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6" y="3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29F8-4716-4C8B-BBA7-0052D45C673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07533-6BDA-4A6C-B10E-310F91C3A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556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29F8-4716-4C8B-BBA7-0052D45C673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07533-6BDA-4A6C-B10E-310F91C3A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70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29F8-4716-4C8B-BBA7-0052D45C673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07533-6BDA-4A6C-B10E-310F91C3A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497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29F8-4716-4C8B-BBA7-0052D45C673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07533-6BDA-4A6C-B10E-310F91C3A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931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29F8-4716-4C8B-BBA7-0052D45C673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07533-6BDA-4A6C-B10E-310F91C3A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111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29F8-4716-4C8B-BBA7-0052D45C673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07533-6BDA-4A6C-B10E-310F91C3A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045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29F8-4716-4C8B-BBA7-0052D45C673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07533-6BDA-4A6C-B10E-310F91C3A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07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29F8-4716-4C8B-BBA7-0052D45C673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07533-6BDA-4A6C-B10E-310F91C3A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093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29F8-4716-4C8B-BBA7-0052D45C673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07533-6BDA-4A6C-B10E-310F91C3A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292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29F8-4716-4C8B-BBA7-0052D45C673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07533-6BDA-4A6C-B10E-310F91C3A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891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29F8-4716-4C8B-BBA7-0052D45C673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07533-6BDA-4A6C-B10E-310F91C3A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825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829F8-4716-4C8B-BBA7-0052D45C673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07533-6BDA-4A6C-B10E-310F91C3A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PhD Proposal Defense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Edwin Alexani</a:t>
            </a:r>
          </a:p>
          <a:p>
            <a:r>
              <a:rPr lang="en-US" dirty="0" smtClean="0"/>
              <a:t>Rochester Institute of Technology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085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Quantum Efficiency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Quantum efficiency is the ratio of the number of electrons measured by the detector to the number of photons incident on the detector.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This definition is “total quantum efficiency” where we do not distinguish between external and internal quantum efficiency.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222330"/>
            <a:ext cx="5181600" cy="355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290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Persistence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Persistence, also called lag, is the portion of a pixel’s signal due to charge carriers produced by sources in previous images.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Persistence is caused by trapped charges. Traps can be permanent defects in the material lattice, or temporary potential wells caused by the voltages applied to the pixel during readout.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041569"/>
            <a:ext cx="5181600" cy="1919450"/>
          </a:xfrm>
        </p:spPr>
      </p:pic>
    </p:spTree>
    <p:extLst>
      <p:ext uri="{BB962C8B-B14F-4D97-AF65-F5344CB8AC3E}">
        <p14:creationId xmlns:p14="http://schemas.microsoft.com/office/powerpoint/2010/main" val="4153069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Telescope Observing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We have observed multiple objects at the C.E.K. </a:t>
            </a:r>
            <a:r>
              <a:rPr lang="en-US" dirty="0" err="1" smtClean="0"/>
              <a:t>Mees</a:t>
            </a:r>
            <a:r>
              <a:rPr lang="en-US" dirty="0" smtClean="0"/>
              <a:t> observatory.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Our reduction has focused on M36 in the B, V, and R bands.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We notice nonlinearity in the data, consistent with low-signal nonlinearity in the sensor.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698589"/>
            <a:ext cx="5181600" cy="260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066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of Earthlike Exoplanet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 future goal of astrophysics is to directly image earthlike exoplanets and characterize their atmospheres.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We have simulations of such systems, and how current detectors would perform when characterizing them.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09970" y="2219870"/>
            <a:ext cx="4906060" cy="356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912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Remaining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Understanding Low Signal Nonlinearity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Understanding Quantum Yield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Understanding the Dark Current Plateau and Glow (Multiplexer and Unit Cell)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Leveraging Single-Photon Counting to Introduce Rounding Step Using Bit Error Rate to Improve </a:t>
            </a:r>
            <a:r>
              <a:rPr lang="en-US" dirty="0" smtClean="0"/>
              <a:t>SNR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160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Low Signal Nonlinearity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sensor has low-signal nonlinearity.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Potential causes of this low-signal nonlinearity are defect traps, potential well traps during charge collection, or other processes after the programmable gain stage.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Each cause has specific symptoms that we can diagnose.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We also need to properly correct for this effect in our pipeline.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3124127"/>
            <a:ext cx="5181600" cy="175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19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Quantum Yield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Quantum yield is the number of electrons generated per absorbed photon.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For 400 – 1000 nm, we assume quantum yield is 1.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For shorter wavelengths, quantum yield is greater than 1.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We need to measure and correct for quantum yield.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276024"/>
            <a:ext cx="5181600" cy="345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6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the Dark Current Plateau and Glow (Multiplexer and Unit Cell)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Silicon devices encounter a dark current plateau at lower temperatures.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If there is a </a:t>
            </a:r>
            <a:r>
              <a:rPr lang="en-US" dirty="0" err="1" smtClean="0"/>
              <a:t>nonthermal</a:t>
            </a:r>
            <a:r>
              <a:rPr lang="en-US" dirty="0" smtClean="0"/>
              <a:t> component, is it from the detector or the system?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Glow may contribute to the </a:t>
            </a:r>
            <a:r>
              <a:rPr lang="en-US" dirty="0" err="1" smtClean="0"/>
              <a:t>nonthermal</a:t>
            </a:r>
            <a:r>
              <a:rPr lang="en-US" dirty="0" smtClean="0"/>
              <a:t> component (multiplexer glow has been found, do we have unit cell glow?)</a:t>
            </a:r>
            <a:endParaRPr lang="en-US" dirty="0" smtClean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887334"/>
            <a:ext cx="5181600" cy="222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952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Leveraging Single-Photon Counting to Introduce Rounding Step Using Bit Error Rate to Improve SNR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We round floating point electron values to the nearest integer number.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rate of failure of this rounding step is the Bit Error Rate.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uncertainty associated with reporting the final value changes from analog read noise to the variance of a Bernoulli trial.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52865" y="2191291"/>
            <a:ext cx="4620270" cy="362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3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Schedule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296" y="1825625"/>
            <a:ext cx="890540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011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Technology Introduction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Completed Work and Results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Dark Current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Read Noise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Crosstalk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Conversion Gain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Capacitance of Floating Diffusion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Quantum Efficiency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Persistence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Telescope Observing Results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Simulation of Earthlike </a:t>
            </a:r>
            <a:r>
              <a:rPr lang="en-US" dirty="0" smtClean="0"/>
              <a:t>Exoplanet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Remaining Work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Understanding Low Signal Nonlinearity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Understanding Quantum Yield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Understanding the Dark Current Plateau and Glow (Multiplexer and Unit Cell)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Leveraging Single-Photon Counting to Introduce Rounding Step Using Bit Error Rate to Improve SNR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Schedule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67513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Technology 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CMOS Single-Photon Counting Detectors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Uses 5T pixels, which have 5 transistors: global reset gate, transfer gate, reset gate, source follower, row selection gate.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capacitance of the floating diffusion is small such that the pixel has a large voltage response to a single charge carrier, and the read noise is smaller than this response.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43969"/>
            <a:ext cx="5181600" cy="2914650"/>
          </a:xfrm>
        </p:spPr>
      </p:pic>
    </p:spTree>
    <p:extLst>
      <p:ext uri="{BB962C8B-B14F-4D97-AF65-F5344CB8AC3E}">
        <p14:creationId xmlns:p14="http://schemas.microsoft.com/office/powerpoint/2010/main" val="3264865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Completed Work and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Dark Current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Read Noise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Crosstalk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Conversion Gain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Capacitance of Floating Diffusion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Quantum Efficiency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Persistence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Telescope Observing Results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Simulation of Earthlike Exoplanet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3165153"/>
            <a:ext cx="5181600" cy="167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411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Dark Current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Dark current is the rate at which charge accumulates in a detector in the absence of light.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Significant sources are dark current include therma</a:t>
            </a:r>
            <a:r>
              <a:rPr lang="en-US" dirty="0" smtClean="0"/>
              <a:t>l processes, electron diffusion, and generation at Si-SiO</a:t>
            </a:r>
            <a:r>
              <a:rPr lang="en-US" baseline="-25000" dirty="0" smtClean="0"/>
              <a:t>2</a:t>
            </a:r>
            <a:r>
              <a:rPr lang="en-US" dirty="0" smtClean="0"/>
              <a:t> interface states.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lowest dark current we measure is 0.00041 e</a:t>
            </a:r>
            <a:r>
              <a:rPr lang="en-US" baseline="30000" dirty="0" smtClean="0"/>
              <a:t>−</a:t>
            </a:r>
            <a:r>
              <a:rPr lang="en-US" dirty="0" smtClean="0"/>
              <a:t>/s/</a:t>
            </a:r>
            <a:r>
              <a:rPr lang="en-US" dirty="0" err="1" smtClean="0"/>
              <a:t>px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438032"/>
            <a:ext cx="5181600" cy="312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57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 Noise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Read noise is the uncertainty in a pixel’s measured signal.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Stochastic processes during readout contribute to read noise.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lowest read noise we measure is 0.19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360651"/>
            <a:ext cx="5181600" cy="328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295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Crosstalk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Crosstalk is the phenomenon where signal in one pixel changes the performance of a nearby pixel.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Sources of crosstalk include </a:t>
            </a:r>
            <a:r>
              <a:rPr lang="en-US" dirty="0" err="1" smtClean="0"/>
              <a:t>interpixel</a:t>
            </a:r>
            <a:r>
              <a:rPr lang="en-US" dirty="0" smtClean="0"/>
              <a:t> capacitance, charge diffusion, and incomplete settling.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We measure negligible crosstalk.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821" y="1825625"/>
            <a:ext cx="3266358" cy="4351338"/>
          </a:xfrm>
        </p:spPr>
      </p:pic>
    </p:spTree>
    <p:extLst>
      <p:ext uri="{BB962C8B-B14F-4D97-AF65-F5344CB8AC3E}">
        <p14:creationId xmlns:p14="http://schemas.microsoft.com/office/powerpoint/2010/main" val="3075176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Conversion Gain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There are many “conversion gains” in a pixel. </a:t>
            </a:r>
            <a:r>
              <a:rPr lang="en-US" dirty="0" smtClean="0"/>
              <a:t>Unless stated otherwise, we mean “system conversion gain” which is ADU/e</a:t>
            </a:r>
            <a:r>
              <a:rPr lang="en-US" baseline="30000" dirty="0" smtClean="0"/>
              <a:t>−</a:t>
            </a:r>
            <a:r>
              <a:rPr lang="en-US" dirty="0" smtClean="0"/>
              <a:t> from start to finish.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We measure this using two methods: the photon transfer experiment, and the photon counting histogram.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value depends on the programmable gain amplifier used.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270264"/>
            <a:ext cx="5181600" cy="346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077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Capacitance of Floating Diffusion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capacitance of the floating diffusion defines the magnitude of the voltage response of the pixel to a single charge carrier.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 SPSCMOS, the voltage response to a single charge carrier must exceed the read noise.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3221252"/>
            <a:ext cx="5181600" cy="156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59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840</Words>
  <Application>Microsoft Office PowerPoint</Application>
  <PresentationFormat>Widescreen</PresentationFormat>
  <Paragraphs>91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PhD Proposal Defense</vt:lpstr>
      <vt:lpstr>Overview</vt:lpstr>
      <vt:lpstr>Technology Introduction</vt:lpstr>
      <vt:lpstr>Completed Work and Results</vt:lpstr>
      <vt:lpstr>Dark Current</vt:lpstr>
      <vt:lpstr>Read Noise</vt:lpstr>
      <vt:lpstr>Crosstalk</vt:lpstr>
      <vt:lpstr>Conversion Gain</vt:lpstr>
      <vt:lpstr>Capacitance of Floating Diffusion</vt:lpstr>
      <vt:lpstr>Quantum Efficiency</vt:lpstr>
      <vt:lpstr>Persistence</vt:lpstr>
      <vt:lpstr>Telescope Observing Results</vt:lpstr>
      <vt:lpstr>Simulation of Earthlike Exoplanet</vt:lpstr>
      <vt:lpstr>Remaining Work</vt:lpstr>
      <vt:lpstr>Understanding Low Signal Nonlinearity</vt:lpstr>
      <vt:lpstr>Understanding Quantum Yield</vt:lpstr>
      <vt:lpstr>Understanding the Dark Current Plateau and Glow (Multiplexer and Unit Cell)</vt:lpstr>
      <vt:lpstr>Leveraging Single-Photon Counting to Introduce Rounding Step Using Bit Error Rate to Improve SNR</vt:lpstr>
      <vt:lpstr>Schedule</vt:lpstr>
    </vt:vector>
  </TitlesOfParts>
  <Company>Rochester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PhD Proposal Defense</dc:title>
  <dc:creator>Edwin Alexani</dc:creator>
  <cp:lastModifiedBy>Edwin Alexani</cp:lastModifiedBy>
  <cp:revision>17</cp:revision>
  <dcterms:created xsi:type="dcterms:W3CDTF">2026-08-17T12:19:23Z</dcterms:created>
  <dcterms:modified xsi:type="dcterms:W3CDTF">2026-08-19T16:58:59Z</dcterms:modified>
</cp:coreProperties>
</file>