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55"/>
  </p:notesMasterIdLst>
  <p:sldIdLst>
    <p:sldId id="520" r:id="rId2"/>
    <p:sldId id="1697" r:id="rId3"/>
    <p:sldId id="1755" r:id="rId4"/>
    <p:sldId id="1756" r:id="rId5"/>
    <p:sldId id="1748" r:id="rId6"/>
    <p:sldId id="1698" r:id="rId7"/>
    <p:sldId id="1758" r:id="rId8"/>
    <p:sldId id="1766" r:id="rId9"/>
    <p:sldId id="1765" r:id="rId10"/>
    <p:sldId id="1759" r:id="rId11"/>
    <p:sldId id="1760" r:id="rId12"/>
    <p:sldId id="1761" r:id="rId13"/>
    <p:sldId id="1762" r:id="rId14"/>
    <p:sldId id="1747" r:id="rId15"/>
    <p:sldId id="1754" r:id="rId16"/>
    <p:sldId id="1699" r:id="rId17"/>
    <p:sldId id="1700" r:id="rId18"/>
    <p:sldId id="1701" r:id="rId19"/>
    <p:sldId id="1757" r:id="rId20"/>
    <p:sldId id="1705" r:id="rId21"/>
    <p:sldId id="1764" r:id="rId22"/>
    <p:sldId id="1706" r:id="rId23"/>
    <p:sldId id="1707" r:id="rId24"/>
    <p:sldId id="1763" r:id="rId25"/>
    <p:sldId id="1708" r:id="rId26"/>
    <p:sldId id="1709" r:id="rId27"/>
    <p:sldId id="1710" r:id="rId28"/>
    <p:sldId id="1711" r:id="rId29"/>
    <p:sldId id="1749" r:id="rId30"/>
    <p:sldId id="1751" r:id="rId31"/>
    <p:sldId id="1712" r:id="rId32"/>
    <p:sldId id="1713" r:id="rId33"/>
    <p:sldId id="1714" r:id="rId34"/>
    <p:sldId id="1715" r:id="rId35"/>
    <p:sldId id="1718" r:id="rId36"/>
    <p:sldId id="1719" r:id="rId37"/>
    <p:sldId id="1726" r:id="rId38"/>
    <p:sldId id="1727" r:id="rId39"/>
    <p:sldId id="1730" r:id="rId40"/>
    <p:sldId id="1731" r:id="rId41"/>
    <p:sldId id="1750" r:id="rId42"/>
    <p:sldId id="1732" r:id="rId43"/>
    <p:sldId id="1733" r:id="rId44"/>
    <p:sldId id="1734" r:id="rId45"/>
    <p:sldId id="1735" r:id="rId46"/>
    <p:sldId id="1736" r:id="rId47"/>
    <p:sldId id="1753" r:id="rId48"/>
    <p:sldId id="1739" r:id="rId49"/>
    <p:sldId id="1767" r:id="rId50"/>
    <p:sldId id="1740" r:id="rId51"/>
    <p:sldId id="1741" r:id="rId52"/>
    <p:sldId id="1742" r:id="rId53"/>
    <p:sldId id="1743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5" autoAdjust="0"/>
    <p:restoredTop sz="94640" autoAdjust="0"/>
  </p:normalViewPr>
  <p:slideViewPr>
    <p:cSldViewPr>
      <p:cViewPr varScale="1">
        <p:scale>
          <a:sx n="84" d="100"/>
          <a:sy n="84" d="100"/>
        </p:scale>
        <p:origin x="7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228"/>
    </p:cViewPr>
  </p:sorterViewPr>
  <p:notesViewPr>
    <p:cSldViewPr>
      <p:cViewPr varScale="1">
        <p:scale>
          <a:sx n="58" d="100"/>
          <a:sy n="58" d="100"/>
        </p:scale>
        <p:origin x="-9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11A129-A1F6-4A06-834E-A9F51102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974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7683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0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96512"/>
            <a:ext cx="7200900" cy="2423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033272" y="1676399"/>
            <a:ext cx="7200900" cy="2423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39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335840" cy="4572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527047"/>
            <a:ext cx="333584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7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335840" cy="4572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527047"/>
            <a:ext cx="3335840" cy="22402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892040" y="3813048"/>
            <a:ext cx="3335840" cy="228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52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60687"/>
            <a:ext cx="3335839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460687"/>
            <a:ext cx="3335840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909D-F225-49BD-B535-665D62BA7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1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464C3-F72B-4578-BA21-31D6575E0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3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B930-2AD9-417C-B7C9-FD9DCB2CB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65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090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3999"/>
            <a:ext cx="72009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5958FB-8111-4A01-94AE-04E5FA496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5" r:id="rId3"/>
    <p:sldLayoutId id="2147483726" r:id="rId4"/>
    <p:sldLayoutId id="2147483736" r:id="rId5"/>
    <p:sldLayoutId id="2147483727" r:id="rId6"/>
    <p:sldLayoutId id="2147483728" r:id="rId7"/>
    <p:sldLayoutId id="2147483729" r:id="rId8"/>
    <p:sldLayoutId id="2147483731" r:id="rId9"/>
    <p:sldLayoutId id="2147483734" r:id="rId1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University Astronomy</a:t>
            </a:r>
            <a:endParaRPr lang="en-US" alt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Professor Don Figer</a:t>
            </a:r>
          </a:p>
          <a:p>
            <a:pPr eaLnBrk="1" hangingPunct="1"/>
            <a:r>
              <a:rPr lang="en-US" altLang="en-US" dirty="0" smtClean="0"/>
              <a:t>Instruments and Detectors 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Coronagraph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498" y="4095750"/>
            <a:ext cx="3755303" cy="2424113"/>
          </a:xfrm>
          <a:prstGeom prst="rect">
            <a:avLst/>
          </a:prstGeom>
        </p:spPr>
      </p:pic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6C28-769C-4FCE-8C03-035CCA439C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coronagraph is the name of </a:t>
            </a:r>
            <a:r>
              <a:rPr lang="en-US" dirty="0" smtClean="0"/>
              <a:t>an optical system that </a:t>
            </a:r>
            <a:r>
              <a:rPr lang="en-US" dirty="0" smtClean="0"/>
              <a:t>blocks the light from a point source.</a:t>
            </a:r>
          </a:p>
          <a:p>
            <a:r>
              <a:rPr lang="en-US" dirty="0" smtClean="0"/>
              <a:t>It allows light from nearby objects to reach the detector.</a:t>
            </a:r>
          </a:p>
          <a:p>
            <a:r>
              <a:rPr lang="en-US" dirty="0" smtClean="0"/>
              <a:t>The purpose is typically to block the bright light of a star in order to allow one to see the faint light of a nearby planet.</a:t>
            </a:r>
          </a:p>
          <a:p>
            <a:r>
              <a:rPr lang="en-US" dirty="0" smtClean="0"/>
              <a:t>Other methods include nulling interferometer and phase mask.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Spectrograph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215" y="4095750"/>
            <a:ext cx="6155870" cy="2424113"/>
          </a:xfrm>
          <a:prstGeom prst="rect">
            <a:avLst/>
          </a:prstGeom>
        </p:spPr>
      </p:pic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6C28-769C-4FCE-8C03-035CCA439C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 spectrograph produces an image of an object at a range of wavelengths.</a:t>
            </a:r>
          </a:p>
          <a:p>
            <a:r>
              <a:rPr lang="en-US" dirty="0"/>
              <a:t>It typically consists of a slit, collimator, grating, camera, and a detector.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Spectrograph Output – Single Slit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4167229"/>
            <a:ext cx="7200900" cy="2281155"/>
          </a:xfrm>
          <a:prstGeom prst="rect">
            <a:avLst/>
          </a:prstGeom>
        </p:spPr>
      </p:pic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6C28-769C-4FCE-8C03-035CCA439C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In a single slit spectrograph, all the light is blocked except for light corresponding to objects aligned on to the slit.</a:t>
            </a:r>
          </a:p>
          <a:p>
            <a:r>
              <a:rPr lang="en-US" dirty="0" smtClean="0"/>
              <a:t>The light that goes through the slit is dispersed according to wavelength and imaged onto the detector.</a:t>
            </a:r>
          </a:p>
          <a:p>
            <a:r>
              <a:rPr lang="en-US" dirty="0" smtClean="0"/>
              <a:t>In the example below, there is light at all locations in the slit (middle image), but the brightest corresponds to the objects at x=550 and y=300 and x=550 and y=700.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Spectrograph Output – </a:t>
            </a:r>
            <a:r>
              <a:rPr lang="en-US" altLang="en-US" dirty="0" err="1" smtClean="0"/>
              <a:t>Multislit</a:t>
            </a:r>
            <a:endParaRPr lang="en-US" altLang="en-US" dirty="0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6C28-769C-4FCE-8C03-035CCA439C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multiple slit spectrograph, small slits can be placed randomly on objects in the focal plane.</a:t>
            </a:r>
          </a:p>
          <a:p>
            <a:r>
              <a:rPr lang="en-US" dirty="0" smtClean="0"/>
              <a:t>The light that goes through the slits is dispersed according to wavelength and imaged onto the detector.</a:t>
            </a:r>
          </a:p>
          <a:p>
            <a:r>
              <a:rPr lang="en-US" dirty="0" smtClean="0"/>
              <a:t>In the example below, light from many objects goes through the slits.</a:t>
            </a:r>
          </a:p>
          <a:p>
            <a:r>
              <a:rPr lang="en-US" dirty="0" smtClean="0"/>
              <a:t>It is important that the spectra do not overlap.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4582550"/>
            <a:ext cx="7200900" cy="14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requirements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A7226-76C9-4995-9DD2-B3C1980E435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Instrument Science Requirements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Astronomers carefully design and build instruments to satisfy science-driven requirements. </a:t>
            </a:r>
          </a:p>
          <a:p>
            <a:pPr lvl="1"/>
            <a:r>
              <a:rPr lang="en-US" altLang="en-US" dirty="0" smtClean="0"/>
              <a:t>spatial </a:t>
            </a:r>
            <a:r>
              <a:rPr lang="en-US" altLang="en-US" dirty="0" smtClean="0"/>
              <a:t>resolution</a:t>
            </a:r>
          </a:p>
          <a:p>
            <a:pPr lvl="1"/>
            <a:r>
              <a:rPr lang="en-US" altLang="en-US" dirty="0" smtClean="0"/>
              <a:t>spectral resolution</a:t>
            </a:r>
          </a:p>
          <a:p>
            <a:pPr lvl="1"/>
            <a:r>
              <a:rPr lang="en-US" altLang="en-US" dirty="0" smtClean="0"/>
              <a:t>wavelength coverage</a:t>
            </a:r>
          </a:p>
          <a:p>
            <a:pPr lvl="1"/>
            <a:r>
              <a:rPr lang="en-US" altLang="en-US" dirty="0" smtClean="0"/>
              <a:t>sensitivity</a:t>
            </a:r>
          </a:p>
          <a:p>
            <a:pPr lvl="1"/>
            <a:r>
              <a:rPr lang="en-US" altLang="en-US" dirty="0" smtClean="0"/>
              <a:t>dynamic range</a:t>
            </a:r>
          </a:p>
          <a:p>
            <a:pPr lvl="1"/>
            <a:r>
              <a:rPr lang="en-US" altLang="en-US" dirty="0" smtClean="0"/>
              <a:t>field of view</a:t>
            </a:r>
          </a:p>
        </p:txBody>
      </p:sp>
    </p:spTree>
    <p:extLst>
      <p:ext uri="{BB962C8B-B14F-4D97-AF65-F5344CB8AC3E}">
        <p14:creationId xmlns:p14="http://schemas.microsoft.com/office/powerpoint/2010/main" val="27335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FA9C5-1584-4EAE-97AF-766111890BC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Instrument System Requirements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spectrograph and/or camera</a:t>
            </a:r>
          </a:p>
          <a:p>
            <a:pPr eaLnBrk="1" hangingPunct="1"/>
            <a:r>
              <a:rPr lang="en-US" altLang="en-US" smtClean="0"/>
              <a:t>sampling</a:t>
            </a:r>
          </a:p>
          <a:p>
            <a:pPr eaLnBrk="1" hangingPunct="1"/>
            <a:r>
              <a:rPr lang="en-US" altLang="en-US" smtClean="0"/>
              <a:t>filters</a:t>
            </a:r>
          </a:p>
          <a:p>
            <a:pPr eaLnBrk="1" hangingPunct="1"/>
            <a:r>
              <a:rPr lang="en-US" altLang="en-US" smtClean="0"/>
              <a:t>exposure time cadence (short/long)</a:t>
            </a:r>
          </a:p>
          <a:p>
            <a:pPr eaLnBrk="1" hangingPunct="1"/>
            <a:r>
              <a:rPr lang="en-US" altLang="en-US" smtClean="0"/>
              <a:t>stability</a:t>
            </a:r>
          </a:p>
          <a:p>
            <a:pPr lvl="1" eaLnBrk="1" hangingPunct="1"/>
            <a:r>
              <a:rPr lang="en-US" altLang="en-US" smtClean="0"/>
              <a:t>photometric</a:t>
            </a:r>
          </a:p>
          <a:p>
            <a:pPr lvl="1" eaLnBrk="1" hangingPunct="1"/>
            <a:r>
              <a:rPr lang="en-US" altLang="en-US" smtClean="0"/>
              <a:t>spectral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08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02AE9-EFC3-47B3-834E-13E332A17EE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Instrument Engineering Requirements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detector/electronics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pixel size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quantum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dark 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supported exposure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sampling speed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optics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irregularity/wavefront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f/number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optics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coatings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mechanics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2794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4EBD0-FD84-4056-94DD-AB0EB6A88C4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Instrument Constraints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cost</a:t>
            </a:r>
          </a:p>
          <a:p>
            <a:pPr eaLnBrk="1" hangingPunct="1"/>
            <a:r>
              <a:rPr lang="en-US" altLang="en-US" smtClean="0"/>
              <a:t>schedule</a:t>
            </a:r>
          </a:p>
          <a:p>
            <a:pPr eaLnBrk="1" hangingPunct="1"/>
            <a:r>
              <a:rPr lang="en-US" altLang="en-US" smtClean="0"/>
              <a:t>volume</a:t>
            </a:r>
          </a:p>
          <a:p>
            <a:pPr eaLnBrk="1" hangingPunct="1"/>
            <a:r>
              <a:rPr lang="en-US" altLang="en-US" smtClean="0"/>
              <a:t>mass</a:t>
            </a:r>
          </a:p>
          <a:p>
            <a:pPr eaLnBrk="1" hangingPunct="1"/>
            <a:r>
              <a:rPr lang="en-US" altLang="en-US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42690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components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8277D-2BC3-4635-8323-617B4D91CFF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Aims for Lecture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Introduce modern Optical/NIR/UV instrumentation (6.5-6.7)</a:t>
            </a:r>
          </a:p>
          <a:p>
            <a:pPr lvl="1" eaLnBrk="1" hangingPunct="1"/>
            <a:r>
              <a:rPr lang="en-US" altLang="en-US" dirty="0" smtClean="0"/>
              <a:t>instrument requirements</a:t>
            </a:r>
          </a:p>
          <a:p>
            <a:pPr lvl="1" eaLnBrk="1" hangingPunct="1"/>
            <a:r>
              <a:rPr lang="en-US" altLang="en-US" dirty="0" smtClean="0"/>
              <a:t>instrument examples</a:t>
            </a:r>
          </a:p>
          <a:p>
            <a:pPr eaLnBrk="1" hangingPunct="1"/>
            <a:r>
              <a:rPr lang="en-US" altLang="en-US" dirty="0" smtClean="0"/>
              <a:t>Describe capabilities of commonly used instruments.</a:t>
            </a:r>
          </a:p>
          <a:p>
            <a:pPr lvl="1" eaLnBrk="1" hangingPunct="1"/>
            <a:r>
              <a:rPr lang="en-US" altLang="en-US" dirty="0" smtClean="0"/>
              <a:t>HST</a:t>
            </a:r>
          </a:p>
          <a:p>
            <a:pPr lvl="1" eaLnBrk="1" hangingPunct="1"/>
            <a:r>
              <a:rPr lang="en-US" altLang="en-US" dirty="0" smtClean="0"/>
              <a:t>Spitzer</a:t>
            </a:r>
          </a:p>
          <a:p>
            <a:pPr lvl="1" eaLnBrk="1" hangingPunct="1"/>
            <a:r>
              <a:rPr lang="en-US" altLang="en-US" dirty="0" smtClean="0"/>
              <a:t>Chandra</a:t>
            </a:r>
          </a:p>
          <a:p>
            <a:pPr lvl="1" eaLnBrk="1" hangingPunct="1"/>
            <a:r>
              <a:rPr lang="en-US" altLang="en-US" dirty="0" smtClean="0"/>
              <a:t>JWST</a:t>
            </a:r>
          </a:p>
          <a:p>
            <a:pPr lvl="1" eaLnBrk="1" hangingPunct="1"/>
            <a:r>
              <a:rPr lang="en-US" altLang="en-US" dirty="0" smtClean="0"/>
              <a:t>ELTs</a:t>
            </a:r>
          </a:p>
          <a:p>
            <a:pPr lvl="1" eaLnBrk="1" hangingPunct="1"/>
            <a:r>
              <a:rPr lang="en-US" altLang="en-US" dirty="0" smtClean="0"/>
              <a:t>WFIRST (Roman)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AutoNum type="arabicPeriod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5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Detectors convert light into a measureable signal.</a:t>
            </a:r>
          </a:p>
          <a:p>
            <a:r>
              <a:rPr lang="en-US" dirty="0" smtClean="0"/>
              <a:t>The signal is often a voltage that is proportional to the incoming light level.</a:t>
            </a:r>
          </a:p>
          <a:p>
            <a:r>
              <a:rPr lang="en-US" dirty="0" smtClean="0"/>
              <a:t>Charge-Coupled Devices (CCDs) are commonly used in the optical-through-x ray bands.</a:t>
            </a:r>
          </a:p>
          <a:p>
            <a:endParaRPr lang="en-US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774FB0-1434-4A46-B177-64532739F9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7170" name="Picture 2" descr="https://www.gxccd.com/image?id=5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1" y="259397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Optics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774FB0-1434-4A46-B177-64532739F9F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Picture 4" descr="EPSN0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22" y="1524000"/>
            <a:ext cx="651325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9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6C28-769C-4FCE-8C03-035CCA439C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There are many kinds of electronics in an instrument.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Detector</a:t>
            </a:r>
          </a:p>
          <a:p>
            <a:pPr marL="838200" lvl="1" indent="-381000" eaLnBrk="1" hangingPunct="1"/>
            <a:r>
              <a:rPr lang="en-US" altLang="en-US" smtClean="0"/>
              <a:t>control</a:t>
            </a:r>
          </a:p>
          <a:p>
            <a:pPr marL="1257300" lvl="2" indent="-342900" eaLnBrk="1" hangingPunct="1"/>
            <a:r>
              <a:rPr lang="en-US" altLang="en-US" smtClean="0"/>
              <a:t>clock</a:t>
            </a:r>
          </a:p>
          <a:p>
            <a:pPr marL="1257300" lvl="2" indent="-342900" eaLnBrk="1" hangingPunct="1"/>
            <a:r>
              <a:rPr lang="en-US" altLang="en-US" smtClean="0"/>
              <a:t>bias</a:t>
            </a:r>
          </a:p>
          <a:p>
            <a:pPr marL="838200" lvl="1" indent="-381000" eaLnBrk="1" hangingPunct="1"/>
            <a:r>
              <a:rPr lang="en-US" altLang="en-US" smtClean="0"/>
              <a:t>data acquisition</a:t>
            </a:r>
          </a:p>
          <a:p>
            <a:pPr marL="1257300" lvl="2" indent="-342900" eaLnBrk="1" hangingPunct="1"/>
            <a:r>
              <a:rPr lang="en-US" altLang="en-US" smtClean="0"/>
              <a:t>readout multiplexer</a:t>
            </a:r>
          </a:p>
          <a:p>
            <a:pPr marL="1257300" lvl="2" indent="-342900" eaLnBrk="1" hangingPunct="1"/>
            <a:r>
              <a:rPr lang="en-US" altLang="en-US" smtClean="0"/>
              <a:t>pre-amplifier</a:t>
            </a:r>
          </a:p>
          <a:p>
            <a:pPr marL="1257300" lvl="2" indent="-342900" eaLnBrk="1" hangingPunct="1"/>
            <a:r>
              <a:rPr lang="en-US" altLang="en-US" smtClean="0"/>
              <a:t>digitizer 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Motion control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Thermometry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Computer(s)</a:t>
            </a:r>
          </a:p>
          <a:p>
            <a:pPr marL="457200" indent="-4572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0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Electronics: Leach Controller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457200" indent="-457200" eaLnBrk="1" hangingPunct="1"/>
            <a:r>
              <a:rPr lang="en-US" altLang="en-US" dirty="0" smtClean="0"/>
              <a:t>Astronomical Research Cameras, Inc. (Bob Leach)</a:t>
            </a:r>
          </a:p>
          <a:p>
            <a:pPr marL="457200" indent="-457200" eaLnBrk="1" hangingPunct="1"/>
            <a:r>
              <a:rPr lang="en-US" altLang="en-US" dirty="0" smtClean="0"/>
              <a:t>8 channels per board</a:t>
            </a:r>
          </a:p>
          <a:p>
            <a:pPr marL="457200" indent="-457200" eaLnBrk="1" hangingPunct="1"/>
            <a:r>
              <a:rPr lang="en-US" altLang="en-US" dirty="0" smtClean="0"/>
              <a:t>1 MHz, 16-bit A/D</a:t>
            </a:r>
          </a:p>
          <a:p>
            <a:pPr marL="457200" indent="-457200" eaLnBrk="1" hangingPunct="1"/>
            <a:r>
              <a:rPr lang="en-US" altLang="en-US" dirty="0" smtClean="0"/>
              <a:t>Clocks</a:t>
            </a:r>
          </a:p>
          <a:p>
            <a:pPr marL="457200" indent="-457200" eaLnBrk="1" hangingPunct="1"/>
            <a:r>
              <a:rPr lang="en-US" altLang="en-US" dirty="0" smtClean="0"/>
              <a:t>Biases</a:t>
            </a:r>
          </a:p>
          <a:p>
            <a:pPr marL="457200" indent="-457200" eaLnBrk="1" hangingPunct="1"/>
            <a:r>
              <a:rPr lang="en-US" altLang="en-US" dirty="0" smtClean="0"/>
              <a:t>Voodoo/OWL software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55349-FD7D-4651-B3D6-8886FE09712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7" name="Picture 4" descr="EPSN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589617"/>
            <a:ext cx="3335337" cy="44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4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Electronics: JWST SIDECAR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457200" indent="-457200" eaLnBrk="1" hangingPunct="1"/>
            <a:r>
              <a:rPr lang="en-US" altLang="en-US" dirty="0" smtClean="0"/>
              <a:t>Teledyne</a:t>
            </a:r>
          </a:p>
          <a:p>
            <a:pPr marL="457200" indent="-457200" eaLnBrk="1" hangingPunct="1"/>
            <a:r>
              <a:rPr lang="en-US" altLang="en-US" dirty="0" smtClean="0"/>
              <a:t>Cryogenic (40 K)</a:t>
            </a:r>
            <a:endParaRPr lang="en-US" altLang="en-US" dirty="0" smtClean="0"/>
          </a:p>
          <a:p>
            <a:pPr marL="457200" indent="-457200" eaLnBrk="1" hangingPunct="1"/>
            <a:r>
              <a:rPr lang="en-US" altLang="en-US" dirty="0" smtClean="0"/>
              <a:t>36 channels</a:t>
            </a:r>
          </a:p>
          <a:p>
            <a:pPr marL="457200" indent="-457200" eaLnBrk="1" hangingPunct="1"/>
            <a:r>
              <a:rPr lang="en-US" altLang="en-US" dirty="0" smtClean="0"/>
              <a:t>1 MHz, 16-bit A/D</a:t>
            </a:r>
          </a:p>
          <a:p>
            <a:pPr marL="457200" indent="-457200" eaLnBrk="1" hangingPunct="1"/>
            <a:r>
              <a:rPr lang="en-US" altLang="en-US" dirty="0" smtClean="0"/>
              <a:t>Clocks</a:t>
            </a:r>
          </a:p>
          <a:p>
            <a:pPr marL="457200" indent="-457200" eaLnBrk="1" hangingPunct="1"/>
            <a:r>
              <a:rPr lang="en-US" altLang="en-US" dirty="0" smtClean="0"/>
              <a:t>Biases</a:t>
            </a:r>
          </a:p>
          <a:p>
            <a:pPr marL="457200" indent="-457200" eaLnBrk="1" hangingPunct="1"/>
            <a:r>
              <a:rPr lang="en-US" altLang="en-US" dirty="0" smtClean="0"/>
              <a:t>Custom microcode</a:t>
            </a:r>
          </a:p>
          <a:p>
            <a:pPr marL="457200" indent="-457200" eaLnBrk="1" hangingPunct="1"/>
            <a:r>
              <a:rPr lang="en-US" altLang="en-US" dirty="0" smtClean="0"/>
              <a:t>Flying on JWST</a:t>
            </a:r>
          </a:p>
          <a:p>
            <a:pPr marL="457200" indent="-457200" eaLnBrk="1" hangingPunct="1"/>
            <a:r>
              <a:rPr lang="en-US" altLang="en-US" dirty="0" smtClean="0"/>
              <a:t>First use on HST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55349-FD7D-4651-B3D6-8886FE09712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5122" name="Picture 2" descr="https://www.nasa.gov/images/content/213326main_sidecar2_20080220_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562424"/>
            <a:ext cx="3335337" cy="25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Focal Plane Assembly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The FPA contains the detector(s) and provisions for optical, mechanical, thermal, and electrical interfaces. 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The upper picture is of a 16 megapixel detector that was a prototype for those on JWST.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The lower picture shows the detector head assembly in a 3D rendering.</a:t>
            </a:r>
          </a:p>
          <a:p>
            <a:pPr marL="457200" indent="-457200" eaLnBrk="1" hangingPunct="1"/>
            <a:endParaRPr lang="en-US" altLang="en-US" dirty="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CB6A1-4B62-451F-A2DC-223086DEB92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13" name="Picture 8" descr="detpkgassembly_01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847587"/>
            <a:ext cx="3335338" cy="221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dsc0018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23" y="1527175"/>
            <a:ext cx="298661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1A32B-E16E-4A26-8D20-070886F382C3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Focal Plane Assembly: example</a:t>
            </a:r>
          </a:p>
        </p:txBody>
      </p:sp>
      <p:pic>
        <p:nvPicPr>
          <p:cNvPr id="16388" name="Picture 4" descr="dsc00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74" y="1447800"/>
            <a:ext cx="3212267" cy="24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dsc001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45" y="1447800"/>
            <a:ext cx="3212267" cy="24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detpkgassemb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0" y="3991948"/>
            <a:ext cx="3650240" cy="24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detpkgassembly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42" y="3991948"/>
            <a:ext cx="3623738" cy="240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Mechanics: Telescope Interfacing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14F93-71D3-4138-AE3B-D9DD6E9BA22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Content Placeholder 5" descr="dsc002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5240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87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Software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data acquisition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control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virtual instrument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quick look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quick pipeline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data reduction pipeline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simulators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3F439-CAC9-4A86-B7C4-AC1BFA8E48C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3074" name="Picture 2" descr="E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838609"/>
            <a:ext cx="3335337" cy="39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examples - existing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and discovery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NIRSPEC/Keck Optical Layout</a:t>
            </a:r>
            <a:endParaRPr lang="en-US" dirty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8521" r="2840" b="38689"/>
          <a:stretch>
            <a:fillRect/>
          </a:stretch>
        </p:blipFill>
        <p:spPr>
          <a:xfrm>
            <a:off x="635000" y="3384907"/>
            <a:ext cx="7874000" cy="3281363"/>
          </a:xfrm>
          <a:noFill/>
        </p:spPr>
      </p:pic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1DB469-BAEC-4E66-BEC3-37C4FEE90F7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15280" r="3140" b="33409"/>
          <a:stretch>
            <a:fillRect/>
          </a:stretch>
        </p:blipFill>
        <p:spPr bwMode="auto">
          <a:xfrm>
            <a:off x="636588" y="1176913"/>
            <a:ext cx="7870825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16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5678E-37CA-4734-9DBC-251C2C320C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Hubble Space Telescope Cutaway</a:t>
            </a:r>
          </a:p>
        </p:txBody>
      </p:sp>
      <p:pic>
        <p:nvPicPr>
          <p:cNvPr id="6" name="Picture 8" descr="http://www.stsci.edu/hst/proposing/documents/primer/images/HSTcutawaySM4_forPrim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7460" y="1524000"/>
            <a:ext cx="566338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B10B3-47C7-4971-8375-7031DA8D977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Hubble Space Telescope Field of View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WFC3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ACS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STIS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COS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smtClean="0"/>
              <a:t>FGS</a:t>
            </a:r>
          </a:p>
          <a:p>
            <a:pPr marL="457200" indent="-457200" eaLnBrk="1" hangingPunct="1"/>
            <a:endParaRPr lang="en-US" altLang="en-US" smtClean="0"/>
          </a:p>
        </p:txBody>
      </p:sp>
      <p:pic>
        <p:nvPicPr>
          <p:cNvPr id="20485" name="Picture 2" descr="http://www.stsci.edu/hst/proposing/documents/primer/images/Ch_2_Systemoverview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362075"/>
            <a:ext cx="48641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38675"/>
            <a:ext cx="26638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68D3B-13AB-42FF-BBF1-8CDA403ECC6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WFC3</a:t>
            </a:r>
          </a:p>
        </p:txBody>
      </p:sp>
      <p:pic>
        <p:nvPicPr>
          <p:cNvPr id="21508" name="Picture 11" descr="opt_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2405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24050"/>
            <a:ext cx="386332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7" descr="http://people.virginia.edu/~rwo/WFC3-opticalassembly-oct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844550"/>
            <a:ext cx="28114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9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WFC3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6AD15-AA46-4414-BDB9-B3A930C994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Picture 15" descr="http://www.stsci.edu/hst/wfc3/documents/handbooks/currentIHB/images/c03_optimum_instr4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85" y="1524000"/>
            <a:ext cx="396133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3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92E27-D249-4BA0-9091-DB1D50F8655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ACS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58813"/>
            <a:ext cx="7634288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0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85CE6A-0A6B-47F3-97C4-9FF10FB6CAD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HST: ACS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77875"/>
            <a:ext cx="7481888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2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54AF6-10E9-4EDB-A634-3CD1B4CC648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Chandra Space Telescope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5000"/>
              </a:spcBef>
            </a:pPr>
            <a:r>
              <a:rPr lang="en-US" altLang="en-US" dirty="0" smtClean="0"/>
              <a:t>ACIS: Advanced Charged Couple Imaging Spectrometer (ACIS):  Ten CCD chips in 2 arrays provide imaging and spectroscopy; imaging resolution is 0.5 </a:t>
            </a:r>
            <a:r>
              <a:rPr lang="en-US" altLang="en-US" dirty="0" err="1" smtClean="0"/>
              <a:t>arcsec</a:t>
            </a:r>
            <a:r>
              <a:rPr lang="en-US" altLang="en-US" dirty="0" smtClean="0"/>
              <a:t> over the energy range 0.2 - 10 </a:t>
            </a:r>
            <a:r>
              <a:rPr lang="en-US" altLang="en-US" dirty="0" err="1" smtClean="0"/>
              <a:t>keV</a:t>
            </a:r>
            <a:r>
              <a:rPr lang="en-US" altLang="en-US" dirty="0" smtClean="0"/>
              <a:t>; sensitivity: 4x10</a:t>
            </a:r>
            <a:r>
              <a:rPr lang="en-US" altLang="en-US" baseline="30000" dirty="0" smtClean="0"/>
              <a:t>-15</a:t>
            </a:r>
            <a:r>
              <a:rPr lang="en-US" altLang="en-US" dirty="0" smtClean="0"/>
              <a:t> ergs/cm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/sec in 10</a:t>
            </a:r>
            <a:r>
              <a:rPr lang="en-US" altLang="en-US" baseline="30000" dirty="0" smtClean="0"/>
              <a:t>5</a:t>
            </a:r>
            <a:r>
              <a:rPr lang="en-US" altLang="en-US" dirty="0" smtClean="0"/>
              <a:t> s  </a:t>
            </a:r>
          </a:p>
          <a:p>
            <a:pPr marL="457200" indent="-457200">
              <a:spcBef>
                <a:spcPct val="5000"/>
              </a:spcBef>
            </a:pPr>
            <a:r>
              <a:rPr lang="en-US" altLang="en-US" dirty="0" smtClean="0"/>
              <a:t>HRC: High Resolution Camera (HRC):  Uses large field-of-view </a:t>
            </a:r>
            <a:r>
              <a:rPr lang="en-US" altLang="en-US" dirty="0" err="1" smtClean="0"/>
              <a:t>mircro</a:t>
            </a:r>
            <a:r>
              <a:rPr lang="en-US" altLang="en-US" dirty="0" smtClean="0"/>
              <a:t>-channel plates to make X-ray images: </a:t>
            </a:r>
            <a:r>
              <a:rPr lang="en-US" altLang="en-US" dirty="0" err="1" smtClean="0"/>
              <a:t>ang.</a:t>
            </a:r>
            <a:r>
              <a:rPr lang="en-US" altLang="en-US" dirty="0" smtClean="0"/>
              <a:t> resolution &lt; 0.5 </a:t>
            </a:r>
            <a:r>
              <a:rPr lang="en-US" altLang="en-US" dirty="0" err="1" smtClean="0"/>
              <a:t>arcsec</a:t>
            </a:r>
            <a:r>
              <a:rPr lang="en-US" altLang="en-US" dirty="0" smtClean="0"/>
              <a:t> over field-of-view 31x31 arc0min; time resolution: 16 micro-sec sensitivity: 4x10</a:t>
            </a:r>
            <a:r>
              <a:rPr lang="en-US" altLang="en-US" baseline="30000" dirty="0" smtClean="0"/>
              <a:t>-15</a:t>
            </a:r>
            <a:r>
              <a:rPr lang="en-US" altLang="en-US" dirty="0" smtClean="0"/>
              <a:t> ergs/cm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/sec in 10</a:t>
            </a:r>
            <a:r>
              <a:rPr lang="en-US" altLang="en-US" baseline="30000" dirty="0" smtClean="0"/>
              <a:t>5</a:t>
            </a:r>
            <a:r>
              <a:rPr lang="en-US" altLang="en-US" dirty="0" smtClean="0"/>
              <a:t> s  </a:t>
            </a:r>
          </a:p>
          <a:p>
            <a:pPr marL="457200" indent="-457200" eaLnBrk="1" hangingPunct="1">
              <a:spcBef>
                <a:spcPct val="5000"/>
              </a:spcBef>
            </a:pPr>
            <a:r>
              <a:rPr lang="en-US" altLang="en-US" dirty="0" smtClean="0"/>
              <a:t>Spectral modes</a:t>
            </a:r>
          </a:p>
          <a:p>
            <a:pPr marL="987552" lvl="1" indent="-457200">
              <a:spcBef>
                <a:spcPct val="5000"/>
              </a:spcBef>
            </a:pPr>
            <a:r>
              <a:rPr lang="en-US" altLang="en-US" sz="1600" dirty="0" smtClean="0"/>
              <a:t>High Energy Transmission Grating (HETG): spectral resolution of 60-1000 over energy range 0.4 - 10 </a:t>
            </a:r>
            <a:r>
              <a:rPr lang="en-US" altLang="en-US" sz="1600" dirty="0" err="1" smtClean="0"/>
              <a:t>keV</a:t>
            </a:r>
            <a:r>
              <a:rPr lang="en-US" altLang="en-US" sz="1600" dirty="0" smtClean="0"/>
              <a:t>  </a:t>
            </a:r>
          </a:p>
          <a:p>
            <a:pPr marL="987552" lvl="1" indent="-457200">
              <a:spcBef>
                <a:spcPct val="5000"/>
              </a:spcBef>
            </a:pPr>
            <a:r>
              <a:rPr lang="en-US" altLang="en-US" sz="1600" dirty="0" smtClean="0"/>
              <a:t>Low Energy Transmission Grating (LETG): spectral resolution of 40-2000 over the energy range 0.09 - 3 </a:t>
            </a:r>
            <a:r>
              <a:rPr lang="en-US" altLang="en-US" sz="1600" dirty="0" err="1" smtClean="0"/>
              <a:t>keV</a:t>
            </a:r>
            <a:r>
              <a:rPr lang="en-US" altLang="en-US" sz="1600" dirty="0" smtClean="0"/>
              <a:t>  </a:t>
            </a:r>
          </a:p>
          <a:p>
            <a:pPr marL="987552" lvl="1" indent="-457200">
              <a:spcBef>
                <a:spcPct val="5000"/>
              </a:spcBef>
            </a:pPr>
            <a:endParaRPr lang="en-US" altLang="en-US" dirty="0" smtClean="0"/>
          </a:p>
          <a:p>
            <a:pPr marL="457200" indent="-457200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7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59720E-6F8C-420C-B9D7-DEEAFB5C298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Chandra Focal Plane</a:t>
            </a:r>
          </a:p>
        </p:txBody>
      </p:sp>
      <p:pic>
        <p:nvPicPr>
          <p:cNvPr id="8" name="Picture 4" descr="acis_nolab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01" y="1524000"/>
            <a:ext cx="605609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 descr="acis_schematic-7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14863"/>
            <a:ext cx="2166937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Gemini (North)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25E8CE-A89B-4953-8DB6-CD0206FB793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4640" y="1524000"/>
            <a:ext cx="6729020" cy="4876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4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Discovery Led by Technology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302831"/>
            <a:ext cx="7200900" cy="3319138"/>
          </a:xfrm>
          <a:prstGeom prst="rect">
            <a:avLst/>
          </a:prstGeom>
        </p:spPr>
      </p:pic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A7226-76C9-4995-9DD2-B3C1980E435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Gemini (South)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ECBF7-481B-444A-9445-17256264ED1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5955" y="1524000"/>
            <a:ext cx="6466389" cy="4876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examples - JWST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A1F5BC-CCAA-410B-95EA-69CAA47C1D1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dirty="0" smtClean="0"/>
              <a:t>NIRCAM: near-infrared camera</a:t>
            </a:r>
          </a:p>
          <a:p>
            <a:pPr marL="457200" indent="-457200" eaLnBrk="1" hangingPunct="1"/>
            <a:r>
              <a:rPr lang="en-US" altLang="en-US" dirty="0" smtClean="0"/>
              <a:t>NIRSPEC: near-infrared spectrograph</a:t>
            </a:r>
          </a:p>
          <a:p>
            <a:pPr marL="457200" indent="-457200" eaLnBrk="1" hangingPunct="1"/>
            <a:r>
              <a:rPr lang="en-US" altLang="en-US" dirty="0" smtClean="0"/>
              <a:t>MIRI: mid-infrared imager</a:t>
            </a:r>
          </a:p>
        </p:txBody>
      </p:sp>
    </p:spTree>
    <p:extLst>
      <p:ext uri="{BB962C8B-B14F-4D97-AF65-F5344CB8AC3E}">
        <p14:creationId xmlns:p14="http://schemas.microsoft.com/office/powerpoint/2010/main" val="22139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NIRCAM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dirty="0" smtClean="0"/>
              <a:t>Nyquist-sampled imaging at 2 and 4 microns -- short wavelength sampling is 0.032"/pixel and long wavelength sampling is 0.065"/pixel </a:t>
            </a:r>
          </a:p>
          <a:p>
            <a:pPr marL="457200" indent="-457200" eaLnBrk="1" hangingPunct="1"/>
            <a:r>
              <a:rPr lang="en-US" altLang="en-US" dirty="0" smtClean="0"/>
              <a:t>2.2'x4.4' FOV for one wavelength provided by two identical imaging modules, two wavelength regions are observable simultaneously via dichroic beam splitters.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429000"/>
            <a:ext cx="7239000" cy="3276600"/>
            <a:chOff x="914400" y="3429000"/>
            <a:chExt cx="7239000" cy="3276600"/>
          </a:xfrm>
        </p:grpSpPr>
        <p:pic>
          <p:nvPicPr>
            <p:cNvPr id="40965" name="Picture 5" descr="split_fov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429000"/>
              <a:ext cx="3062288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7" descr="http://spacenews.com/wp-content/uploads/2014/11/NIRCam_UAz4X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188" y="3657600"/>
              <a:ext cx="3859212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075219-A4AE-4851-BFBF-B45C1FF5677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NIRSPEC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dirty="0" smtClean="0"/>
              <a:t>1-5 um; R=100, 1000, 3000</a:t>
            </a:r>
          </a:p>
          <a:p>
            <a:pPr marL="457200" indent="-457200" eaLnBrk="1" hangingPunct="1"/>
            <a:r>
              <a:rPr lang="en-US" altLang="en-US" dirty="0" smtClean="0"/>
              <a:t>3.4x3.4 arcminute field</a:t>
            </a:r>
          </a:p>
          <a:p>
            <a:pPr marL="457200" indent="-457200" eaLnBrk="1" hangingPunct="1"/>
            <a:r>
              <a:rPr lang="en-US" altLang="en-US" dirty="0" smtClean="0"/>
              <a:t>Uses a MEMS shutter for the slit</a:t>
            </a:r>
          </a:p>
        </p:txBody>
      </p:sp>
      <p:pic>
        <p:nvPicPr>
          <p:cNvPr id="41989" name="Picture 7" descr="http://spie.org/Images/Graphics/Newsroom/Imported-2013/005217/005217_10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4876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http://spie.org/Images/Graphics/Newsroom/Imported-2013/005217/005217_10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819400"/>
            <a:ext cx="3340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http://spie.org/Images/Graphics/Newsroom/Imported-2013/005217/005217_10_fi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819400"/>
            <a:ext cx="2436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63A026-40DA-4664-AEEA-2B6E97B289F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MIRI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eaLnBrk="1" hangingPunct="1"/>
            <a:r>
              <a:rPr lang="en-US" altLang="en-US" sz="2000" dirty="0" smtClean="0"/>
              <a:t>5-27 micron, imager and medium resolution spectrograph (MRS)</a:t>
            </a:r>
          </a:p>
          <a:p>
            <a:pPr marL="457200" indent="-457200" eaLnBrk="1" hangingPunct="1"/>
            <a:r>
              <a:rPr lang="en-US" altLang="en-US" sz="2000" dirty="0" smtClean="0"/>
              <a:t>MIRI imager: broad and narrow-band imaging, phase-mask </a:t>
            </a:r>
            <a:r>
              <a:rPr lang="en-US" altLang="en-US" sz="2000" dirty="0" err="1" smtClean="0"/>
              <a:t>coronagraphy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Lyot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coronagraphy</a:t>
            </a:r>
            <a:r>
              <a:rPr lang="en-US" altLang="en-US" sz="2000" dirty="0" smtClean="0"/>
              <a:t>, and prism low-resolution (R ~ 100) slit spectroscopy from 5 to 10 micron. </a:t>
            </a:r>
          </a:p>
          <a:p>
            <a:pPr marL="457200" indent="-457200" eaLnBrk="1" hangingPunct="1"/>
            <a:r>
              <a:rPr lang="en-US" altLang="en-US" sz="2000" dirty="0" smtClean="0"/>
              <a:t>MIRI will use a single 1024 x 1024 pixels </a:t>
            </a:r>
            <a:r>
              <a:rPr lang="en-US" altLang="en-US" sz="2000" dirty="0" err="1" smtClean="0"/>
              <a:t>Si:As</a:t>
            </a:r>
            <a:r>
              <a:rPr lang="en-US" altLang="en-US" sz="2000" dirty="0" smtClean="0"/>
              <a:t> sensor chip assembly. The imager will be diffraction limited at 7 microns with a pixel scale of ~0.11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 and a field of view of 79 x 113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.</a:t>
            </a:r>
          </a:p>
          <a:p>
            <a:pPr marL="457200" indent="-457200" eaLnBrk="1" hangingPunct="1"/>
            <a:r>
              <a:rPr lang="en-US" altLang="en-US" sz="2000" dirty="0" smtClean="0"/>
              <a:t>MRS: simultaneous spectral and spatial data using four integral field units, implemented as four simultaneous fields of view, ranging from 3.7 x 3.7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 to 7.7 x 7.7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 with increasing wavelength, with pixel sizes ranging from 0.2 to 0.65 </a:t>
            </a:r>
            <a:r>
              <a:rPr lang="en-US" altLang="en-US" sz="2000" dirty="0" err="1" smtClean="0"/>
              <a:t>arcsec</a:t>
            </a:r>
            <a:r>
              <a:rPr lang="en-US" altLang="en-US" sz="2000" dirty="0" smtClean="0"/>
              <a:t>. The spectroscopy has a resolution of R~3000 over the 5-27 micron wavelength range. The spectrograph uses two 1024 x 1024 pixels </a:t>
            </a:r>
            <a:r>
              <a:rPr lang="en-US" altLang="en-US" sz="2000" dirty="0" err="1" smtClean="0"/>
              <a:t>Si:As</a:t>
            </a:r>
            <a:r>
              <a:rPr lang="en-US" altLang="en-US" sz="2000" dirty="0" smtClean="0"/>
              <a:t> sensor chip assemblies.</a:t>
            </a:r>
          </a:p>
        </p:txBody>
      </p:sp>
    </p:spTree>
    <p:extLst>
      <p:ext uri="{BB962C8B-B14F-4D97-AF65-F5344CB8AC3E}">
        <p14:creationId xmlns:p14="http://schemas.microsoft.com/office/powerpoint/2010/main" val="30957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JWST: MIRI MRS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8062E8-77D4-4768-99F8-8C39EFE8126F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pic>
        <p:nvPicPr>
          <p:cNvPr id="7" name="Picture 5" descr="http://www.stsci.edu/jwst/instruments/miri/images/mrs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10987"/>
            <a:ext cx="7200900" cy="31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examples - future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F4118-020D-41A2-AFDE-BF72287C6F5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Extremely Large Telescopes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defRPr/>
            </a:pPr>
            <a:r>
              <a:rPr lang="en-US" altLang="en-US" dirty="0" smtClean="0"/>
              <a:t>Future ELTs include</a:t>
            </a:r>
          </a:p>
          <a:p>
            <a:pPr marL="987552" lvl="1" indent="-457200">
              <a:defRPr/>
            </a:pPr>
            <a:r>
              <a:rPr lang="en-US" altLang="en-US" dirty="0" smtClean="0"/>
              <a:t>Thirty Meter Telescope (TMT)</a:t>
            </a:r>
          </a:p>
          <a:p>
            <a:pPr marL="987552" lvl="1" indent="-457200">
              <a:defRPr/>
            </a:pPr>
            <a:r>
              <a:rPr lang="en-US" altLang="en-US" dirty="0" smtClean="0"/>
              <a:t>Giant Magellan Telescope (GMT)</a:t>
            </a:r>
          </a:p>
          <a:p>
            <a:pPr marL="987552" lvl="1" indent="-457200">
              <a:defRPr/>
            </a:pPr>
            <a:r>
              <a:rPr lang="en-US" altLang="en-US" dirty="0" smtClean="0"/>
              <a:t>European ELT (E-ELT)</a:t>
            </a:r>
          </a:p>
          <a:p>
            <a:pPr marL="457200" indent="-457200">
              <a:defRPr/>
            </a:pPr>
            <a:r>
              <a:rPr lang="en-US" altLang="en-US" dirty="0" smtClean="0"/>
              <a:t>Each telescope will have a suite of optical and infrared instruments, including cameras and spectrographs.</a:t>
            </a:r>
          </a:p>
          <a:p>
            <a:pPr marL="457200" indent="-457200">
              <a:defRPr/>
            </a:pPr>
            <a:r>
              <a:rPr lang="en-US" altLang="en-US" dirty="0" smtClean="0"/>
              <a:t>There will be seeing-limited and diffraction-limited (aided by Adaptive Optics) instruments.</a:t>
            </a:r>
          </a:p>
          <a:p>
            <a:pPr marL="457200" indent="-457200">
              <a:defRPr/>
            </a:pPr>
            <a:r>
              <a:rPr lang="en-US" altLang="en-US" dirty="0" smtClean="0"/>
              <a:t>The spectrographs will include single slit and multi-object designs.</a:t>
            </a:r>
          </a:p>
          <a:p>
            <a:pPr marL="457200" indent="-457200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2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F4118-020D-41A2-AFDE-BF72287C6F5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Thirty Meter Telescope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defRPr/>
            </a:pPr>
            <a:r>
              <a:rPr lang="en-US" altLang="en-US" dirty="0" smtClean="0"/>
              <a:t>The Wide Field Optical Spectrometer (WFOS) is a seeing-limited instrument and will provide near-ultraviolet and optical (0.3 – 1.0 </a:t>
            </a:r>
            <a:r>
              <a:rPr lang="en-US" altLang="en-US" dirty="0" err="1" smtClean="0"/>
              <a:t>μm</a:t>
            </a:r>
            <a:r>
              <a:rPr lang="en-US" altLang="en-US" dirty="0" smtClean="0"/>
              <a:t> wavelength) imaging and spectroscopy over a more than 40 square arcminute field-of-view. </a:t>
            </a:r>
          </a:p>
          <a:p>
            <a:pPr marL="457200" indent="-457200" eaLnBrk="1" hangingPunct="1">
              <a:defRPr/>
            </a:pPr>
            <a:r>
              <a:rPr lang="en-US" altLang="en-US" dirty="0" smtClean="0"/>
              <a:t>The Infrared Imaging Spectrometer (IRIS) will provide diffraction-limited imaging and integral-field spectroscopy at near-infrared wavelengths (0.8 – 2.5 </a:t>
            </a:r>
            <a:r>
              <a:rPr lang="en-US" altLang="en-US" dirty="0" err="1" smtClean="0"/>
              <a:t>μm</a:t>
            </a:r>
            <a:r>
              <a:rPr lang="en-US" altLang="en-US" dirty="0" smtClean="0"/>
              <a:t>).</a:t>
            </a:r>
          </a:p>
          <a:p>
            <a:pPr marL="457200" indent="-457200" eaLnBrk="1" hangingPunct="1">
              <a:defRPr/>
            </a:pPr>
            <a:r>
              <a:rPr lang="en-US" altLang="en-US" dirty="0" smtClean="0"/>
              <a:t>The Infrared Multi-object Spectrometer (IRMS) will allow close to diffraction-limited imaging and slit spectroscopy over a 2 arcminute diameter field-of-view at near-infrared wavelengths (0.8 – 2.5 </a:t>
            </a:r>
            <a:r>
              <a:rPr lang="en-US" altLang="en-US" dirty="0" err="1" smtClean="0"/>
              <a:t>μm</a:t>
            </a:r>
            <a:r>
              <a:rPr lang="en-US" alt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643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CBE5B2-90E1-4993-9B24-466F9334D5A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Giant Magellan Telescope</a:t>
            </a: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354" y="1524000"/>
            <a:ext cx="5971591" cy="48768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0B7E09-1E41-43AE-9DA2-D15162A96B7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European ELT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Two first-light instruments have been identified: a diffraction-limited near-infrared imager (ELT-CAM) and a single-field near-infrared wide-band integral field spectrograph (ELT-IFU), including the adaptive optics systems required to deliver their science cases.</a:t>
            </a:r>
          </a:p>
          <a:p>
            <a:pPr>
              <a:defRPr/>
            </a:pPr>
            <a:r>
              <a:rPr lang="en-US" dirty="0" smtClean="0"/>
              <a:t>The next three instruments, a mid-infrared imager and spectrometer (ELT-MIDIR), a high resolution spectrometer (ELT-HIRES) and a multi-object spectrometer (ELT-MOS), were considered of equal scientific importance. </a:t>
            </a:r>
          </a:p>
          <a:p>
            <a:pPr>
              <a:defRPr/>
            </a:pPr>
            <a:r>
              <a:rPr lang="en-US" dirty="0" smtClean="0"/>
              <a:t>Fabrication is underway with the consortia that will build ELT-IFU (HARMONI), ELT-CAM (MICADO), the MCAO system (MAORY) and ELT-MIDIR (METIS).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Roman Observatory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Roman uses an old 2.4 m spy telescope. </a:t>
            </a:r>
          </a:p>
          <a:p>
            <a:r>
              <a:rPr lang="en-US" dirty="0" smtClean="0"/>
              <a:t>It seeks to </a:t>
            </a:r>
            <a:r>
              <a:rPr lang="en-US" dirty="0"/>
              <a:t>unravel the secrets of dark energy and dark matter, search for and image exoplanets, and explore many topics in infrared astrophysics.</a:t>
            </a:r>
            <a:endParaRPr lang="en-US" dirty="0" smtClean="0"/>
          </a:p>
          <a:p>
            <a:r>
              <a:rPr lang="en-US" dirty="0" smtClean="0"/>
              <a:t>Instruments</a:t>
            </a:r>
          </a:p>
          <a:p>
            <a:pPr lvl="1"/>
            <a:r>
              <a:rPr lang="en-US" dirty="0" smtClean="0"/>
              <a:t>Wide Field Imager/Spectrometer &amp; Integral Field Unit</a:t>
            </a:r>
          </a:p>
          <a:p>
            <a:pPr lvl="1"/>
            <a:r>
              <a:rPr lang="en-US" dirty="0" smtClean="0"/>
              <a:t>Internal Coronagraph with Integral Field Spectrometer</a:t>
            </a:r>
          </a:p>
          <a:p>
            <a:r>
              <a:rPr lang="en-US" dirty="0" smtClean="0"/>
              <a:t>It has a GEO orbit.</a:t>
            </a:r>
          </a:p>
          <a:p>
            <a:r>
              <a:rPr lang="en-US" dirty="0" smtClean="0"/>
              <a:t>Launch in a few years?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3" y="1923382"/>
            <a:ext cx="3335337" cy="377958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Roman Field Layout</a:t>
            </a:r>
          </a:p>
        </p:txBody>
      </p:sp>
      <p:pic>
        <p:nvPicPr>
          <p:cNvPr id="6" name="Picture 2" descr="http://wfirst.gsfc.nasa.gov/science/sdt_public/wps/references/instrument/WFIRST_Field_Layout_5.0.6_1505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24000"/>
            <a:ext cx="4876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BB828-8705-41A8-98C0-0EE93519A62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2A7226-76C9-4995-9DD2-B3C1980E4358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Instruments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Astronomical instruments receive light from a telescope and convert it into measureable signals.</a:t>
            </a:r>
          </a:p>
          <a:p>
            <a:pPr eaLnBrk="1" hangingPunct="1"/>
            <a:r>
              <a:rPr lang="en-US" altLang="en-US" dirty="0" smtClean="0"/>
              <a:t>They generally come in two forms.</a:t>
            </a:r>
          </a:p>
          <a:p>
            <a:pPr lvl="1"/>
            <a:r>
              <a:rPr lang="en-US" altLang="en-US" dirty="0" smtClean="0"/>
              <a:t>cameras</a:t>
            </a:r>
          </a:p>
          <a:p>
            <a:pPr lvl="1"/>
            <a:r>
              <a:rPr lang="en-US" altLang="en-US" dirty="0" smtClean="0"/>
              <a:t>spectrographs</a:t>
            </a:r>
          </a:p>
          <a:p>
            <a:r>
              <a:rPr lang="en-US" altLang="en-US" dirty="0" smtClean="0"/>
              <a:t>Some instruments have both capabilities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A third specialized form is a coronagraph (which can be followed by a camera or spectrograph).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6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46C28-769C-4FCE-8C03-035CCA439C6D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camera images an object plane </a:t>
            </a:r>
            <a:r>
              <a:rPr lang="en-US" dirty="0" smtClean="0"/>
              <a:t>onto </a:t>
            </a:r>
            <a:r>
              <a:rPr lang="en-US" dirty="0"/>
              <a:t>a focal plane.</a:t>
            </a:r>
          </a:p>
          <a:p>
            <a:r>
              <a:rPr lang="en-US" dirty="0"/>
              <a:t>A detector is at the </a:t>
            </a:r>
            <a:r>
              <a:rPr lang="en-US" dirty="0" smtClean="0"/>
              <a:t>final focal </a:t>
            </a:r>
            <a:r>
              <a:rPr lang="en-US" dirty="0"/>
              <a:t>plane.</a:t>
            </a:r>
          </a:p>
          <a:p>
            <a:r>
              <a:rPr lang="en-US" dirty="0"/>
              <a:t>A camera </a:t>
            </a:r>
            <a:r>
              <a:rPr lang="en-US" dirty="0" smtClean="0"/>
              <a:t>often serves </a:t>
            </a:r>
            <a:r>
              <a:rPr lang="en-US" dirty="0"/>
              <a:t>the function of </a:t>
            </a:r>
          </a:p>
          <a:p>
            <a:pPr lvl="1"/>
            <a:r>
              <a:rPr lang="en-US" dirty="0"/>
              <a:t>changing the plate scale to match the point spread function of the image to the pixel size</a:t>
            </a:r>
          </a:p>
          <a:p>
            <a:pPr lvl="1"/>
            <a:r>
              <a:rPr lang="en-US" dirty="0"/>
              <a:t>narrowing the light to the wavelengths of interest</a:t>
            </a:r>
          </a:p>
          <a:p>
            <a:pPr lvl="1"/>
            <a:r>
              <a:rPr lang="en-US" dirty="0"/>
              <a:t>controlling the environment of the detectors, i.e. the temperature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Simple vs. Complex Camera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A simple camera could consist of just a detector and a housing.</a:t>
            </a:r>
          </a:p>
          <a:p>
            <a:r>
              <a:rPr lang="en-US" smtClean="0"/>
              <a:t>For better sensitivity, the detector is cooled.</a:t>
            </a:r>
          </a:p>
          <a:p>
            <a:r>
              <a:rPr lang="en-US" smtClean="0"/>
              <a:t>To cool the detector requires a cooling system, such as a cryostat, and a vacuum vessel.</a:t>
            </a:r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2050" name="Picture 2" descr="ZWO ASI533MC Pro USB3 Cooled Color Camera - ASI533MC-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950" y="1527175"/>
            <a:ext cx="2239963" cy="2239963"/>
          </a:xfrm>
        </p:spPr>
      </p:pic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C46C28-769C-4FCE-8C03-035CCA439C6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pic>
        <p:nvPicPr>
          <p:cNvPr id="2052" name="Picture 4" descr="https://s3.amazonaws.com/files.technologyreview.com/p/pub/legacy/lidar_x220.jpg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94" y="4079875"/>
            <a:ext cx="2095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Camera Changing Plate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C46C28-769C-4FCE-8C03-035CCA439C6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1121032" y="3200400"/>
            <a:ext cx="6901936" cy="3200400"/>
            <a:chOff x="752475" y="2597501"/>
            <a:chExt cx="7705725" cy="3573112"/>
          </a:xfrm>
        </p:grpSpPr>
        <p:sp>
          <p:nvSpPr>
            <p:cNvPr id="52" name="Line 4"/>
            <p:cNvSpPr>
              <a:spLocks noChangeShapeType="1"/>
            </p:cNvSpPr>
            <p:nvPr/>
          </p:nvSpPr>
          <p:spPr bwMode="auto">
            <a:xfrm>
              <a:off x="762000" y="5051425"/>
              <a:ext cx="7696200" cy="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1447800" y="3984625"/>
              <a:ext cx="0" cy="2133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4724400" y="4403725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 rot="230652" flipV="1">
              <a:off x="763588" y="4722813"/>
              <a:ext cx="4638675" cy="5127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rot="230652" flipV="1">
              <a:off x="752475" y="3959225"/>
              <a:ext cx="684213" cy="746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rot="230652" flipV="1">
              <a:off x="762000" y="6096000"/>
              <a:ext cx="684213" cy="746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1447800" y="3984625"/>
              <a:ext cx="3957638" cy="11112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59" name="Line 18"/>
            <p:cNvSpPr>
              <a:spLocks noChangeShapeType="1"/>
            </p:cNvSpPr>
            <p:nvPr/>
          </p:nvSpPr>
          <p:spPr bwMode="auto">
            <a:xfrm flipV="1">
              <a:off x="1447800" y="4652963"/>
              <a:ext cx="3952875" cy="146526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0" name="Line 19"/>
            <p:cNvSpPr>
              <a:spLocks noChangeShapeType="1"/>
            </p:cNvSpPr>
            <p:nvPr/>
          </p:nvSpPr>
          <p:spPr bwMode="auto">
            <a:xfrm>
              <a:off x="5410200" y="4403725"/>
              <a:ext cx="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6096000" y="4403725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>
              <a:off x="5410200" y="4875213"/>
              <a:ext cx="1687513" cy="43973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3" name="Line 23"/>
            <p:cNvSpPr>
              <a:spLocks noChangeShapeType="1"/>
            </p:cNvSpPr>
            <p:nvPr/>
          </p:nvSpPr>
          <p:spPr bwMode="auto">
            <a:xfrm>
              <a:off x="5410200" y="4646613"/>
              <a:ext cx="1681163" cy="438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4" name="Line 24"/>
            <p:cNvSpPr>
              <a:spLocks noChangeShapeType="1"/>
            </p:cNvSpPr>
            <p:nvPr/>
          </p:nvSpPr>
          <p:spPr bwMode="auto">
            <a:xfrm>
              <a:off x="5410200" y="5099050"/>
              <a:ext cx="1681163" cy="4381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7091363" y="4403725"/>
              <a:ext cx="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>
              <a:off x="7543800" y="4403725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7" name="Line 27"/>
            <p:cNvSpPr>
              <a:spLocks noChangeShapeType="1"/>
            </p:cNvSpPr>
            <p:nvPr/>
          </p:nvSpPr>
          <p:spPr bwMode="auto">
            <a:xfrm>
              <a:off x="7091363" y="5080000"/>
              <a:ext cx="449262" cy="841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 flipV="1">
              <a:off x="7086600" y="5165725"/>
              <a:ext cx="465138" cy="3762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V="1">
              <a:off x="7086600" y="5162550"/>
              <a:ext cx="458788" cy="1508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2043112" y="2865439"/>
              <a:ext cx="2638075" cy="1210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FF0000"/>
                  </a:solidFill>
                  <a:latin typeface="Arial" panose="020B0604020202020204" pitchFamily="34" charset="0"/>
                </a:rPr>
                <a:t>red=optics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66FF"/>
                  </a:solidFill>
                  <a:latin typeface="Arial" panose="020B0604020202020204" pitchFamily="34" charset="0"/>
                </a:rPr>
                <a:t>blue=rays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</a:rPr>
                <a:t>black=focal/pupil planes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33CC33"/>
                  </a:solidFill>
                  <a:latin typeface="Arial" panose="020B0604020202020204" pitchFamily="34" charset="0"/>
                </a:rPr>
                <a:t>green=optical axis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 rot="16200000">
              <a:off x="900047" y="3329562"/>
              <a:ext cx="1047882" cy="42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primary</a:t>
              </a:r>
            </a:p>
          </p:txBody>
        </p: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 rot="16200000">
              <a:off x="4783445" y="3672463"/>
              <a:ext cx="1253510" cy="42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collimator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/>
          </p:nvSpPr>
          <p:spPr bwMode="auto">
            <a:xfrm rot="16200000">
              <a:off x="6583078" y="3756599"/>
              <a:ext cx="1045140" cy="42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FF0000"/>
                  </a:solidFill>
                  <a:latin typeface="Arial" panose="020B0604020202020204" pitchFamily="34" charset="0"/>
                </a:rPr>
                <a:t>camera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/>
          </p:nvSpPr>
          <p:spPr bwMode="auto">
            <a:xfrm rot="16200000">
              <a:off x="3751615" y="3375599"/>
              <a:ext cx="1977322" cy="42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prime focal plane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 rot="16200000">
              <a:off x="5427544" y="3650237"/>
              <a:ext cx="1368662" cy="42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</a:rPr>
                <a:t>pupil plane</a:t>
              </a:r>
            </a:p>
          </p:txBody>
        </p:sp>
        <p:sp>
          <p:nvSpPr>
            <p:cNvPr id="76" name="Text Box 37"/>
            <p:cNvSpPr txBox="1">
              <a:spLocks noChangeArrowheads="1"/>
            </p:cNvSpPr>
            <p:nvPr/>
          </p:nvSpPr>
          <p:spPr bwMode="auto">
            <a:xfrm rot="16200000">
              <a:off x="6649803" y="3437511"/>
              <a:ext cx="1829270" cy="42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final focal plane</a:t>
              </a:r>
            </a:p>
          </p:txBody>
        </p:sp>
        <p:sp>
          <p:nvSpPr>
            <p:cNvPr id="77" name="Text Box 38"/>
            <p:cNvSpPr txBox="1">
              <a:spLocks noChangeArrowheads="1"/>
            </p:cNvSpPr>
            <p:nvPr/>
          </p:nvSpPr>
          <p:spPr bwMode="auto">
            <a:xfrm>
              <a:off x="2727324" y="5614988"/>
              <a:ext cx="515991" cy="39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anose="020B0604020202020204" pitchFamily="34" charset="0"/>
                </a:rPr>
                <a:t>F</a:t>
              </a:r>
              <a:r>
                <a:rPr lang="en-US" altLang="en-US" sz="900" baseline="-250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4840289" y="5614988"/>
              <a:ext cx="636627" cy="39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anose="020B0604020202020204" pitchFamily="34" charset="0"/>
                </a:rPr>
                <a:t>F</a:t>
              </a:r>
              <a:r>
                <a:rPr lang="en-US" altLang="en-US" sz="900" baseline="-25000">
                  <a:latin typeface="Arial" panose="020B0604020202020204" pitchFamily="34" charset="0"/>
                </a:rPr>
                <a:t>coll</a:t>
              </a:r>
            </a:p>
          </p:txBody>
        </p: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7086600" y="5614988"/>
              <a:ext cx="685977" cy="39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anose="020B0604020202020204" pitchFamily="34" charset="0"/>
                </a:rPr>
                <a:t>F</a:t>
              </a:r>
              <a:r>
                <a:rPr lang="en-US" altLang="en-US" sz="900" baseline="-25000">
                  <a:latin typeface="Arial" panose="020B0604020202020204" pitchFamily="34" charset="0"/>
                </a:rPr>
                <a:t>cam</a:t>
              </a:r>
            </a:p>
          </p:txBody>
        </p:sp>
        <p:sp>
          <p:nvSpPr>
            <p:cNvPr id="80" name="Line 41"/>
            <p:cNvSpPr>
              <a:spLocks noChangeShapeType="1"/>
            </p:cNvSpPr>
            <p:nvPr/>
          </p:nvSpPr>
          <p:spPr bwMode="auto">
            <a:xfrm>
              <a:off x="1447800" y="5584825"/>
              <a:ext cx="3276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>
              <a:off x="4733925" y="5584825"/>
              <a:ext cx="6762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82" name="Line 43"/>
            <p:cNvSpPr>
              <a:spLocks noChangeShapeType="1"/>
            </p:cNvSpPr>
            <p:nvPr/>
          </p:nvSpPr>
          <p:spPr bwMode="auto">
            <a:xfrm>
              <a:off x="7096125" y="5584825"/>
              <a:ext cx="4476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83" name="Line 44"/>
            <p:cNvSpPr>
              <a:spLocks noChangeShapeType="1"/>
            </p:cNvSpPr>
            <p:nvPr/>
          </p:nvSpPr>
          <p:spPr bwMode="auto">
            <a:xfrm>
              <a:off x="4041775" y="4940300"/>
              <a:ext cx="9525" cy="107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84" name="Line 47"/>
            <p:cNvSpPr>
              <a:spLocks noChangeShapeType="1"/>
            </p:cNvSpPr>
            <p:nvPr/>
          </p:nvSpPr>
          <p:spPr bwMode="auto">
            <a:xfrm>
              <a:off x="3200400" y="4746625"/>
              <a:ext cx="84137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85" name="Text Box 48"/>
            <p:cNvSpPr txBox="1">
              <a:spLocks noChangeArrowheads="1"/>
            </p:cNvSpPr>
            <p:nvPr/>
          </p:nvSpPr>
          <p:spPr bwMode="auto">
            <a:xfrm>
              <a:off x="2955924" y="4537075"/>
              <a:ext cx="499541" cy="39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Symbol" panose="05050102010706020507" pitchFamily="18" charset="2"/>
                </a:rPr>
                <a:t>q</a:t>
              </a:r>
              <a:r>
                <a:rPr lang="en-US" altLang="en-US" sz="900" baseline="-250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6" name="Text Box 49"/>
            <p:cNvSpPr txBox="1">
              <a:spLocks noChangeArrowheads="1"/>
            </p:cNvSpPr>
            <p:nvPr/>
          </p:nvSpPr>
          <p:spPr bwMode="auto">
            <a:xfrm>
              <a:off x="7712075" y="5081588"/>
              <a:ext cx="664044" cy="39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anose="020B0604020202020204" pitchFamily="34" charset="0"/>
                </a:rPr>
                <a:t>s</a:t>
              </a:r>
              <a:r>
                <a:rPr lang="en-US" altLang="en-US" sz="900" baseline="-25000">
                  <a:latin typeface="Arial" panose="020B0604020202020204" pitchFamily="34" charset="0"/>
                </a:rPr>
                <a:t>cam</a:t>
              </a:r>
            </a:p>
          </p:txBody>
        </p: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 flipH="1" flipV="1">
              <a:off x="7543800" y="5108575"/>
              <a:ext cx="234950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88" name="Text Box 51"/>
            <p:cNvSpPr txBox="1">
              <a:spLocks noChangeArrowheads="1"/>
            </p:cNvSpPr>
            <p:nvPr/>
          </p:nvSpPr>
          <p:spPr bwMode="auto">
            <a:xfrm>
              <a:off x="4892675" y="5081588"/>
              <a:ext cx="494058" cy="39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anose="020B0604020202020204" pitchFamily="34" charset="0"/>
                </a:rPr>
                <a:t>s</a:t>
              </a:r>
              <a:r>
                <a:rPr lang="en-US" altLang="en-US" sz="900" baseline="-2500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9" name="Line 52"/>
            <p:cNvSpPr>
              <a:spLocks noChangeShapeType="1"/>
            </p:cNvSpPr>
            <p:nvPr/>
          </p:nvSpPr>
          <p:spPr bwMode="auto">
            <a:xfrm flipH="1" flipV="1">
              <a:off x="4724400" y="4983163"/>
              <a:ext cx="254000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100"/>
            </a:p>
          </p:txBody>
        </p:sp>
      </p:grpSp>
      <p:graphicFrame>
        <p:nvGraphicFramePr>
          <p:cNvPr id="92" name="Object 53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53305076"/>
              </p:ext>
            </p:extLst>
          </p:nvPr>
        </p:nvGraphicFramePr>
        <p:xfrm>
          <a:off x="754063" y="1601788"/>
          <a:ext cx="8161337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5168880" imgH="888840" progId="Equation.3">
                  <p:embed/>
                </p:oleObj>
              </mc:Choice>
              <mc:Fallback>
                <p:oleObj name="Equation" r:id="rId3" imgW="5168880" imgH="888840" progId="Equation.3">
                  <p:embed/>
                  <p:pic>
                    <p:nvPicPr>
                      <p:cNvPr id="925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601788"/>
                        <a:ext cx="8161337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6&quot;/&gt;&lt;property id=&quot;20251&quot; value=&quot;0&quot;/&gt;&lt;property id=&quot;20259&quot; value=&quot;0&quot;/&gt;&lt;property id=&quot;20262&quot; value=&quot;4496691&quot;/&gt;&lt;object type=&quot;4&quot; unique_id=&quot;10005&quot;&gt;&lt;/object&gt;&lt;object type=&quot;2&quot; unique_id=&quot;10006&quot;&gt;&lt;object type=&quot;3&quot; unique_id=&quot;10042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520&quot;/&gt;&lt;property id=&quot;20309&quot; value=&quot;-1&quot;/&gt;&lt;/object&gt;&lt;object type=&quot;3&quot; unique_id=&quot;10043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524&quot;/&gt;&lt;property id=&quot;20309&quot; value=&quot;-1&quot;/&gt;&lt;/object&gt;&lt;object type=&quot;3&quot; unique_id=&quot;10045&quot;&gt;&lt;property id=&quot;20148&quot; value=&quot;5&quot;/&gt;&lt;property id=&quot;20300&quot; value=&quot;Slide 4 - &amp;quot;Blackbody Radiation: Heat Transfer&amp;quot;&quot;/&gt;&lt;property id=&quot;20303&quot; value=&quot;-1&quot;/&gt;&lt;property id=&quot;20307&quot; value=&quot;392&quot;/&gt;&lt;property id=&quot;20309&quot; value=&quot;-1&quot;/&gt;&lt;/object&gt;&lt;object type=&quot;3&quot; unique_id=&quot;10046&quot;&gt;&lt;property id=&quot;20148&quot; value=&quot;5&quot;/&gt;&lt;property id=&quot;20300&quot; value=&quot;Slide 3 - &amp;quot;Blackbody Radiation: Energy Transfer&amp;quot;&quot;/&gt;&lt;property id=&quot;20303&quot; value=&quot;-1&quot;/&gt;&lt;property id=&quot;20307&quot; value=&quot;393&quot;/&gt;&lt;property id=&quot;20309&quot; value=&quot;-1&quot;/&gt;&lt;/object&gt;&lt;object type=&quot;3&quot; unique_id=&quot;10047&quot;&gt;&lt;property id=&quot;20148&quot; value=&quot;5&quot;/&gt;&lt;property id=&quot;20300&quot; value=&quot;Slide 6 - &amp;quot;Blackbody Radiation: Planck’s Equation&amp;quot;&quot;/&gt;&lt;property id=&quot;20303&quot; value=&quot;-1&quot;/&gt;&lt;property id=&quot;20307&quot; value=&quot;394&quot;/&gt;&lt;property id=&quot;20309&quot; value=&quot;-1&quot;/&gt;&lt;/object&gt;&lt;object type=&quot;3&quot; unique_id=&quot;10048&quot;&gt;&lt;property id=&quot;20148&quot; value=&quot;5&quot;/&gt;&lt;property id=&quot;20300&quot; value=&quot;Slide 8 - &amp;quot;Blackbody Radiation: Wein’s Displacement Law&amp;quot;&quot;/&gt;&lt;property id=&quot;20303&quot; value=&quot;-1&quot;/&gt;&lt;property id=&quot;20307&quot; value=&quot;395&quot;/&gt;&lt;property id=&quot;20309&quot; value=&quot;-1&quot;/&gt;&lt;/object&gt;&lt;object type=&quot;3&quot; unique_id=&quot;10049&quot;&gt;&lt;property id=&quot;20148&quot; value=&quot;5&quot;/&gt;&lt;property id=&quot;20300&quot; value=&quot;Slide 9 - &amp;quot;Blackbody Radiation: Stefan-Boltzmann Law &amp;quot;&quot;/&gt;&lt;property id=&quot;20303&quot; value=&quot;-1&quot;/&gt;&lt;property id=&quot;20307&quot; value=&quot;396&quot;/&gt;&lt;property id=&quot;20309&quot; value=&quot;-1&quot;/&gt;&lt;/object&gt;&lt;object type=&quot;3&quot; unique_id=&quot;10050&quot;&gt;&lt;property id=&quot;20148&quot; value=&quot;5&quot;/&gt;&lt;property id=&quot;20300&quot; value=&quot;Slide 5 - &amp;quot;Blackbody Radiation: Objects&amp;quot;&quot;/&gt;&lt;property id=&quot;20303&quot; value=&quot;-1&quot;/&gt;&lt;property id=&quot;20307&quot; value=&quot;397&quot;/&gt;&lt;property id=&quot;20309&quot; value=&quot;-1&quot;/&gt;&lt;/object&gt;&lt;object type=&quot;3&quot; unique_id=&quot;10064&quot;&gt;&lt;property id=&quot;20148&quot; value=&quot;5&quot;/&gt;&lt;property id=&quot;20300&quot; value=&quot;Slide 16 - &amp;quot;Hydrogen-like lines&amp;quot;&quot;/&gt;&lt;property id=&quot;20303&quot; value=&quot;-1&quot;/&gt;&lt;property id=&quot;20307&quot; value=&quot;263&quot;/&gt;&lt;property id=&quot;20309&quot; value=&quot;-1&quot;/&gt;&lt;/object&gt;&lt;object type=&quot;3&quot; unique_id=&quot;10075&quot;&gt;&lt;property id=&quot;20148&quot; value=&quot;5&quot;/&gt;&lt;property id=&quot;20300&quot; value=&quot;Slide 34 - &amp;quot;Theory of Everything&amp;quot;&quot;/&gt;&lt;property id=&quot;20303&quot; value=&quot;-1&quot;/&gt;&lt;property id=&quot;20307&quot; value=&quot;265&quot;/&gt;&lt;property id=&quot;20309&quot; value=&quot;-1&quot;/&gt;&lt;/object&gt;&lt;object type=&quot;3&quot; unique_id=&quot;10544&quot;&gt;&lt;property id=&quot;20148&quot; value=&quot;5&quot;/&gt;&lt;property id=&quot;20300&quot; value=&quot;Slide 10 - &amp;quot;Blackbody Radiation: SB Law, derivation&amp;quot;&quot;/&gt;&lt;property id=&quot;20303&quot; value=&quot;-1&quot;/&gt;&lt;property id=&quot;20307&quot; value=&quot;1170&quot;/&gt;&lt;property id=&quot;20309&quot; value=&quot;-1&quot;/&gt;&lt;/object&gt;&lt;object type=&quot;3&quot; unique_id=&quot;10824&quot;&gt;&lt;property id=&quot;20148&quot; value=&quot;5&quot;/&gt;&lt;property id=&quot;20300&quot; value=&quot;Slide 7 - &amp;quot;Blackbody Radiation: Curves&amp;quot;&quot;/&gt;&lt;property id=&quot;20303&quot; value=&quot;-1&quot;/&gt;&lt;property id=&quot;20307&quot; value=&quot;1557&quot;/&gt;&lt;property id=&quot;20309&quot; value=&quot;-1&quot;/&gt;&lt;/object&gt;&lt;object type=&quot;3&quot; unique_id=&quot;10826&quot;&gt;&lt;property id=&quot;20148&quot; value=&quot;5&quot;/&gt;&lt;property id=&quot;20300&quot; value=&quot;Slide 11 - &amp;quot;Interactions Between Charged Particles&amp;quot;&quot;/&gt;&lt;property id=&quot;20303&quot; value=&quot;-1&quot;/&gt;&lt;property id=&quot;20307&quot; value=&quot;1545&quot;/&gt;&lt;property id=&quot;20309&quot; value=&quot;-1&quot;/&gt;&lt;/object&gt;&lt;object type=&quot;3&quot; unique_id=&quot;10827&quot;&gt;&lt;property id=&quot;20148&quot; value=&quot;5&quot;/&gt;&lt;property id=&quot;20300&quot; value=&quot;Slide 13 - &amp;quot;Hydrogen emission lines&amp;quot;&quot;/&gt;&lt;property id=&quot;20303&quot; value=&quot;-1&quot;/&gt;&lt;property id=&quot;20307&quot; value=&quot;1544&quot;/&gt;&lt;property id=&quot;20309&quot; value=&quot;-1&quot;/&gt;&lt;/object&gt;&lt;object type=&quot;3&quot; unique_id=&quot;10828&quot;&gt;&lt;property id=&quot;20148&quot; value=&quot;5&quot;/&gt;&lt;property id=&quot;20300&quot; value=&quot;Slide 15 - &amp;quot;Helium and carbon atoms&amp;quot;&quot;/&gt;&lt;property id=&quot;20303&quot; value=&quot;-1&quot;/&gt;&lt;property id=&quot;20307&quot; value=&quot;1546&quot;/&gt;&lt;property id=&quot;20309&quot; value=&quot;-1&quot;/&gt;&lt;/object&gt;&lt;object type=&quot;3&quot; unique_id=&quot;10874&quot;&gt;&lt;property id=&quot;20148&quot; value=&quot;5&quot;/&gt;&lt;property id=&quot;20300&quot; value=&quot;Slide 17 - &amp;quot;Free-free (Bremsstrahlung) Emission&amp;quot;&quot;/&gt;&lt;property id=&quot;20303&quot; value=&quot;-1&quot;/&gt;&lt;property id=&quot;20307&quot; value=&quot;1571&quot;/&gt;&lt;property id=&quot;20309&quot; value=&quot;-1&quot;/&gt;&lt;/object&gt;&lt;object type=&quot;3&quot; unique_id=&quot;10875&quot;&gt;&lt;property id=&quot;20148&quot; value=&quot;5&quot;/&gt;&lt;property id=&quot;20300&quot; value=&quot;Slide 18 - &amp;quot;Bremsstrahlung Emission: Notes&amp;quot;&quot;/&gt;&lt;property id=&quot;20303&quot; value=&quot;-1&quot;/&gt;&lt;property id=&quot;20307&quot; value=&quot;1670&quot;/&gt;&lt;property id=&quot;20309&quot; value=&quot;-1&quot;/&gt;&lt;/object&gt;&lt;object type=&quot;3&quot; unique_id=&quot;10876&quot;&gt;&lt;property id=&quot;20148&quot; value=&quot;5&quot;/&gt;&lt;property id=&quot;20300&quot; value=&quot;Slide 19 - &amp;quot;Free-free Emission: Spectrum&amp;quot;&quot;/&gt;&lt;property id=&quot;20303&quot; value=&quot;-1&quot;/&gt;&lt;property id=&quot;20307&quot; value=&quot;1671&quot;/&gt;&lt;property id=&quot;20309&quot; value=&quot;-1&quot;/&gt;&lt;/object&gt;&lt;object type=&quot;3&quot; unique_id=&quot;10877&quot;&gt;&lt;property id=&quot;20148&quot; value=&quot;5&quot;/&gt;&lt;property id=&quot;20300&quot; value=&quot;Slide 20 - &amp;quot;Free-free Emission: Stromgren Sphere&amp;quot;&quot;/&gt;&lt;property id=&quot;20303&quot; value=&quot;-1&quot;/&gt;&lt;property id=&quot;20307&quot; value=&quot;1573&quot;/&gt;&lt;property id=&quot;20309&quot; value=&quot;-1&quot;/&gt;&lt;/object&gt;&lt;object type=&quot;3&quot; unique_id=&quot;10878&quot;&gt;&lt;property id=&quot;20148&quot; value=&quot;5&quot;/&gt;&lt;property id=&quot;20300&quot; value=&quot;Slide 23 - &amp;quot;Free-free Emission: Star Formation Region&amp;quot;&quot;/&gt;&lt;property id=&quot;20303&quot; value=&quot;-1&quot;/&gt;&lt;property id=&quot;20307&quot; value=&quot;1668&quot;/&gt;&lt;property id=&quot;20309&quot; value=&quot;-1&quot;/&gt;&lt;/object&gt;&lt;object type=&quot;3&quot; unique_id=&quot;10879&quot;&gt;&lt;property id=&quot;20148&quot; value=&quot;5&quot;/&gt;&lt;property id=&quot;20300&quot; value=&quot;Slide 24 - &amp;quot;Free-free Emission: Galaxy Cluster&amp;quot;&quot;/&gt;&lt;property id=&quot;20303&quot; value=&quot;-1&quot;/&gt;&lt;property id=&quot;20307&quot; value=&quot;1669&quot;/&gt;&lt;property id=&quot;20309&quot; value=&quot;-1&quot;/&gt;&lt;/object&gt;&lt;object type=&quot;3&quot; unique_id=&quot;10880&quot;&gt;&lt;property id=&quot;20148&quot; value=&quot;5&quot;/&gt;&lt;property id=&quot;20300&quot; value=&quot;Slide 25 - &amp;quot;Synchrotron Radiation&amp;quot;&quot;/&gt;&lt;property id=&quot;20303&quot; value=&quot;-1&quot;/&gt;&lt;property id=&quot;20307&quot; value=&quot;1565&quot;/&gt;&lt;property id=&quot;20309&quot; value=&quot;-1&quot;/&gt;&lt;/object&gt;&lt;object type=&quot;3&quot; unique_id=&quot;10881&quot;&gt;&lt;property id=&quot;20148&quot; value=&quot;5&quot;/&gt;&lt;property id=&quot;20300&quot; value=&quot;Slide 26 - &amp;quot;Synchrotron Radiation: Illustration&amp;quot;&quot;/&gt;&lt;property id=&quot;20303&quot; value=&quot;-1&quot;/&gt;&lt;property id=&quot;20307&quot; value=&quot;1567&quot;/&gt;&lt;property id=&quot;20309&quot; value=&quot;-1&quot;/&gt;&lt;/object&gt;&lt;object type=&quot;3&quot; unique_id=&quot;10882&quot;&gt;&lt;property id=&quot;20148&quot; value=&quot;5&quot;/&gt;&lt;property id=&quot;20300&quot; value=&quot;Slide 27 - &amp;quot;Synchrotron Radiation: M87 Jet&amp;quot;&quot;/&gt;&lt;property id=&quot;20303&quot; value=&quot;-1&quot;/&gt;&lt;property id=&quot;20307&quot; value=&quot;1566&quot;/&gt;&lt;property id=&quot;20309&quot; value=&quot;-1&quot;/&gt;&lt;/object&gt;&lt;object type=&quot;3&quot; unique_id=&quot;10883&quot;&gt;&lt;property id=&quot;20148&quot; value=&quot;5&quot;/&gt;&lt;property id=&quot;20300&quot; value=&quot;Slide 28 - &amp;quot;Synchrotron Radiation: Relations&amp;quot;&quot;/&gt;&lt;property id=&quot;20303&quot; value=&quot;-1&quot;/&gt;&lt;property id=&quot;20307&quot; value=&quot;1568&quot;/&gt;&lt;property id=&quot;20309&quot; value=&quot;-1&quot;/&gt;&lt;/object&gt;&lt;object type=&quot;3&quot; unique_id=&quot;10884&quot;&gt;&lt;property id=&quot;20148&quot; value=&quot;5&quot;/&gt;&lt;property id=&quot;20300&quot; value=&quot;Slide 31 - &amp;quot;Inverse Compton Scattering&amp;quot;&quot;/&gt;&lt;property id=&quot;20303&quot; value=&quot;-1&quot;/&gt;&lt;property id=&quot;20307&quot; value=&quot;1564&quot;/&gt;&lt;property id=&quot;20309&quot; value=&quot;-1&quot;/&gt;&lt;/object&gt;&lt;object type=&quot;3&quot; unique_id=&quot;10885&quot;&gt;&lt;property id=&quot;20148&quot; value=&quot;5&quot;/&gt;&lt;property id=&quot;20300&quot; value=&quot;Slide 33 - &amp;quot;Multiwavelength Spectrum: M82&amp;quot;&quot;/&gt;&lt;property id=&quot;20303&quot; value=&quot;-1&quot;/&gt;&lt;property id=&quot;20307&quot; value=&quot;1562&quot;/&gt;&lt;property id=&quot;20309&quot; value=&quot;-1&quot;/&gt;&lt;/object&gt;&lt;object type=&quot;3&quot; unique_id=&quot;11166&quot;&gt;&lt;property id=&quot;20148&quot; value=&quot;5&quot;/&gt;&lt;property id=&quot;20300&quot; value=&quot;Slide 29 - &amp;quot;Synchrotron Radiation: Spectrum&amp;quot;&quot;/&gt;&lt;property id=&quot;20307&quot; value=&quot;1672&quot;/&gt;&lt;/object&gt;&lt;object type=&quot;3&quot; unique_id=&quot;11391&quot;&gt;&lt;property id=&quot;20148&quot; value=&quot;5&quot;/&gt;&lt;property id=&quot;20300&quot; value=&quot;Slide 30 - &amp;quot;Synchrotron Radiation: Spectral Ageing&amp;quot;&quot;/&gt;&lt;property id=&quot;20307&quot; value=&quot;1673&quot;/&gt;&lt;/object&gt;&lt;object type=&quot;3&quot; unique_id=&quot;11590&quot;&gt;&lt;property id=&quot;20148&quot; value=&quot;5&quot;/&gt;&lt;property id=&quot;20300&quot; value=&quot;Slide 32 - &amp;quot;Inverse Compton Scattering: Spectrum&amp;quot;&quot;/&gt;&lt;property id=&quot;20307&quot; value=&quot;1674&quot;/&gt;&lt;/object&gt;&lt;object type=&quot;3&quot; unique_id=&quot;11932&quot;&gt;&lt;property id=&quot;20148&quot; value=&quot;5&quot;/&gt;&lt;property id=&quot;20300&quot; value=&quot;Slide 14 - &amp;quot;Hydrogen emission line series&amp;quot;&quot;/&gt;&lt;property id=&quot;20307&quot; value=&quot;1675&quot;/&gt;&lt;/object&gt;&lt;object type=&quot;3&quot; unique_id=&quot;28224&quot;&gt;&lt;property id=&quot;20148&quot; value=&quot;5&quot;/&gt;&lt;property id=&quot;20300&quot; value=&quot;Slide 12 - &amp;quot; Bound-Bound Emission-line radiation&amp;quot;&quot;/&gt;&lt;property id=&quot;20307&quot; value=&quot;1676&quot;/&gt;&lt;/object&gt;&lt;object type=&quot;3&quot; unique_id=&quot;28436&quot;&gt;&lt;property id=&quot;20148&quot; value=&quot;5&quot;/&gt;&lt;property id=&quot;20300&quot; value=&quot;Slide 21 - &amp;quot;Stromgren Sphere Radius: Derivation&amp;quot;&quot;/&gt;&lt;property id=&quot;20307&quot; value=&quot;1677&quot;/&gt;&lt;/object&gt;&lt;object type=&quot;3&quot; unique_id=&quot;28474&quot;&gt;&lt;property id=&quot;20148&quot; value=&quot;5&quot;/&gt;&lt;property id=&quot;20300&quot; value=&quot;Slide 22 - &amp;quot;Recombination Timescale: Derivation&amp;quot;&quot;/&gt;&lt;property id=&quot;20307&quot; value=&quot;1678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4815</TotalTime>
  <Words>1562</Words>
  <Application>Microsoft Office PowerPoint</Application>
  <PresentationFormat>On-screen Show (4:3)</PresentationFormat>
  <Paragraphs>281</Paragraphs>
  <Slides>53</Slides>
  <Notes>0</Notes>
  <HiddenSlides>13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Franklin Gothic Book</vt:lpstr>
      <vt:lpstr>Symbol</vt:lpstr>
      <vt:lpstr>Times New Roman</vt:lpstr>
      <vt:lpstr>Crop</vt:lpstr>
      <vt:lpstr>Equation</vt:lpstr>
      <vt:lpstr>University Astronomy</vt:lpstr>
      <vt:lpstr>Aims for Lecture</vt:lpstr>
      <vt:lpstr>instrument and discovery</vt:lpstr>
      <vt:lpstr>Discovery Led by Technology</vt:lpstr>
      <vt:lpstr>instrument types</vt:lpstr>
      <vt:lpstr>Instruments</vt:lpstr>
      <vt:lpstr>Camera</vt:lpstr>
      <vt:lpstr>Simple vs. Complex Camera</vt:lpstr>
      <vt:lpstr>Camera Changing Plate Scale</vt:lpstr>
      <vt:lpstr>Coronagraph</vt:lpstr>
      <vt:lpstr>Spectrograph</vt:lpstr>
      <vt:lpstr>Spectrograph Output – Single Slit</vt:lpstr>
      <vt:lpstr>Spectrograph Output – Multislit</vt:lpstr>
      <vt:lpstr>instrument requirements</vt:lpstr>
      <vt:lpstr>Instrument Science Requirements</vt:lpstr>
      <vt:lpstr>Instrument System Requirements</vt:lpstr>
      <vt:lpstr>Instrument Engineering Requirements</vt:lpstr>
      <vt:lpstr>Instrument Constraints</vt:lpstr>
      <vt:lpstr>instrument components</vt:lpstr>
      <vt:lpstr>Detectors</vt:lpstr>
      <vt:lpstr>Optics</vt:lpstr>
      <vt:lpstr>Electronics</vt:lpstr>
      <vt:lpstr>Electronics: Leach Controller</vt:lpstr>
      <vt:lpstr>Electronics: JWST SIDECAR</vt:lpstr>
      <vt:lpstr>Focal Plane Assembly</vt:lpstr>
      <vt:lpstr>Focal Plane Assembly: example</vt:lpstr>
      <vt:lpstr>Mechanics: Telescope Interfacing</vt:lpstr>
      <vt:lpstr>Software</vt:lpstr>
      <vt:lpstr>instrument examples - existing</vt:lpstr>
      <vt:lpstr>NIRSPEC/Keck Optical Layout</vt:lpstr>
      <vt:lpstr>Hubble Space Telescope Cutaway</vt:lpstr>
      <vt:lpstr>Hubble Space Telescope Field of View</vt:lpstr>
      <vt:lpstr>HST: WFC3</vt:lpstr>
      <vt:lpstr>HST: WFC3</vt:lpstr>
      <vt:lpstr>HST: ACS</vt:lpstr>
      <vt:lpstr>HST: ACS</vt:lpstr>
      <vt:lpstr>Chandra Space Telescope</vt:lpstr>
      <vt:lpstr>Chandra Focal Plane</vt:lpstr>
      <vt:lpstr>Gemini (North)</vt:lpstr>
      <vt:lpstr>Gemini (South)</vt:lpstr>
      <vt:lpstr>instrument examples - JWST</vt:lpstr>
      <vt:lpstr>JWST</vt:lpstr>
      <vt:lpstr>JWST: NIRCAM</vt:lpstr>
      <vt:lpstr>JWST: NIRSPEC</vt:lpstr>
      <vt:lpstr>JWST: MIRI</vt:lpstr>
      <vt:lpstr>JWST: MIRI MRS</vt:lpstr>
      <vt:lpstr>instrument examples - future</vt:lpstr>
      <vt:lpstr>Extremely Large Telescopes</vt:lpstr>
      <vt:lpstr>Thirty Meter Telescope</vt:lpstr>
      <vt:lpstr>Giant Magellan Telescope</vt:lpstr>
      <vt:lpstr>European ELT</vt:lpstr>
      <vt:lpstr>Roman Observatory</vt:lpstr>
      <vt:lpstr>Roman Field Layout</vt:lpstr>
    </vt:vector>
  </TitlesOfParts>
  <Company>Center for Imaging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596</cp:revision>
  <dcterms:created xsi:type="dcterms:W3CDTF">2007-01-08T01:06:37Z</dcterms:created>
  <dcterms:modified xsi:type="dcterms:W3CDTF">2022-04-19T15:54:47Z</dcterms:modified>
</cp:coreProperties>
</file>