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31"/>
  </p:notesMasterIdLst>
  <p:sldIdLst>
    <p:sldId id="520" r:id="rId2"/>
    <p:sldId id="1696" r:id="rId3"/>
    <p:sldId id="1705" r:id="rId4"/>
    <p:sldId id="1791" r:id="rId5"/>
    <p:sldId id="1811" r:id="rId6"/>
    <p:sldId id="1817" r:id="rId7"/>
    <p:sldId id="1792" r:id="rId8"/>
    <p:sldId id="1799" r:id="rId9"/>
    <p:sldId id="1802" r:id="rId10"/>
    <p:sldId id="1800" r:id="rId11"/>
    <p:sldId id="1793" r:id="rId12"/>
    <p:sldId id="1805" r:id="rId13"/>
    <p:sldId id="1810" r:id="rId14"/>
    <p:sldId id="1808" r:id="rId15"/>
    <p:sldId id="1812" r:id="rId16"/>
    <p:sldId id="1790" r:id="rId17"/>
    <p:sldId id="1784" r:id="rId18"/>
    <p:sldId id="1706" r:id="rId19"/>
    <p:sldId id="1781" r:id="rId20"/>
    <p:sldId id="1712" r:id="rId21"/>
    <p:sldId id="1814" r:id="rId22"/>
    <p:sldId id="1780" r:id="rId23"/>
    <p:sldId id="1787" r:id="rId24"/>
    <p:sldId id="1782" r:id="rId25"/>
    <p:sldId id="1779" r:id="rId26"/>
    <p:sldId id="1788" r:id="rId27"/>
    <p:sldId id="1815" r:id="rId28"/>
    <p:sldId id="1789" r:id="rId29"/>
    <p:sldId id="1708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66FF"/>
    <a:srgbClr val="00FF00"/>
    <a:srgbClr val="000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530" autoAdjust="0"/>
    <p:restoredTop sz="93387" autoAdjust="0"/>
  </p:normalViewPr>
  <p:slideViewPr>
    <p:cSldViewPr>
      <p:cViewPr varScale="1">
        <p:scale>
          <a:sx n="103" d="100"/>
          <a:sy n="103" d="100"/>
        </p:scale>
        <p:origin x="396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748"/>
    </p:cViewPr>
  </p:sorterViewPr>
  <p:notesViewPr>
    <p:cSldViewPr>
      <p:cViewPr varScale="1">
        <p:scale>
          <a:sx n="58" d="100"/>
          <a:sy n="58" d="100"/>
        </p:scale>
        <p:origin x="-99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29.xml"/><Relationship Id="rId3" Type="http://schemas.openxmlformats.org/officeDocument/2006/relationships/slide" Target="slides/slide4.xml"/><Relationship Id="rId7" Type="http://schemas.openxmlformats.org/officeDocument/2006/relationships/slide" Target="slides/slide10.xml"/><Relationship Id="rId12" Type="http://schemas.openxmlformats.org/officeDocument/2006/relationships/slide" Target="slides/slide25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9.xml"/><Relationship Id="rId11" Type="http://schemas.openxmlformats.org/officeDocument/2006/relationships/slide" Target="slides/slide22.xml"/><Relationship Id="rId5" Type="http://schemas.openxmlformats.org/officeDocument/2006/relationships/slide" Target="slides/slide8.xml"/><Relationship Id="rId10" Type="http://schemas.openxmlformats.org/officeDocument/2006/relationships/slide" Target="slides/slide18.xml"/><Relationship Id="rId4" Type="http://schemas.openxmlformats.org/officeDocument/2006/relationships/slide" Target="slides/slide7.xml"/><Relationship Id="rId9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711A129-A1F6-4A06-834E-A9F511020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0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31B40857-25B9-4540-81D5-5209B2D18168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7467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EE49693B-00CE-48CA-96FB-96976948283C}" type="slidenum">
              <a:rPr lang="en-US" sz="1200" smtClean="0"/>
              <a:pPr/>
              <a:t>13</a:t>
            </a:fld>
            <a:endParaRPr 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7729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3A036D6D-6CF7-4776-97F8-B9D72335506F}" type="slidenum">
              <a:rPr lang="en-US" sz="1200" smtClean="0"/>
              <a:pPr/>
              <a:t>14</a:t>
            </a:fld>
            <a:endParaRPr lang="en-US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3886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3A036D6D-6CF7-4776-97F8-B9D72335506F}" type="slidenum">
              <a:rPr lang="en-US" sz="1200" smtClean="0"/>
              <a:pPr/>
              <a:t>15</a:t>
            </a:fld>
            <a:endParaRPr lang="en-US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0348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1FAB5A-1041-43ED-8C07-BCC30B03C972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Blue light scatters more strongly than red light. </a:t>
            </a:r>
          </a:p>
        </p:txBody>
      </p:sp>
    </p:spTree>
    <p:extLst>
      <p:ext uri="{BB962C8B-B14F-4D97-AF65-F5344CB8AC3E}">
        <p14:creationId xmlns:p14="http://schemas.microsoft.com/office/powerpoint/2010/main" val="503741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A6C7D74D-B9CD-4A2B-8E76-3AF1D516984A}" type="slidenum">
              <a:rPr lang="en-US" sz="1200" smtClean="0"/>
              <a:pPr/>
              <a:t>20</a:t>
            </a:fld>
            <a:endParaRPr lang="en-US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1069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0C0F78-8F3F-416D-AF57-7B6E0A1F099C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Dust will tend to redden a spectral energy distribution from a star.</a:t>
            </a:r>
          </a:p>
        </p:txBody>
      </p:sp>
    </p:spTree>
    <p:extLst>
      <p:ext uri="{BB962C8B-B14F-4D97-AF65-F5344CB8AC3E}">
        <p14:creationId xmlns:p14="http://schemas.microsoft.com/office/powerpoint/2010/main" val="3438637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0C0F78-8F3F-416D-AF57-7B6E0A1F099C}" type="slidenum">
              <a:rPr lang="en-US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Dust will tend to redden a spectral energy distribution from a star.</a:t>
            </a:r>
          </a:p>
        </p:txBody>
      </p:sp>
    </p:spTree>
    <p:extLst>
      <p:ext uri="{BB962C8B-B14F-4D97-AF65-F5344CB8AC3E}">
        <p14:creationId xmlns:p14="http://schemas.microsoft.com/office/powerpoint/2010/main" val="2074326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9E4AAA-53B3-4271-814A-CD2A9938B375}" type="slidenum">
              <a:rPr lang="en-US" altLang="en-US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Complete 2.4-25 um SWS flux spectrum of W33A. The observations were made in mode S01 (speed 4) with a resolving power of  500 1000. The principal identified and unidentified spectral features are labelled. Detections of NH3 and CH3OH features near 10  m are reported in </a:t>
            </a:r>
            <a:r>
              <a:rPr lang="en-US" altLang="en-US" smtClean="0">
                <a:hlinkClick r:id="" action="ppaction://noaction"/>
              </a:rPr>
              <a:t>§ 4</a:t>
            </a:r>
            <a:r>
              <a:rPr lang="en-US" altLang="en-US" smtClean="0"/>
              <a:t>.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http://www.journals.uchicago.edu/ApJ/journal/issues/ApJ/v536n1/50933/50933.html</a:t>
            </a:r>
          </a:p>
        </p:txBody>
      </p:sp>
    </p:spTree>
    <p:extLst>
      <p:ext uri="{BB962C8B-B14F-4D97-AF65-F5344CB8AC3E}">
        <p14:creationId xmlns:p14="http://schemas.microsoft.com/office/powerpoint/2010/main" val="107425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43797A3-D1BE-4603-B3D8-94DF49E7C3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09747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604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1527047"/>
            <a:ext cx="3335840" cy="45720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1527047"/>
            <a:ext cx="3335840" cy="457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164FC-EDB3-4677-AD99-16BFEA955B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478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73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527048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2460687"/>
            <a:ext cx="3335839" cy="36576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1527048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2460687"/>
            <a:ext cx="3335840" cy="36576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4909D-F225-49BD-B535-665D62BA7E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012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04552" y="6453386"/>
            <a:ext cx="1197219" cy="404614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8A695-23A2-4F83-97B9-37C92BD5A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336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CB930-2AD9-417C-B7C9-FD9DCB2CBC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765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06363"/>
            <a:ext cx="8915400" cy="579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8A695-23A2-4F83-97B9-37C92BD5A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709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06363"/>
            <a:ext cx="8915400" cy="579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36DDA-F617-45B1-9DAF-F9021562C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5538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50571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731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523999"/>
            <a:ext cx="7200900" cy="487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C5958FB-8111-4A01-94AE-04E5FA4964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436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6" r:id="rId3"/>
    <p:sldLayoutId id="2147483727" r:id="rId4"/>
    <p:sldLayoutId id="2147483728" r:id="rId5"/>
    <p:sldLayoutId id="2147483729" r:id="rId6"/>
    <p:sldLayoutId id="2147483731" r:id="rId7"/>
    <p:sldLayoutId id="2147483732" r:id="rId8"/>
    <p:sldLayoutId id="2147483733" r:id="rId9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6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University Astronomy</a:t>
            </a:r>
            <a:endParaRPr lang="en-US" altLang="en-US" dirty="0" smtClean="0"/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Professor Don Figer</a:t>
            </a:r>
          </a:p>
          <a:p>
            <a:r>
              <a:rPr lang="en-US" dirty="0" smtClean="0"/>
              <a:t>The Interstellar Medium</a:t>
            </a: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797A3-D1BE-4603-B3D8-94DF49E7C3B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Reflection Nebulae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Reflection nebulae appear to emit light, but they actually reflect light from a nearby source.</a:t>
            </a:r>
          </a:p>
          <a:p>
            <a:r>
              <a:rPr lang="en-US" dirty="0" smtClean="0"/>
              <a:t>The spectrum of the reflected light is the same as the spectrum of the source.</a:t>
            </a:r>
          </a:p>
          <a:p>
            <a:r>
              <a:rPr lang="en-US" dirty="0" smtClean="0"/>
              <a:t>Dust in the nebula provides the reflective surfaces.</a:t>
            </a:r>
          </a:p>
          <a:p>
            <a:r>
              <a:rPr lang="en-US" dirty="0" smtClean="0"/>
              <a:t>Reflection nebulae are evidence of the existence of dust.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2" descr="https://upload.wikimedia.org/wikipedia/commons/4/4e/Pleiades_lar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2611593"/>
            <a:ext cx="3335337" cy="240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07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Molecular Clouds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Molecular clouds contain molecular gas and dust.</a:t>
            </a:r>
          </a:p>
          <a:p>
            <a:r>
              <a:rPr lang="en-US" altLang="en-US" dirty="0" smtClean="0"/>
              <a:t>They can sometimes be seen because they are blocking background light.</a:t>
            </a:r>
          </a:p>
          <a:p>
            <a:r>
              <a:rPr lang="en-US" altLang="en-US" dirty="0" smtClean="0"/>
              <a:t>Some of the clouds are dense enough to fragment and collapse into stars.</a:t>
            </a:r>
          </a:p>
          <a:p>
            <a:r>
              <a:rPr lang="en-US" altLang="en-US" dirty="0" smtClean="0"/>
              <a:t>They also emit radiation, such as molecular lines and blackbody continuum radiation.</a:t>
            </a:r>
          </a:p>
          <a:p>
            <a:r>
              <a:rPr lang="en-US" altLang="en-US" dirty="0" smtClean="0"/>
              <a:t>The molecular lines are evidence of gas.</a:t>
            </a:r>
          </a:p>
          <a:p>
            <a:r>
              <a:rPr lang="en-US" altLang="en-US" dirty="0" smtClean="0"/>
              <a:t>The blackbody radiation is evidence of dust.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1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Barnard 68</a:t>
            </a:r>
          </a:p>
        </p:txBody>
      </p:sp>
      <p:pic>
        <p:nvPicPr>
          <p:cNvPr id="5122" name="Picture 2" descr="https://upload.wikimedia.org/wikipedia/commons/1/10/Barnard_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5240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4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Horsehead Nebula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3"/>
          <a:stretch/>
        </p:blipFill>
        <p:spPr>
          <a:xfrm>
            <a:off x="1028700" y="2076460"/>
            <a:ext cx="7200900" cy="377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Photoionization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There is a strong interaction between the nebula and the stars within it.</a:t>
            </a:r>
          </a:p>
          <a:p>
            <a:r>
              <a:rPr lang="en-US" dirty="0" smtClean="0"/>
              <a:t>The fuzzy areas near the pillars are due to </a:t>
            </a:r>
            <a:r>
              <a:rPr lang="en-US" dirty="0" err="1" smtClean="0"/>
              <a:t>photoevaporation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Eagle Nebula (Pillars of Creation) and the Lagoon Nebula (M8) are shown on the right.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2"/>
          <a:stretch/>
        </p:blipFill>
        <p:spPr>
          <a:xfrm>
            <a:off x="4894263" y="2049990"/>
            <a:ext cx="3335337" cy="352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1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Pillars of Creation </a:t>
            </a:r>
            <a:r>
              <a:rPr lang="en-US" dirty="0" err="1" smtClean="0"/>
              <a:t>Closeup</a:t>
            </a:r>
            <a:endParaRPr lang="en-US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8700" y="2021732"/>
            <a:ext cx="7200900" cy="38813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99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Proof of Dust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existence of dust was controversial until ~100 years ago.</a:t>
            </a:r>
          </a:p>
          <a:p>
            <a:r>
              <a:rPr lang="en-US" dirty="0" smtClean="0"/>
              <a:t>William Herschel showed that star counts were fewer in some directions.</a:t>
            </a:r>
          </a:p>
          <a:p>
            <a:r>
              <a:rPr lang="en-US" dirty="0" smtClean="0"/>
              <a:t>Barnard’s images (B68!) showed reduction in star counts.</a:t>
            </a:r>
          </a:p>
          <a:p>
            <a:r>
              <a:rPr lang="en-US" dirty="0" err="1" smtClean="0"/>
              <a:t>Trumpler</a:t>
            </a:r>
            <a:r>
              <a:rPr lang="en-US" dirty="0" smtClean="0"/>
              <a:t> conclusively demonstrated interstellar absorption by observing star clusters and estimated 2 mag/</a:t>
            </a:r>
            <a:r>
              <a:rPr lang="en-US" dirty="0" err="1" smtClean="0"/>
              <a:t>kpc</a:t>
            </a:r>
            <a:r>
              <a:rPr lang="en-US" dirty="0" smtClean="0"/>
              <a:t> in V-band.</a:t>
            </a:r>
          </a:p>
          <a:p>
            <a:r>
              <a:rPr lang="en-US" dirty="0" smtClean="0"/>
              <a:t>Starlight is polarized in regions of high extinction with one polarization state selectively removed by scattering from small elongated conducting or dielectric particles aligned in the Galactic magnetic field. </a:t>
            </a:r>
          </a:p>
          <a:p>
            <a:r>
              <a:rPr lang="en-US" dirty="0" smtClean="0"/>
              <a:t>Reflection nebulae contain dust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Dust absorbs light, and this is called “extinction.”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5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Extinction</a:t>
            </a:r>
            <a:endParaRPr lang="en-US" altLang="en-US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Why are sunsets red?</a:t>
            </a:r>
          </a:p>
          <a:p>
            <a:r>
              <a:rPr lang="en-US" altLang="en-US" dirty="0" smtClean="0"/>
              <a:t>Light is absorbed or scattered by objects the same size or smaller than its wavelength.</a:t>
            </a:r>
          </a:p>
          <a:p>
            <a:r>
              <a:rPr lang="en-US" altLang="en-US" dirty="0"/>
              <a:t>Whenever there is a lot of dust between you and the Sun, the blue light is absorbed or scattered leaving the only the red light.</a:t>
            </a:r>
          </a:p>
          <a:p>
            <a:r>
              <a:rPr lang="en-US" altLang="en-US" dirty="0" smtClean="0"/>
              <a:t>Dust grains have a size approximately equal to a wavelength of blue light.</a:t>
            </a:r>
          </a:p>
          <a:p>
            <a:r>
              <a:rPr lang="en-US" altLang="en-US" dirty="0" smtClean="0"/>
              <a:t>Dust clouds:</a:t>
            </a:r>
          </a:p>
          <a:p>
            <a:pPr lvl="1"/>
            <a:r>
              <a:rPr lang="en-US" altLang="en-US" dirty="0" smtClean="0"/>
              <a:t>Opaque to blue light (UV, X-rays)</a:t>
            </a:r>
          </a:p>
          <a:p>
            <a:pPr lvl="1"/>
            <a:r>
              <a:rPr lang="en-US" altLang="en-US" dirty="0" smtClean="0"/>
              <a:t>Transparent to red light (IR, radio)</a:t>
            </a:r>
          </a:p>
          <a:p>
            <a:r>
              <a:rPr lang="en-US" altLang="en-US" dirty="0" smtClean="0"/>
              <a:t>Dust is in space. When it absorbs/scatters light, one calls that “extinction.” Think about something “extinguishing” light.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1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Extinction by Dust: Wavelength Dependence</a:t>
            </a:r>
          </a:p>
        </p:txBody>
      </p:sp>
      <p:pic>
        <p:nvPicPr>
          <p:cNvPr id="19" name="Picture 7" descr="dustefc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1700" y="1981200"/>
            <a:ext cx="49149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517775" y="11699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05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Aims and outline for this lecture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describe components of the interstellar medium </a:t>
            </a:r>
          </a:p>
          <a:p>
            <a:r>
              <a:rPr lang="en-US" altLang="en-US" dirty="0" smtClean="0"/>
              <a:t>explain the source and effects of extinction</a:t>
            </a:r>
          </a:p>
          <a:p>
            <a:endParaRPr lang="en-US" alt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800" dirty="0"/>
              <a:t>Extinction by Dust: Wavelength Dependence</a:t>
            </a:r>
            <a:endParaRPr lang="en-US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3"/>
          <a:stretch/>
        </p:blipFill>
        <p:spPr>
          <a:xfrm>
            <a:off x="2941429" y="1524000"/>
            <a:ext cx="337544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8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Extinction vs</a:t>
            </a:r>
            <a:r>
              <a:rPr lang="en-US" altLang="en-US" dirty="0" smtClean="0"/>
              <a:t>. </a:t>
            </a:r>
            <a:r>
              <a:rPr lang="en-US" altLang="en-US" dirty="0" smtClean="0">
                <a:latin typeface="Symbol" panose="05050102010706020507" pitchFamily="18" charset="2"/>
              </a:rPr>
              <a:t>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Extinction increases at shorter wavelengths.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bump at 220 nm is due to carbon dust grains.</a:t>
            </a:r>
          </a:p>
          <a:p>
            <a:r>
              <a:rPr lang="en-US" dirty="0" smtClean="0"/>
              <a:t>There are bumps near 10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 due to silicate (</a:t>
            </a:r>
            <a:r>
              <a:rPr lang="en-US" dirty="0" err="1" smtClean="0"/>
              <a:t>SiO</a:t>
            </a:r>
            <a:r>
              <a:rPr lang="en-US" baseline="-25000" dirty="0" err="1" smtClean="0"/>
              <a:t>x</a:t>
            </a:r>
            <a:r>
              <a:rPr lang="en-US" dirty="0" smtClean="0"/>
              <a:t> </a:t>
            </a:r>
            <a:r>
              <a:rPr lang="en-US" dirty="0" smtClean="0"/>
              <a:t>molecules).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94263" y="2480458"/>
            <a:ext cx="3335337" cy="266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Extinction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Extinction is often symbolized with the letter “A” and </a:t>
            </a:r>
            <a:r>
              <a:rPr lang="en-US" altLang="en-US" dirty="0" smtClean="0"/>
              <a:t>can be expressed in </a:t>
            </a:r>
            <a:r>
              <a:rPr lang="en-US" altLang="en-US" dirty="0" smtClean="0"/>
              <a:t>magnitudes</a:t>
            </a:r>
            <a:r>
              <a:rPr lang="en-US" altLang="en-US" dirty="0" smtClean="0"/>
              <a:t>. For instance, an extinction of 5 magnitudes (A=5) would reduce flux by 100 times.</a:t>
            </a:r>
            <a:endParaRPr lang="en-US" altLang="en-US" dirty="0" smtClean="0"/>
          </a:p>
          <a:p>
            <a:r>
              <a:rPr lang="en-US" altLang="en-US" dirty="0" smtClean="0"/>
              <a:t>It is a function of wavelength and is bigger for shorter wavelengths. A</a:t>
            </a:r>
            <a:r>
              <a:rPr lang="en-US" altLang="en-US" baseline="-25000" dirty="0" smtClean="0">
                <a:latin typeface="Symbol" panose="05050102010706020507" pitchFamily="18" charset="2"/>
              </a:rPr>
              <a:t>l </a:t>
            </a:r>
            <a:r>
              <a:rPr lang="en-US" altLang="en-US" dirty="0" smtClean="0"/>
              <a:t>symbolizes extinction at a wavelength of </a:t>
            </a:r>
            <a:r>
              <a:rPr lang="en-US" altLang="en-US" dirty="0" smtClean="0">
                <a:latin typeface="Symbol" panose="05050102010706020507" pitchFamily="18" charset="2"/>
              </a:rPr>
              <a:t>l</a:t>
            </a:r>
            <a:r>
              <a:rPr lang="en-US" altLang="en-US" dirty="0" smtClean="0"/>
              <a:t>.</a:t>
            </a:r>
          </a:p>
          <a:p>
            <a:r>
              <a:rPr lang="en-US" altLang="en-US" dirty="0" err="1" smtClean="0"/>
              <a:t>m</a:t>
            </a:r>
            <a:r>
              <a:rPr lang="en-US" altLang="en-US" baseline="-25000" dirty="0" err="1" smtClean="0"/>
              <a:t>obs,</a:t>
            </a:r>
            <a:r>
              <a:rPr lang="en-US" altLang="en-US" baseline="-25000" dirty="0" err="1" smtClean="0">
                <a:latin typeface="Symbol" panose="05050102010706020507" pitchFamily="18" charset="2"/>
              </a:rPr>
              <a:t>l</a:t>
            </a:r>
            <a:r>
              <a:rPr lang="en-US" altLang="en-US" dirty="0" smtClean="0"/>
              <a:t>=m</a:t>
            </a:r>
            <a:r>
              <a:rPr lang="en-US" altLang="en-US" baseline="-25000" dirty="0" smtClean="0"/>
              <a:t>0,</a:t>
            </a:r>
            <a:r>
              <a:rPr lang="en-US" altLang="en-US" baseline="-25000" dirty="0" smtClean="0">
                <a:latin typeface="Symbol" panose="05050102010706020507" pitchFamily="18" charset="2"/>
              </a:rPr>
              <a:t>l</a:t>
            </a:r>
            <a:r>
              <a:rPr lang="en-US" altLang="en-US" dirty="0" smtClean="0"/>
              <a:t>+A</a:t>
            </a:r>
            <a:r>
              <a:rPr lang="en-US" altLang="en-US" baseline="-25000" dirty="0" smtClean="0">
                <a:latin typeface="Symbol" panose="05050102010706020507" pitchFamily="18" charset="2"/>
              </a:rPr>
              <a:t>l</a:t>
            </a:r>
            <a:r>
              <a:rPr lang="en-US" altLang="en-US" dirty="0" smtClean="0"/>
              <a:t>, where m</a:t>
            </a:r>
            <a:r>
              <a:rPr lang="en-US" altLang="en-US" baseline="-25000" dirty="0" smtClean="0"/>
              <a:t>0</a:t>
            </a:r>
            <a:r>
              <a:rPr lang="en-US" altLang="en-US" dirty="0" smtClean="0"/>
              <a:t> is called the “</a:t>
            </a:r>
            <a:r>
              <a:rPr lang="en-US" altLang="en-US" dirty="0" err="1" smtClean="0"/>
              <a:t>dereddened</a:t>
            </a:r>
            <a:r>
              <a:rPr lang="en-US" altLang="en-US" dirty="0" smtClean="0"/>
              <a:t>” magnitude, </a:t>
            </a:r>
            <a:r>
              <a:rPr lang="en-US" altLang="en-US" dirty="0"/>
              <a:t>and </a:t>
            </a:r>
            <a:r>
              <a:rPr lang="en-US" altLang="en-US" dirty="0" smtClean="0"/>
              <a:t>A</a:t>
            </a:r>
            <a:r>
              <a:rPr lang="en-US" altLang="en-US" baseline="-25000" dirty="0" smtClean="0">
                <a:latin typeface="Symbol" panose="05050102010706020507" pitchFamily="18" charset="2"/>
              </a:rPr>
              <a:t>l</a:t>
            </a:r>
            <a:r>
              <a:rPr lang="en-US" altLang="en-US" dirty="0" smtClean="0"/>
              <a:t>=-2.5log(</a:t>
            </a:r>
            <a:r>
              <a:rPr lang="en-US" altLang="en-US" dirty="0" err="1" smtClean="0"/>
              <a:t>F</a:t>
            </a:r>
            <a:r>
              <a:rPr lang="en-US" altLang="en-US" baseline="-25000" dirty="0" err="1" smtClean="0">
                <a:latin typeface="Symbol" panose="05050102010706020507" pitchFamily="18" charset="2"/>
              </a:rPr>
              <a:t>l</a:t>
            </a:r>
            <a:r>
              <a:rPr lang="en-US" altLang="en-US" dirty="0" smtClean="0"/>
              <a:t>/F</a:t>
            </a:r>
            <a:r>
              <a:rPr lang="en-US" altLang="en-US" baseline="-25000" dirty="0" smtClean="0">
                <a:latin typeface="Symbol" panose="05050102010706020507" pitchFamily="18" charset="2"/>
              </a:rPr>
              <a:t>l</a:t>
            </a:r>
            <a:r>
              <a:rPr lang="en-US" altLang="en-US" baseline="-25000" dirty="0" smtClean="0"/>
              <a:t>,0</a:t>
            </a:r>
            <a:r>
              <a:rPr lang="en-US" altLang="en-US" dirty="0" smtClean="0"/>
              <a:t>).</a:t>
            </a:r>
          </a:p>
          <a:p>
            <a:r>
              <a:rPr lang="en-US" altLang="en-US" dirty="0" smtClean="0"/>
              <a:t>The distance modulus, m</a:t>
            </a:r>
            <a:r>
              <a:rPr lang="en-US" altLang="en-US" dirty="0">
                <a:latin typeface="Symbol" panose="05050102010706020507" pitchFamily="18" charset="2"/>
              </a:rPr>
              <a:t>-</a:t>
            </a:r>
            <a:r>
              <a:rPr lang="en-US" altLang="en-US" dirty="0" smtClean="0"/>
              <a:t>M needs to be modified to account for extinction when using the apparent “reddened” magnitude.</a:t>
            </a:r>
          </a:p>
          <a:p>
            <a:r>
              <a:rPr lang="en-US" altLang="en-US" dirty="0" err="1" smtClean="0"/>
              <a:t>m</a:t>
            </a:r>
            <a:r>
              <a:rPr lang="en-US" altLang="en-US" baseline="-25000" dirty="0" err="1" smtClean="0"/>
              <a:t>obs,</a:t>
            </a:r>
            <a:r>
              <a:rPr lang="en-US" altLang="en-US" baseline="-25000" dirty="0" err="1" smtClean="0">
                <a:latin typeface="Symbol" panose="05050102010706020507" pitchFamily="18" charset="2"/>
              </a:rPr>
              <a:t>l</a:t>
            </a:r>
            <a:r>
              <a:rPr lang="en-US" altLang="en-US" dirty="0" smtClean="0">
                <a:latin typeface="Symbol" panose="05050102010706020507" pitchFamily="18" charset="2"/>
              </a:rPr>
              <a:t>-</a:t>
            </a:r>
            <a:r>
              <a:rPr lang="en-US" altLang="en-US" dirty="0" smtClean="0"/>
              <a:t>M</a:t>
            </a:r>
            <a:r>
              <a:rPr lang="en-US" altLang="en-US" baseline="-25000" dirty="0" smtClean="0">
                <a:latin typeface="Symbol" panose="05050102010706020507" pitchFamily="18" charset="2"/>
              </a:rPr>
              <a:t>l</a:t>
            </a:r>
            <a:r>
              <a:rPr lang="en-US" altLang="en-US" dirty="0" smtClean="0"/>
              <a:t>=5log(d)</a:t>
            </a:r>
            <a:r>
              <a:rPr lang="en-US" altLang="en-US" dirty="0" smtClean="0">
                <a:latin typeface="Symbol" panose="05050102010706020507" pitchFamily="18" charset="2"/>
              </a:rPr>
              <a:t>-</a:t>
            </a:r>
            <a:r>
              <a:rPr lang="en-US" altLang="en-US" dirty="0" smtClean="0"/>
              <a:t>5+A</a:t>
            </a:r>
            <a:r>
              <a:rPr lang="en-US" altLang="en-US" baseline="-25000" dirty="0" smtClean="0">
                <a:latin typeface="Symbol" panose="05050102010706020507" pitchFamily="18" charset="2"/>
              </a:rPr>
              <a:t>l</a:t>
            </a:r>
            <a:endParaRPr lang="en-US" altLang="en-US" dirty="0" smtClean="0"/>
          </a:p>
          <a:p>
            <a:r>
              <a:rPr lang="en-US" altLang="en-US" dirty="0" smtClean="0"/>
              <a:t>Without taking account of the extinction, one will mistakenly calculate distances that are too far compared to the real distances (as was done by Shapley).</a:t>
            </a:r>
            <a:endParaRPr lang="en-US" altLang="en-US" dirty="0"/>
          </a:p>
          <a:p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2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Extinction and Optical Depth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55805" y="1442890"/>
                <a:ext cx="7467600" cy="4921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Consider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spherical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dust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particles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with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radius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of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a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b="0" i="0" dirty="0" smtClean="0">
                  <a:latin typeface="Cambria Math"/>
                  <a:ea typeface="Cambria Math"/>
                </a:endParaRPr>
              </a:p>
              <a:p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𝑒𝑥𝑡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</m:d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b="0" i="0" dirty="0" smtClean="0">
                  <a:latin typeface="Cambria Math"/>
                  <a:ea typeface="Cambria Math"/>
                </a:endParaRPr>
              </a:p>
              <a:p>
                <a:endParaRPr lang="en-US" b="0" i="0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where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𝑒𝑥𝑡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λ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)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is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the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efficiency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factor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for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extinction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.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The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optical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depth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is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endParaRPr lang="en-US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sub>
                        <m:sup/>
                      </m:sSub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𝑑𝑢𝑠𝑡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sub>
                          </m:sSub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𝑑𝑢𝑠𝑡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𝑒𝑥𝑡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</m:d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𝑑𝑢𝑠𝑡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b="0" i="0" dirty="0" smtClean="0">
                  <a:latin typeface="Cambria Math"/>
                  <a:ea typeface="Cambria Math"/>
                </a:endParaRPr>
              </a:p>
              <a:p>
                <a:endParaRPr lang="en-US" dirty="0">
                  <a:latin typeface="Cambria Math"/>
                  <a:ea typeface="Cambria Math"/>
                </a:endParaRPr>
              </a:p>
              <a:p>
                <a:r>
                  <a:rPr lang="en-US" b="0" i="0" dirty="0" smtClean="0">
                    <a:latin typeface="Cambria Math"/>
                    <a:ea typeface="Cambria Math"/>
                  </a:rPr>
                  <a:t>In magnitudes, </a:t>
                </a:r>
              </a:p>
              <a:p>
                <a:endParaRPr lang="en-US" dirty="0">
                  <a:latin typeface="Cambria Math"/>
                  <a:ea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,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=−2.5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0,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=2.5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sub>
                        </m:sSub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b="0" i="0" dirty="0" smtClean="0">
                    <a:latin typeface="Cambria Math"/>
                    <a:ea typeface="Cambria Math"/>
                  </a:rPr>
                  <a:t>=1.086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sub>
                      <m:sup/>
                    </m:sSubSup>
                  </m:oMath>
                </a14:m>
                <a:endParaRPr lang="en-US" b="0" i="0" dirty="0" smtClean="0">
                  <a:latin typeface="Cambria Math"/>
                  <a:ea typeface="Cambria Math"/>
                </a:endParaRPr>
              </a:p>
              <a:p>
                <a:pPr algn="ctr"/>
                <a:endParaRPr lang="en-US" dirty="0">
                  <a:latin typeface="Cambria Math"/>
                  <a:ea typeface="Cambria Math"/>
                </a:endParaRPr>
              </a:p>
              <a:p>
                <a:r>
                  <a:rPr lang="en-US" b="0" i="0" dirty="0" smtClean="0">
                    <a:latin typeface="Cambria Math"/>
                    <a:ea typeface="Cambria Math"/>
                  </a:rPr>
                  <a:t>So, the extinction is directly proportional to the column density, N.</a:t>
                </a:r>
              </a:p>
              <a:p>
                <a:endParaRPr lang="en-US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05" y="1442890"/>
                <a:ext cx="7467600" cy="4921988"/>
              </a:xfrm>
              <a:prstGeom prst="rect">
                <a:avLst/>
              </a:prstGeom>
              <a:blipFill rotWithShape="0">
                <a:blip r:embed="rId2"/>
                <a:stretch>
                  <a:fillRect l="-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8A695-23A2-4F83-97B9-37C92BD5A09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6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Extinction </a:t>
            </a:r>
            <a:r>
              <a:rPr lang="en-US" altLang="en-US" dirty="0" smtClean="0"/>
              <a:t>Effect </a:t>
            </a:r>
            <a:r>
              <a:rPr lang="en-US" altLang="en-US" dirty="0" smtClean="0"/>
              <a:t>on Spectrum</a:t>
            </a:r>
          </a:p>
        </p:txBody>
      </p:sp>
      <p:pic>
        <p:nvPicPr>
          <p:cNvPr id="19" name="Picture 4" descr="ISdust_extinctio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035967"/>
            <a:ext cx="7200900" cy="3852865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11580" y="2667000"/>
            <a:ext cx="152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Color Excess (16.1.2)</a:t>
            </a:r>
            <a:endParaRPr lang="en-US" altLang="en-US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The color excess is written as E(</a:t>
            </a:r>
            <a:r>
              <a:rPr lang="en-US" altLang="en-US" dirty="0" smtClean="0">
                <a:latin typeface="Symbol" panose="05050102010706020507" pitchFamily="18" charset="2"/>
              </a:rPr>
              <a:t>l</a:t>
            </a:r>
            <a:r>
              <a:rPr lang="en-US" altLang="en-US" baseline="-25000" dirty="0" smtClean="0"/>
              <a:t>1</a:t>
            </a:r>
            <a:r>
              <a:rPr lang="en-US" altLang="en-US" dirty="0" smtClean="0">
                <a:latin typeface="Symbol" panose="05050102010706020507" pitchFamily="18" charset="2"/>
              </a:rPr>
              <a:t>-l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), where the lambda symbols are often replaced by the filter names.</a:t>
            </a:r>
          </a:p>
          <a:p>
            <a:r>
              <a:rPr lang="en-US" altLang="en-US" dirty="0" smtClean="0"/>
              <a:t>It represents the component of color for </a:t>
            </a:r>
            <a:r>
              <a:rPr lang="en-US" altLang="en-US" smtClean="0"/>
              <a:t>a star </a:t>
            </a:r>
            <a:r>
              <a:rPr lang="en-US" altLang="en-US" dirty="0" smtClean="0"/>
              <a:t>that is due to the reddening effects of extinction by dust.</a:t>
            </a:r>
          </a:p>
          <a:p>
            <a:r>
              <a:rPr lang="en-US" altLang="en-US" dirty="0" smtClean="0"/>
              <a:t>E(B-V)=(</a:t>
            </a:r>
            <a:r>
              <a:rPr lang="en-US" altLang="en-US" dirty="0" err="1" smtClean="0"/>
              <a:t>m</a:t>
            </a:r>
            <a:r>
              <a:rPr lang="en-US" altLang="en-US" baseline="-25000" dirty="0" err="1" smtClean="0"/>
              <a:t>B</a:t>
            </a:r>
            <a:r>
              <a:rPr lang="en-US" altLang="en-US" dirty="0" smtClean="0">
                <a:latin typeface="Symbol" panose="05050102010706020507" pitchFamily="18" charset="2"/>
              </a:rPr>
              <a:t>-</a:t>
            </a:r>
            <a:r>
              <a:rPr lang="en-US" altLang="en-US" dirty="0" smtClean="0"/>
              <a:t>m</a:t>
            </a:r>
            <a:r>
              <a:rPr lang="en-US" altLang="en-US" baseline="-25000" dirty="0" smtClean="0"/>
              <a:t>V</a:t>
            </a:r>
            <a:r>
              <a:rPr lang="en-US" altLang="en-US" dirty="0" smtClean="0"/>
              <a:t>)</a:t>
            </a:r>
            <a:r>
              <a:rPr lang="en-US" altLang="en-US" dirty="0" smtClean="0">
                <a:latin typeface="Symbol" panose="05050102010706020507" pitchFamily="18" charset="2"/>
              </a:rPr>
              <a:t> -</a:t>
            </a:r>
            <a:r>
              <a:rPr lang="en-US" altLang="en-US" dirty="0" smtClean="0"/>
              <a:t>(m</a:t>
            </a:r>
            <a:r>
              <a:rPr lang="en-US" altLang="en-US" baseline="-25000" dirty="0" smtClean="0"/>
              <a:t>B,0</a:t>
            </a:r>
            <a:r>
              <a:rPr lang="en-US" altLang="en-US" dirty="0" smtClean="0">
                <a:latin typeface="Symbol" panose="05050102010706020507" pitchFamily="18" charset="2"/>
              </a:rPr>
              <a:t>-</a:t>
            </a:r>
            <a:r>
              <a:rPr lang="en-US" altLang="en-US" dirty="0" smtClean="0"/>
              <a:t>m</a:t>
            </a:r>
            <a:r>
              <a:rPr lang="en-US" altLang="en-US" baseline="-25000" dirty="0" smtClean="0"/>
              <a:t>V,0</a:t>
            </a:r>
            <a:r>
              <a:rPr lang="en-US" altLang="en-US" dirty="0" smtClean="0"/>
              <a:t>)=(m</a:t>
            </a:r>
            <a:r>
              <a:rPr lang="en-US" altLang="en-US" baseline="-25000" dirty="0" smtClean="0"/>
              <a:t>B</a:t>
            </a:r>
            <a:r>
              <a:rPr lang="en-US" altLang="en-US" dirty="0" smtClean="0">
                <a:latin typeface="Symbol" panose="05050102010706020507" pitchFamily="18" charset="2"/>
              </a:rPr>
              <a:t>-</a:t>
            </a:r>
            <a:r>
              <a:rPr lang="en-US" altLang="en-US" dirty="0" smtClean="0"/>
              <a:t>m</a:t>
            </a:r>
            <a:r>
              <a:rPr lang="en-US" altLang="en-US" baseline="-25000" dirty="0" smtClean="0"/>
              <a:t>B,0</a:t>
            </a:r>
            <a:r>
              <a:rPr lang="en-US" altLang="en-US" dirty="0" smtClean="0"/>
              <a:t>)</a:t>
            </a:r>
            <a:r>
              <a:rPr lang="en-US" altLang="en-US" dirty="0" smtClean="0">
                <a:latin typeface="Symbol" panose="05050102010706020507" pitchFamily="18" charset="2"/>
              </a:rPr>
              <a:t>-</a:t>
            </a:r>
            <a:r>
              <a:rPr lang="en-US" altLang="en-US" dirty="0" smtClean="0"/>
              <a:t>(m</a:t>
            </a:r>
            <a:r>
              <a:rPr lang="en-US" altLang="en-US" baseline="-25000" dirty="0" smtClean="0"/>
              <a:t>V</a:t>
            </a:r>
            <a:r>
              <a:rPr lang="en-US" altLang="en-US" dirty="0" smtClean="0">
                <a:latin typeface="Symbol" panose="05050102010706020507" pitchFamily="18" charset="2"/>
              </a:rPr>
              <a:t>-</a:t>
            </a:r>
            <a:r>
              <a:rPr lang="en-US" altLang="en-US" dirty="0" smtClean="0"/>
              <a:t>m</a:t>
            </a:r>
            <a:r>
              <a:rPr lang="en-US" altLang="en-US" baseline="-25000" dirty="0"/>
              <a:t>V,0</a:t>
            </a:r>
            <a:r>
              <a:rPr lang="en-US" altLang="en-US" dirty="0" smtClean="0"/>
              <a:t>)=A</a:t>
            </a:r>
            <a:r>
              <a:rPr lang="en-US" altLang="en-US" baseline="-25000" dirty="0" smtClean="0"/>
              <a:t>B</a:t>
            </a:r>
            <a:r>
              <a:rPr lang="en-US" altLang="en-US" dirty="0" smtClean="0">
                <a:latin typeface="Symbol" panose="05050102010706020507" pitchFamily="18" charset="2"/>
              </a:rPr>
              <a:t>-</a:t>
            </a:r>
            <a:r>
              <a:rPr lang="en-US" altLang="en-US" dirty="0" smtClean="0"/>
              <a:t>A</a:t>
            </a:r>
            <a:r>
              <a:rPr lang="en-US" altLang="en-US" baseline="-25000" dirty="0" smtClean="0"/>
              <a:t>V</a:t>
            </a:r>
            <a:r>
              <a:rPr lang="en-US" altLang="en-US" dirty="0" smtClean="0"/>
              <a:t>. Recall that “B” is the blue filter, centered near 440 nm and “V” is the visible light filter, centered near 550 nm. </a:t>
            </a:r>
          </a:p>
          <a:p>
            <a:r>
              <a:rPr lang="en-US" altLang="en-US" dirty="0" smtClean="0"/>
              <a:t>This quantity is useful for estimating extinction.</a:t>
            </a:r>
          </a:p>
          <a:p>
            <a:r>
              <a:rPr lang="en-US" altLang="en-US" dirty="0" smtClean="0"/>
              <a:t>To calculate it, one must know the intrinsic </a:t>
            </a:r>
            <a:r>
              <a:rPr lang="en-US" altLang="en-US" dirty="0"/>
              <a:t>colors, (m</a:t>
            </a:r>
            <a:r>
              <a:rPr lang="en-US" altLang="en-US" baseline="-25000" dirty="0"/>
              <a:t>B,0</a:t>
            </a:r>
            <a:r>
              <a:rPr lang="en-US" altLang="en-US" dirty="0">
                <a:latin typeface="Symbol" panose="05050102010706020507" pitchFamily="18" charset="2"/>
              </a:rPr>
              <a:t>-</a:t>
            </a:r>
            <a:r>
              <a:rPr lang="en-US" altLang="en-US" dirty="0"/>
              <a:t>m</a:t>
            </a:r>
            <a:r>
              <a:rPr lang="en-US" altLang="en-US" baseline="-25000" dirty="0"/>
              <a:t>V,0</a:t>
            </a:r>
            <a:r>
              <a:rPr lang="en-US" altLang="en-US" dirty="0"/>
              <a:t>), </a:t>
            </a:r>
            <a:r>
              <a:rPr lang="en-US" altLang="en-US" dirty="0" smtClean="0"/>
              <a:t>of an object. </a:t>
            </a:r>
          </a:p>
          <a:p>
            <a:r>
              <a:rPr lang="en-US" altLang="en-US" dirty="0" smtClean="0"/>
              <a:t>This is possible if one knows the spectral type of the star. </a:t>
            </a:r>
          </a:p>
          <a:p>
            <a:r>
              <a:rPr lang="en-US" altLang="en-US" dirty="0" smtClean="0"/>
              <a:t>Once one has the color excess, it is possible to estimate the absolute value of the extinction at any wavelength, assuming an appropriate extinction law.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1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Extinction Law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extinction law describes the amount of extinction as a function of wavelength.</a:t>
            </a:r>
          </a:p>
          <a:p>
            <a:r>
              <a:rPr lang="en-US" dirty="0" smtClean="0"/>
              <a:t>It is often expressed as a power law as a function of wavelength, </a:t>
            </a:r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Extinction decreases at longer wavelengths, given that the power law has a negative exponent.</a:t>
            </a:r>
          </a:p>
          <a:p>
            <a:r>
              <a:rPr lang="en-US" dirty="0" smtClean="0"/>
              <a:t>It is generally the same in all directions.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8A695-23A2-4F83-97B9-37C92BD5A09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349024" y="4904601"/>
                <a:ext cx="25602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𝑤h𝑒𝑟𝑒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~−1.6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024" y="4904601"/>
                <a:ext cx="2560253" cy="276999"/>
              </a:xfrm>
              <a:prstGeom prst="rect">
                <a:avLst/>
              </a:prstGeom>
              <a:blipFill>
                <a:blip r:embed="rId2"/>
                <a:stretch>
                  <a:fillRect l="-476" r="-71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284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5" grpId="0" uiExpan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Example </a:t>
            </a:r>
            <a:r>
              <a:rPr lang="en-US" altLang="en-US" smtClean="0"/>
              <a:t>Calculating Extinction</a:t>
            </a:r>
            <a:endParaRPr lang="en-US" altLang="en-US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28700" y="1523999"/>
            <a:ext cx="7200900" cy="24384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Imagine that we observe star near the Galactic Center and find H=14 and K=12. Remember that H is shorthand for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take a spectrum and find that it is an O-star. </a:t>
            </a:r>
          </a:p>
          <a:p>
            <a:r>
              <a:rPr lang="en-US" dirty="0" smtClean="0"/>
              <a:t>We look up the intrinsic color of an O-star in H</a:t>
            </a:r>
            <a:r>
              <a:rPr lang="en-US" dirty="0">
                <a:latin typeface="Symbol" panose="05050102010706020507" pitchFamily="18" charset="2"/>
              </a:rPr>
              <a:t>-</a:t>
            </a:r>
            <a:r>
              <a:rPr lang="en-US" dirty="0" smtClean="0"/>
              <a:t>K and find that it is (H</a:t>
            </a:r>
            <a:r>
              <a:rPr lang="en-US" dirty="0">
                <a:latin typeface="Symbol" panose="05050102010706020507" pitchFamily="18" charset="2"/>
              </a:rPr>
              <a:t>-</a:t>
            </a:r>
            <a:r>
              <a:rPr lang="en-US" dirty="0" smtClean="0"/>
              <a:t>K)</a:t>
            </a:r>
            <a:r>
              <a:rPr lang="en-US" baseline="-25000" dirty="0" smtClean="0"/>
              <a:t>0</a:t>
            </a:r>
            <a:r>
              <a:rPr lang="en-US" dirty="0" smtClean="0"/>
              <a:t>=</a:t>
            </a:r>
            <a:r>
              <a:rPr lang="en-US" dirty="0" smtClean="0">
                <a:latin typeface="Symbol" panose="05050102010706020507" pitchFamily="18" charset="2"/>
              </a:rPr>
              <a:t>-</a:t>
            </a:r>
            <a:r>
              <a:rPr lang="en-US" dirty="0" smtClean="0"/>
              <a:t>0.05. Remember that (H-K)</a:t>
            </a:r>
            <a:r>
              <a:rPr lang="en-US" baseline="-25000" dirty="0" smtClean="0"/>
              <a:t>0</a:t>
            </a:r>
            <a:r>
              <a:rPr lang="en-US" dirty="0" smtClean="0"/>
              <a:t> is shorthand for </a:t>
            </a:r>
            <a:r>
              <a:rPr lang="en-US" altLang="en-US" dirty="0"/>
              <a:t>(</a:t>
            </a:r>
            <a:r>
              <a:rPr lang="en-US" altLang="en-US" dirty="0" smtClean="0"/>
              <a:t>m</a:t>
            </a:r>
            <a:r>
              <a:rPr lang="en-US" altLang="en-US" baseline="-25000" dirty="0" smtClean="0"/>
              <a:t>H,0</a:t>
            </a:r>
            <a:r>
              <a:rPr lang="en-US" altLang="en-US" dirty="0" smtClean="0">
                <a:latin typeface="Symbol" panose="05050102010706020507" pitchFamily="18" charset="2"/>
              </a:rPr>
              <a:t>-</a:t>
            </a:r>
            <a:r>
              <a:rPr lang="en-US" altLang="en-US" dirty="0" smtClean="0"/>
              <a:t>m</a:t>
            </a:r>
            <a:r>
              <a:rPr lang="en-US" altLang="en-US" baseline="-25000" dirty="0"/>
              <a:t>K</a:t>
            </a:r>
            <a:r>
              <a:rPr lang="en-US" altLang="en-US" baseline="-25000" dirty="0" smtClean="0"/>
              <a:t>,0</a:t>
            </a:r>
            <a:r>
              <a:rPr lang="en-US" altLang="en-US" dirty="0" smtClean="0"/>
              <a:t>).</a:t>
            </a:r>
            <a:endParaRPr lang="en-US" dirty="0" smtClean="0"/>
          </a:p>
          <a:p>
            <a:r>
              <a:rPr lang="en-US" dirty="0" smtClean="0"/>
              <a:t>So, E(H</a:t>
            </a:r>
            <a:r>
              <a:rPr lang="en-US" dirty="0">
                <a:latin typeface="Symbol" panose="05050102010706020507" pitchFamily="18" charset="2"/>
              </a:rPr>
              <a:t>-</a:t>
            </a:r>
            <a:r>
              <a:rPr lang="en-US" dirty="0" smtClean="0"/>
              <a:t>K)=(H</a:t>
            </a:r>
            <a:r>
              <a:rPr lang="en-US" dirty="0">
                <a:latin typeface="Symbol" panose="05050102010706020507" pitchFamily="18" charset="2"/>
              </a:rPr>
              <a:t>-</a:t>
            </a:r>
            <a:r>
              <a:rPr lang="en-US" dirty="0" smtClean="0"/>
              <a:t>K)</a:t>
            </a:r>
            <a:r>
              <a:rPr lang="en-US" dirty="0" smtClean="0">
                <a:latin typeface="Symbol" panose="05050102010706020507" pitchFamily="18" charset="2"/>
              </a:rPr>
              <a:t>-</a:t>
            </a:r>
            <a:r>
              <a:rPr lang="en-US" dirty="0" smtClean="0"/>
              <a:t>(H</a:t>
            </a:r>
            <a:r>
              <a:rPr lang="en-US" dirty="0" smtClean="0">
                <a:latin typeface="Symbol" panose="05050102010706020507" pitchFamily="18" charset="2"/>
              </a:rPr>
              <a:t>-</a:t>
            </a:r>
            <a:r>
              <a:rPr lang="en-US" dirty="0" smtClean="0"/>
              <a:t>K)</a:t>
            </a:r>
            <a:r>
              <a:rPr lang="en-US" baseline="-25000" dirty="0" smtClean="0"/>
              <a:t>0</a:t>
            </a:r>
            <a:r>
              <a:rPr lang="en-US" dirty="0" smtClean="0"/>
              <a:t>=14</a:t>
            </a:r>
            <a:r>
              <a:rPr lang="en-US" dirty="0" smtClean="0">
                <a:latin typeface="Symbol" panose="05050102010706020507" pitchFamily="18" charset="2"/>
              </a:rPr>
              <a:t>-</a:t>
            </a:r>
            <a:r>
              <a:rPr lang="en-US" dirty="0" smtClean="0"/>
              <a:t>12</a:t>
            </a:r>
            <a:r>
              <a:rPr lang="en-US" dirty="0" smtClean="0">
                <a:latin typeface="Symbol" panose="05050102010706020507" pitchFamily="18" charset="2"/>
              </a:rPr>
              <a:t>- </a:t>
            </a:r>
            <a:r>
              <a:rPr lang="en-US" dirty="0">
                <a:latin typeface="Symbol" panose="05050102010706020507" pitchFamily="18" charset="2"/>
              </a:rPr>
              <a:t>-</a:t>
            </a:r>
            <a:r>
              <a:rPr lang="en-US" dirty="0" smtClean="0"/>
              <a:t>0.05=2.05.</a:t>
            </a:r>
          </a:p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8A695-23A2-4F83-97B9-37C92BD5A09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25467" y="4154412"/>
                <a:ext cx="26298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467" y="4154412"/>
                <a:ext cx="2629887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1624" r="-255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90999" y="4623423"/>
                <a:ext cx="3898823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999" y="4623423"/>
                <a:ext cx="3898823" cy="5866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57400" y="5402135"/>
                <a:ext cx="5366021" cy="8629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2.05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1.6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2.2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−1.6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402135"/>
                <a:ext cx="5366021" cy="8629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46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2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Silicates and Ices in Interstellar Medium: W3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517775" y="11699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pic>
        <p:nvPicPr>
          <p:cNvPr id="1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137" y="1868905"/>
            <a:ext cx="6106026" cy="418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1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Properties of Dust Grains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785" y="1524000"/>
            <a:ext cx="6882729" cy="4876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4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the ism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56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ISM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ISM is the interstellar medium, also known as “the stuff between the stars.”</a:t>
            </a:r>
          </a:p>
          <a:p>
            <a:r>
              <a:rPr lang="en-US" altLang="en-US" dirty="0" smtClean="0"/>
              <a:t>It contains atoms and molecules in the form of gas and grains of dust. </a:t>
            </a:r>
          </a:p>
          <a:p>
            <a:r>
              <a:rPr lang="en-US" altLang="en-US" dirty="0" smtClean="0"/>
              <a:t>“Gas” refers to single atoms and molecules. </a:t>
            </a:r>
          </a:p>
          <a:p>
            <a:r>
              <a:rPr lang="en-US" altLang="en-US" dirty="0" smtClean="0"/>
              <a:t>“Dust” refers to conglomerations of atoms/molecules in particles that are hundreds/thousands of nm in size.</a:t>
            </a:r>
          </a:p>
          <a:p>
            <a:r>
              <a:rPr lang="en-US" altLang="en-US" dirty="0" smtClean="0"/>
              <a:t>By mass, there is 100 times more gas than dust.</a:t>
            </a:r>
          </a:p>
          <a:p>
            <a:r>
              <a:rPr lang="en-US" altLang="en-US" dirty="0" smtClean="0"/>
              <a:t>The material varies in density with the densest parts representing gas/dust clouds.</a:t>
            </a:r>
          </a:p>
          <a:p>
            <a:r>
              <a:rPr lang="en-US" altLang="en-US" dirty="0" smtClean="0"/>
              <a:t>The temperature and ionization states of the material depend on the local photon radiation field and matter-matter collisions.</a:t>
            </a:r>
          </a:p>
          <a:p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0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Stuff Between Stars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028700" y="1523999"/>
            <a:ext cx="7200900" cy="1066801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Space isn’t </a:t>
            </a:r>
            <a:r>
              <a:rPr lang="en-US" altLang="en-US" dirty="0" smtClean="0"/>
              <a:t>empty, but is nearly so.</a:t>
            </a:r>
          </a:p>
          <a:p>
            <a:r>
              <a:rPr lang="en-US" altLang="en-US" dirty="0"/>
              <a:t>All the interstellar gas and dust in a volume the size of the Earth only yields enough matter to make a pair of </a:t>
            </a:r>
            <a:r>
              <a:rPr lang="en-US" altLang="en-US" dirty="0" smtClean="0"/>
              <a:t>dice.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7" descr="C:\Documents and Settings\Tyler_Nordgren\My Documents\My Pictures\astro images\ism\milkyway_lund_b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06" y="2630456"/>
            <a:ext cx="7024687" cy="378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33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and Dust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Gas is atoms and small molecules, mostly hydrogen and helium for the atoms, and mostly H</a:t>
            </a:r>
            <a:r>
              <a:rPr lang="en-US" baseline="-25000" dirty="0" smtClean="0"/>
              <a:t>2</a:t>
            </a:r>
            <a:r>
              <a:rPr lang="en-US" dirty="0" smtClean="0"/>
              <a:t> and CO for the molecules.</a:t>
            </a:r>
          </a:p>
          <a:p>
            <a:r>
              <a:rPr lang="en-US" dirty="0" smtClean="0"/>
              <a:t>Dust is more like soot or smoke, larger clumps of particles.</a:t>
            </a:r>
          </a:p>
          <a:p>
            <a:r>
              <a:rPr lang="en-US" dirty="0" smtClean="0"/>
              <a:t>Dust absorbs light and reddens light that gets through.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17C-2D38-45AD-93CC-2F339010EF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Nebulae</a:t>
            </a:r>
            <a:endParaRPr lang="en-US" altLang="en-US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Nebula is a general term used for fuzzy objects in the sky.</a:t>
            </a:r>
          </a:p>
          <a:p>
            <a:r>
              <a:rPr lang="en-US" dirty="0" smtClean="0"/>
              <a:t>The term was used to name things that we now know are actually galaxies and star clusters, so we no longer use this word for those objects.</a:t>
            </a:r>
          </a:p>
          <a:p>
            <a:r>
              <a:rPr lang="en-US" dirty="0" smtClean="0"/>
              <a:t>We continue to use the word to describe gas/dust that reflects or emits radiation.</a:t>
            </a:r>
          </a:p>
          <a:p>
            <a:pPr lvl="1"/>
            <a:r>
              <a:rPr lang="en-US" dirty="0" smtClean="0"/>
              <a:t>Emission nebula: glows, due to hot stars</a:t>
            </a:r>
          </a:p>
          <a:p>
            <a:pPr lvl="1"/>
            <a:r>
              <a:rPr lang="en-US" dirty="0" smtClean="0"/>
              <a:t>Reflection nebula: light from star bounces off of cloud particles</a:t>
            </a:r>
          </a:p>
          <a:p>
            <a:r>
              <a:rPr lang="en-US" dirty="0" smtClean="0"/>
              <a:t>Nebulae are clear evidence that gas and dust exists.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6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Emission Nebulae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Emission nebulae emit their own light.</a:t>
            </a:r>
          </a:p>
          <a:p>
            <a:r>
              <a:rPr lang="en-US" dirty="0" smtClean="0"/>
              <a:t>The emission can come from bound-bound transitions as electrons recombine and cascade to lower energy levels. This means that the electrons were ionized initially, telling us that there is an ionizing source (hot star) nearby.</a:t>
            </a:r>
          </a:p>
          <a:p>
            <a:r>
              <a:rPr lang="en-US" dirty="0" smtClean="0"/>
              <a:t>The emission can also be in the form of blackbody radiation from warm dust. </a:t>
            </a:r>
          </a:p>
          <a:p>
            <a:r>
              <a:rPr lang="en-US" dirty="0" smtClean="0"/>
              <a:t>Line emission is evidence of the existence of gas.</a:t>
            </a:r>
          </a:p>
          <a:p>
            <a:r>
              <a:rPr lang="en-US" dirty="0" smtClean="0"/>
              <a:t>Blackbody radiation is evidence of the existence of dust.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8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M17 Emission Nebula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6"/>
          <a:stretch/>
        </p:blipFill>
        <p:spPr>
          <a:xfrm>
            <a:off x="1614430" y="1524000"/>
            <a:ext cx="6029440" cy="4876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7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6ICVwIi8+DQoJCTx1aXRleHQgbmFtZT0iQklPQlROX1RJVExFIiB2YWx1ZT0iQmlvIDoiLz4NCgkJPHVpdGV4dCBuYW1lPSJESVZJREVSQlROX1RJVExFIiB2YWx1ZT0ifCIvPg0KCQk8dWl0ZXh0IG5hbWU9IkNPTlRBQ1RCVE5fVElUTEUiIHZhbHVlPSJDb250YWN0Ii8+DQoJCTx1aXRleHQgbmFtZT0iVEFCX09VVExJTkUiIHZhbHVlPSJQbGFuIi8+DQoJCTx1aXRleHQgbmFtZT0iVEFCX1RIVU1CIiB2YWx1ZT0iIE1pbmlhdHVyZSIvPg0KCQk8dWl0ZXh0IG5hbWU9IlRBQl9OT1RFUyIgdmFsdWU9Ik5vdGVzIi8+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Ob3RlcyBkZXMgZGlhcG9zaXRpdmVz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PC9jb25maWd1cmF0aW9uPg0K"/>
  <p:tag name="MMPROD_UIDATA" val="&lt;database version=&quot;6.0&quot;&gt;&lt;object type=&quot;1&quot; unique_id=&quot;10001&quot;&gt;&lt;property id=&quot;20141&quot; value=&quot;1051446&quot;/&gt;&lt;property id=&quot;20144&quot; value=&quot;0&quot;/&gt;&lt;property id=&quot;20146&quot; value=&quot;0&quot;/&gt;&lt;property id=&quot;20147&quot; value=&quot;0&quot;/&gt;&lt;property id=&quot;20148&quot; value=&quot;0&quot;/&gt;&lt;property id=&quot;20180&quot; value=&quot;0&quot;/&gt;&lt;property id=&quot;20181&quot; value=&quot;0&quot;/&gt;&lt;property id=&quot;20191&quot; value=&quot;rit&quot;/&gt;&lt;property id=&quot;20192&quot; value=&quot;https://connect.rit.edu&quot;/&gt;&lt;property id=&quot;20193&quot; value=&quot;0&quot;/&gt;&lt;property id=&quot;20224&quot; value=&quot;C:\Documents and Settings\dffpci\Desktop&quot;/&gt;&lt;property id=&quot;20250&quot; value=&quot;6&quot;/&gt;&lt;property id=&quot;20251&quot; value=&quot;0&quot;/&gt;&lt;property id=&quot;20259&quot; value=&quot;0&quot;/&gt;&lt;property id=&quot;20262&quot; value=&quot;4496691&quot;/&gt;&lt;object type=&quot;4&quot; unique_id=&quot;10005&quot;&gt;&lt;/object&gt;&lt;object type=&quot;2&quot; unique_id=&quot;10006&quot;&gt;&lt;object type=&quot;3&quot; unique_id=&quot;10042&quot;&gt;&lt;property id=&quot;20148&quot; value=&quot;5&quot;/&gt;&lt;property id=&quot;20300&quot; value=&quot;Slide 1 - &amp;quot;Astronomical Observational Techniques and Instrumentation&amp;quot;&quot;/&gt;&lt;property id=&quot;20303&quot; value=&quot;-1&quot;/&gt;&lt;property id=&quot;20307&quot; value=&quot;520&quot;/&gt;&lt;property id=&quot;20309&quot; value=&quot;-1&quot;/&gt;&lt;/object&gt;&lt;object type=&quot;3&quot; unique_id=&quot;10043&quot;&gt;&lt;property id=&quot;20148&quot; value=&quot;5&quot;/&gt;&lt;property id=&quot;20300&quot; value=&quot;Slide 2 - &amp;quot;Aims and outline for this lecture&amp;quot;&quot;/&gt;&lt;property id=&quot;20303&quot; value=&quot;-1&quot;/&gt;&lt;property id=&quot;20307&quot; value=&quot;524&quot;/&gt;&lt;property id=&quot;20309&quot; value=&quot;-1&quot;/&gt;&lt;/object&gt;&lt;object type=&quot;3&quot; unique_id=&quot;10045&quot;&gt;&lt;property id=&quot;20148&quot; value=&quot;5&quot;/&gt;&lt;property id=&quot;20300&quot; value=&quot;Slide 4 - &amp;quot;Blackbody Radiation: Heat Transfer&amp;quot;&quot;/&gt;&lt;property id=&quot;20303&quot; value=&quot;-1&quot;/&gt;&lt;property id=&quot;20307&quot; value=&quot;392&quot;/&gt;&lt;property id=&quot;20309&quot; value=&quot;-1&quot;/&gt;&lt;/object&gt;&lt;object type=&quot;3&quot; unique_id=&quot;10046&quot;&gt;&lt;property id=&quot;20148&quot; value=&quot;5&quot;/&gt;&lt;property id=&quot;20300&quot; value=&quot;Slide 3 - &amp;quot;Blackbody Radiation: Energy Transfer&amp;quot;&quot;/&gt;&lt;property id=&quot;20303&quot; value=&quot;-1&quot;/&gt;&lt;property id=&quot;20307&quot; value=&quot;393&quot;/&gt;&lt;property id=&quot;20309&quot; value=&quot;-1&quot;/&gt;&lt;/object&gt;&lt;object type=&quot;3&quot; unique_id=&quot;10047&quot;&gt;&lt;property id=&quot;20148&quot; value=&quot;5&quot;/&gt;&lt;property id=&quot;20300&quot; value=&quot;Slide 6 - &amp;quot;Blackbody Radiation: Planck’s Equation&amp;quot;&quot;/&gt;&lt;property id=&quot;20303&quot; value=&quot;-1&quot;/&gt;&lt;property id=&quot;20307&quot; value=&quot;394&quot;/&gt;&lt;property id=&quot;20309&quot; value=&quot;-1&quot;/&gt;&lt;/object&gt;&lt;object type=&quot;3&quot; unique_id=&quot;10048&quot;&gt;&lt;property id=&quot;20148&quot; value=&quot;5&quot;/&gt;&lt;property id=&quot;20300&quot; value=&quot;Slide 8 - &amp;quot;Blackbody Radiation: Wein’s Displacement Law&amp;quot;&quot;/&gt;&lt;property id=&quot;20303&quot; value=&quot;-1&quot;/&gt;&lt;property id=&quot;20307&quot; value=&quot;395&quot;/&gt;&lt;property id=&quot;20309&quot; value=&quot;-1&quot;/&gt;&lt;/object&gt;&lt;object type=&quot;3&quot; unique_id=&quot;10049&quot;&gt;&lt;property id=&quot;20148&quot; value=&quot;5&quot;/&gt;&lt;property id=&quot;20300&quot; value=&quot;Slide 9 - &amp;quot;Blackbody Radiation: Stefan-Boltzmann Law &amp;quot;&quot;/&gt;&lt;property id=&quot;20303&quot; value=&quot;-1&quot;/&gt;&lt;property id=&quot;20307&quot; value=&quot;396&quot;/&gt;&lt;property id=&quot;20309&quot; value=&quot;-1&quot;/&gt;&lt;/object&gt;&lt;object type=&quot;3&quot; unique_id=&quot;10050&quot;&gt;&lt;property id=&quot;20148&quot; value=&quot;5&quot;/&gt;&lt;property id=&quot;20300&quot; value=&quot;Slide 5 - &amp;quot;Blackbody Radiation: Objects&amp;quot;&quot;/&gt;&lt;property id=&quot;20303&quot; value=&quot;-1&quot;/&gt;&lt;property id=&quot;20307&quot; value=&quot;397&quot;/&gt;&lt;property id=&quot;20309&quot; value=&quot;-1&quot;/&gt;&lt;/object&gt;&lt;object type=&quot;3&quot; unique_id=&quot;10064&quot;&gt;&lt;property id=&quot;20148&quot; value=&quot;5&quot;/&gt;&lt;property id=&quot;20300&quot; value=&quot;Slide 16 - &amp;quot;Hydrogen-like lines&amp;quot;&quot;/&gt;&lt;property id=&quot;20303&quot; value=&quot;-1&quot;/&gt;&lt;property id=&quot;20307&quot; value=&quot;263&quot;/&gt;&lt;property id=&quot;20309&quot; value=&quot;-1&quot;/&gt;&lt;/object&gt;&lt;object type=&quot;3&quot; unique_id=&quot;10075&quot;&gt;&lt;property id=&quot;20148&quot; value=&quot;5&quot;/&gt;&lt;property id=&quot;20300&quot; value=&quot;Slide 34 - &amp;quot;Theory of Everything&amp;quot;&quot;/&gt;&lt;property id=&quot;20303&quot; value=&quot;-1&quot;/&gt;&lt;property id=&quot;20307&quot; value=&quot;265&quot;/&gt;&lt;property id=&quot;20309&quot; value=&quot;-1&quot;/&gt;&lt;/object&gt;&lt;object type=&quot;3&quot; unique_id=&quot;10544&quot;&gt;&lt;property id=&quot;20148&quot; value=&quot;5&quot;/&gt;&lt;property id=&quot;20300&quot; value=&quot;Slide 10 - &amp;quot;Blackbody Radiation: SB Law, derivation&amp;quot;&quot;/&gt;&lt;property id=&quot;20303&quot; value=&quot;-1&quot;/&gt;&lt;property id=&quot;20307&quot; value=&quot;1170&quot;/&gt;&lt;property id=&quot;20309&quot; value=&quot;-1&quot;/&gt;&lt;/object&gt;&lt;object type=&quot;3&quot; unique_id=&quot;10824&quot;&gt;&lt;property id=&quot;20148&quot; value=&quot;5&quot;/&gt;&lt;property id=&quot;20300&quot; value=&quot;Slide 7 - &amp;quot;Blackbody Radiation: Curves&amp;quot;&quot;/&gt;&lt;property id=&quot;20303&quot; value=&quot;-1&quot;/&gt;&lt;property id=&quot;20307&quot; value=&quot;1557&quot;/&gt;&lt;property id=&quot;20309&quot; value=&quot;-1&quot;/&gt;&lt;/object&gt;&lt;object type=&quot;3&quot; unique_id=&quot;10826&quot;&gt;&lt;property id=&quot;20148&quot; value=&quot;5&quot;/&gt;&lt;property id=&quot;20300&quot; value=&quot;Slide 11 - &amp;quot;Interactions Between Charged Particles&amp;quot;&quot;/&gt;&lt;property id=&quot;20303&quot; value=&quot;-1&quot;/&gt;&lt;property id=&quot;20307&quot; value=&quot;1545&quot;/&gt;&lt;property id=&quot;20309&quot; value=&quot;-1&quot;/&gt;&lt;/object&gt;&lt;object type=&quot;3&quot; unique_id=&quot;10827&quot;&gt;&lt;property id=&quot;20148&quot; value=&quot;5&quot;/&gt;&lt;property id=&quot;20300&quot; value=&quot;Slide 13 - &amp;quot;Hydrogen emission lines&amp;quot;&quot;/&gt;&lt;property id=&quot;20303&quot; value=&quot;-1&quot;/&gt;&lt;property id=&quot;20307&quot; value=&quot;1544&quot;/&gt;&lt;property id=&quot;20309&quot; value=&quot;-1&quot;/&gt;&lt;/object&gt;&lt;object type=&quot;3&quot; unique_id=&quot;10828&quot;&gt;&lt;property id=&quot;20148&quot; value=&quot;5&quot;/&gt;&lt;property id=&quot;20300&quot; value=&quot;Slide 15 - &amp;quot;Helium and carbon atoms&amp;quot;&quot;/&gt;&lt;property id=&quot;20303&quot; value=&quot;-1&quot;/&gt;&lt;property id=&quot;20307&quot; value=&quot;1546&quot;/&gt;&lt;property id=&quot;20309&quot; value=&quot;-1&quot;/&gt;&lt;/object&gt;&lt;object type=&quot;3&quot; unique_id=&quot;10874&quot;&gt;&lt;property id=&quot;20148&quot; value=&quot;5&quot;/&gt;&lt;property id=&quot;20300&quot; value=&quot;Slide 17 - &amp;quot;Free-free (Bremsstrahlung) Emission&amp;quot;&quot;/&gt;&lt;property id=&quot;20303&quot; value=&quot;-1&quot;/&gt;&lt;property id=&quot;20307&quot; value=&quot;1571&quot;/&gt;&lt;property id=&quot;20309&quot; value=&quot;-1&quot;/&gt;&lt;/object&gt;&lt;object type=&quot;3&quot; unique_id=&quot;10875&quot;&gt;&lt;property id=&quot;20148&quot; value=&quot;5&quot;/&gt;&lt;property id=&quot;20300&quot; value=&quot;Slide 18 - &amp;quot;Bremsstrahlung Emission: Notes&amp;quot;&quot;/&gt;&lt;property id=&quot;20303&quot; value=&quot;-1&quot;/&gt;&lt;property id=&quot;20307&quot; value=&quot;1670&quot;/&gt;&lt;property id=&quot;20309&quot; value=&quot;-1&quot;/&gt;&lt;/object&gt;&lt;object type=&quot;3&quot; unique_id=&quot;10876&quot;&gt;&lt;property id=&quot;20148&quot; value=&quot;5&quot;/&gt;&lt;property id=&quot;20300&quot; value=&quot;Slide 19 - &amp;quot;Free-free Emission: Spectrum&amp;quot;&quot;/&gt;&lt;property id=&quot;20303&quot; value=&quot;-1&quot;/&gt;&lt;property id=&quot;20307&quot; value=&quot;1671&quot;/&gt;&lt;property id=&quot;20309&quot; value=&quot;-1&quot;/&gt;&lt;/object&gt;&lt;object type=&quot;3&quot; unique_id=&quot;10877&quot;&gt;&lt;property id=&quot;20148&quot; value=&quot;5&quot;/&gt;&lt;property id=&quot;20300&quot; value=&quot;Slide 20 - &amp;quot;Free-free Emission: Stromgren Sphere&amp;quot;&quot;/&gt;&lt;property id=&quot;20303&quot; value=&quot;-1&quot;/&gt;&lt;property id=&quot;20307&quot; value=&quot;1573&quot;/&gt;&lt;property id=&quot;20309&quot; value=&quot;-1&quot;/&gt;&lt;/object&gt;&lt;object type=&quot;3&quot; unique_id=&quot;10878&quot;&gt;&lt;property id=&quot;20148&quot; value=&quot;5&quot;/&gt;&lt;property id=&quot;20300&quot; value=&quot;Slide 23 - &amp;quot;Free-free Emission: Star Formation Region&amp;quot;&quot;/&gt;&lt;property id=&quot;20303&quot; value=&quot;-1&quot;/&gt;&lt;property id=&quot;20307&quot; value=&quot;1668&quot;/&gt;&lt;property id=&quot;20309&quot; value=&quot;-1&quot;/&gt;&lt;/object&gt;&lt;object type=&quot;3&quot; unique_id=&quot;10879&quot;&gt;&lt;property id=&quot;20148&quot; value=&quot;5&quot;/&gt;&lt;property id=&quot;20300&quot; value=&quot;Slide 24 - &amp;quot;Free-free Emission: Galaxy Cluster&amp;quot;&quot;/&gt;&lt;property id=&quot;20303&quot; value=&quot;-1&quot;/&gt;&lt;property id=&quot;20307&quot; value=&quot;1669&quot;/&gt;&lt;property id=&quot;20309&quot; value=&quot;-1&quot;/&gt;&lt;/object&gt;&lt;object type=&quot;3&quot; unique_id=&quot;10880&quot;&gt;&lt;property id=&quot;20148&quot; value=&quot;5&quot;/&gt;&lt;property id=&quot;20300&quot; value=&quot;Slide 25 - &amp;quot;Synchrotron Radiation&amp;quot;&quot;/&gt;&lt;property id=&quot;20303&quot; value=&quot;-1&quot;/&gt;&lt;property id=&quot;20307&quot; value=&quot;1565&quot;/&gt;&lt;property id=&quot;20309&quot; value=&quot;-1&quot;/&gt;&lt;/object&gt;&lt;object type=&quot;3&quot; unique_id=&quot;10881&quot;&gt;&lt;property id=&quot;20148&quot; value=&quot;5&quot;/&gt;&lt;property id=&quot;20300&quot; value=&quot;Slide 26 - &amp;quot;Synchrotron Radiation: Illustration&amp;quot;&quot;/&gt;&lt;property id=&quot;20303&quot; value=&quot;-1&quot;/&gt;&lt;property id=&quot;20307&quot; value=&quot;1567&quot;/&gt;&lt;property id=&quot;20309&quot; value=&quot;-1&quot;/&gt;&lt;/object&gt;&lt;object type=&quot;3&quot; unique_id=&quot;10882&quot;&gt;&lt;property id=&quot;20148&quot; value=&quot;5&quot;/&gt;&lt;property id=&quot;20300&quot; value=&quot;Slide 27 - &amp;quot;Synchrotron Radiation: M87 Jet&amp;quot;&quot;/&gt;&lt;property id=&quot;20303&quot; value=&quot;-1&quot;/&gt;&lt;property id=&quot;20307&quot; value=&quot;1566&quot;/&gt;&lt;property id=&quot;20309&quot; value=&quot;-1&quot;/&gt;&lt;/object&gt;&lt;object type=&quot;3&quot; unique_id=&quot;10883&quot;&gt;&lt;property id=&quot;20148&quot; value=&quot;5&quot;/&gt;&lt;property id=&quot;20300&quot; value=&quot;Slide 28 - &amp;quot;Synchrotron Radiation: Relations&amp;quot;&quot;/&gt;&lt;property id=&quot;20303&quot; value=&quot;-1&quot;/&gt;&lt;property id=&quot;20307&quot; value=&quot;1568&quot;/&gt;&lt;property id=&quot;20309&quot; value=&quot;-1&quot;/&gt;&lt;/object&gt;&lt;object type=&quot;3&quot; unique_id=&quot;10884&quot;&gt;&lt;property id=&quot;20148&quot; value=&quot;5&quot;/&gt;&lt;property id=&quot;20300&quot; value=&quot;Slide 31 - &amp;quot;Inverse Compton Scattering&amp;quot;&quot;/&gt;&lt;property id=&quot;20303&quot; value=&quot;-1&quot;/&gt;&lt;property id=&quot;20307&quot; value=&quot;1564&quot;/&gt;&lt;property id=&quot;20309&quot; value=&quot;-1&quot;/&gt;&lt;/object&gt;&lt;object type=&quot;3&quot; unique_id=&quot;10885&quot;&gt;&lt;property id=&quot;20148&quot; value=&quot;5&quot;/&gt;&lt;property id=&quot;20300&quot; value=&quot;Slide 33 - &amp;quot;Multiwavelength Spectrum: M82&amp;quot;&quot;/&gt;&lt;property id=&quot;20303&quot; value=&quot;-1&quot;/&gt;&lt;property id=&quot;20307&quot; value=&quot;1562&quot;/&gt;&lt;property id=&quot;20309&quot; value=&quot;-1&quot;/&gt;&lt;/object&gt;&lt;object type=&quot;3&quot; unique_id=&quot;11166&quot;&gt;&lt;property id=&quot;20148&quot; value=&quot;5&quot;/&gt;&lt;property id=&quot;20300&quot; value=&quot;Slide 29 - &amp;quot;Synchrotron Radiation: Spectrum&amp;quot;&quot;/&gt;&lt;property id=&quot;20307&quot; value=&quot;1672&quot;/&gt;&lt;/object&gt;&lt;object type=&quot;3&quot; unique_id=&quot;11391&quot;&gt;&lt;property id=&quot;20148&quot; value=&quot;5&quot;/&gt;&lt;property id=&quot;20300&quot; value=&quot;Slide 30 - &amp;quot;Synchrotron Radiation: Spectral Ageing&amp;quot;&quot;/&gt;&lt;property id=&quot;20307&quot; value=&quot;1673&quot;/&gt;&lt;/object&gt;&lt;object type=&quot;3&quot; unique_id=&quot;11590&quot;&gt;&lt;property id=&quot;20148&quot; value=&quot;5&quot;/&gt;&lt;property id=&quot;20300&quot; value=&quot;Slide 32 - &amp;quot;Inverse Compton Scattering: Spectrum&amp;quot;&quot;/&gt;&lt;property id=&quot;20307&quot; value=&quot;1674&quot;/&gt;&lt;/object&gt;&lt;object type=&quot;3&quot; unique_id=&quot;11932&quot;&gt;&lt;property id=&quot;20148&quot; value=&quot;5&quot;/&gt;&lt;property id=&quot;20300&quot; value=&quot;Slide 14 - &amp;quot;Hydrogen emission line series&amp;quot;&quot;/&gt;&lt;property id=&quot;20307&quot; value=&quot;1675&quot;/&gt;&lt;/object&gt;&lt;object type=&quot;3&quot; unique_id=&quot;28224&quot;&gt;&lt;property id=&quot;20148&quot; value=&quot;5&quot;/&gt;&lt;property id=&quot;20300&quot; value=&quot;Slide 12 - &amp;quot; Bound-Bound Emission-line radiation&amp;quot;&quot;/&gt;&lt;property id=&quot;20307&quot; value=&quot;1676&quot;/&gt;&lt;/object&gt;&lt;object type=&quot;3&quot; unique_id=&quot;28436&quot;&gt;&lt;property id=&quot;20148&quot; value=&quot;5&quot;/&gt;&lt;property id=&quot;20300&quot; value=&quot;Slide 21 - &amp;quot;Stromgren Sphere Radius: Derivation&amp;quot;&quot;/&gt;&lt;property id=&quot;20307&quot; value=&quot;1677&quot;/&gt;&lt;/object&gt;&lt;object type=&quot;3&quot; unique_id=&quot;28474&quot;&gt;&lt;property id=&quot;20148&quot; value=&quot;5&quot;/&gt;&lt;property id=&quot;20300&quot; value=&quot;Slide 22 - &amp;quot;Recombination Timescale: Derivation&amp;quot;&quot;/&gt;&lt;property id=&quot;20307&quot; value=&quot;1678&quot;/&gt;&lt;/object&gt;&lt;/object&gt;&lt;object type=&quot;8&quot; unique_id=&quot;10760&quot;&gt;&lt;/object&gt;&lt;/object&gt;&lt;/database&gt;"/>
</p:tagLst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4934</TotalTime>
  <Words>1411</Words>
  <Application>Microsoft Office PowerPoint</Application>
  <PresentationFormat>On-screen Show (4:3)</PresentationFormat>
  <Paragraphs>170</Paragraphs>
  <Slides>29</Slides>
  <Notes>9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Cambria Math</vt:lpstr>
      <vt:lpstr>Franklin Gothic Book</vt:lpstr>
      <vt:lpstr>Symbol</vt:lpstr>
      <vt:lpstr>Times New Roman</vt:lpstr>
      <vt:lpstr>ヒラギノ角ゴ Pro W3</vt:lpstr>
      <vt:lpstr>Crop</vt:lpstr>
      <vt:lpstr>University Astronomy</vt:lpstr>
      <vt:lpstr>Aims and outline for this lecture</vt:lpstr>
      <vt:lpstr>components of the ism</vt:lpstr>
      <vt:lpstr>The ISM</vt:lpstr>
      <vt:lpstr>The Stuff Between Stars</vt:lpstr>
      <vt:lpstr>Gas and Dust</vt:lpstr>
      <vt:lpstr>Nebulae</vt:lpstr>
      <vt:lpstr>Emission Nebulae</vt:lpstr>
      <vt:lpstr>M17 Emission Nebula</vt:lpstr>
      <vt:lpstr>Reflection Nebulae</vt:lpstr>
      <vt:lpstr>Molecular Clouds</vt:lpstr>
      <vt:lpstr>Barnard 68</vt:lpstr>
      <vt:lpstr>Horsehead Nebula</vt:lpstr>
      <vt:lpstr>Photoionization</vt:lpstr>
      <vt:lpstr>Pillars of Creation Closeup</vt:lpstr>
      <vt:lpstr>extinction</vt:lpstr>
      <vt:lpstr>Proof of Dust</vt:lpstr>
      <vt:lpstr>Extinction</vt:lpstr>
      <vt:lpstr>Extinction by Dust: Wavelength Dependence</vt:lpstr>
      <vt:lpstr>Extinction by Dust: Wavelength Dependence</vt:lpstr>
      <vt:lpstr>Extinction vs. l</vt:lpstr>
      <vt:lpstr>Extinction</vt:lpstr>
      <vt:lpstr>Extinction and Optical Depth</vt:lpstr>
      <vt:lpstr>Extinction Effect on Spectrum</vt:lpstr>
      <vt:lpstr>Color Excess (16.1.2)</vt:lpstr>
      <vt:lpstr>Extinction Law</vt:lpstr>
      <vt:lpstr>Example Calculating Extinction</vt:lpstr>
      <vt:lpstr>Silicates and Ices in Interstellar Medium: W3</vt:lpstr>
      <vt:lpstr>Properties of Dust Grains</vt:lpstr>
    </vt:vector>
  </TitlesOfParts>
  <Company>Center for Imaging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 Figer</dc:creator>
  <cp:lastModifiedBy>Don Figer</cp:lastModifiedBy>
  <cp:revision>620</cp:revision>
  <dcterms:created xsi:type="dcterms:W3CDTF">2007-01-08T01:06:37Z</dcterms:created>
  <dcterms:modified xsi:type="dcterms:W3CDTF">2022-04-12T13:58:14Z</dcterms:modified>
</cp:coreProperties>
</file>