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4"/>
  </p:notesMasterIdLst>
  <p:sldIdLst>
    <p:sldId id="520" r:id="rId2"/>
    <p:sldId id="1848" r:id="rId3"/>
    <p:sldId id="1820" r:id="rId4"/>
    <p:sldId id="1812" r:id="rId5"/>
    <p:sldId id="1824" r:id="rId6"/>
    <p:sldId id="1825" r:id="rId7"/>
    <p:sldId id="1826" r:id="rId8"/>
    <p:sldId id="1827" r:id="rId9"/>
    <p:sldId id="1821" r:id="rId10"/>
    <p:sldId id="1818" r:id="rId11"/>
    <p:sldId id="1839" r:id="rId12"/>
    <p:sldId id="1840" r:id="rId13"/>
    <p:sldId id="1837" r:id="rId14"/>
    <p:sldId id="1829" r:id="rId15"/>
    <p:sldId id="1834" r:id="rId16"/>
    <p:sldId id="1835" r:id="rId17"/>
    <p:sldId id="1836" r:id="rId18"/>
    <p:sldId id="1822" r:id="rId19"/>
    <p:sldId id="1813" r:id="rId20"/>
    <p:sldId id="1841" r:id="rId21"/>
    <p:sldId id="1830" r:id="rId22"/>
    <p:sldId id="1842" r:id="rId23"/>
    <p:sldId id="1843" r:id="rId24"/>
    <p:sldId id="1844" r:id="rId25"/>
    <p:sldId id="1845" r:id="rId26"/>
    <p:sldId id="1838" r:id="rId27"/>
    <p:sldId id="1846" r:id="rId28"/>
    <p:sldId id="1847" r:id="rId29"/>
    <p:sldId id="1823" r:id="rId30"/>
    <p:sldId id="1814" r:id="rId31"/>
    <p:sldId id="1831" r:id="rId32"/>
    <p:sldId id="1832" r:id="rId33"/>
  </p:sldIdLst>
  <p:sldSz cx="9144000" cy="6858000" type="screen4x3"/>
  <p:notesSz cx="6858000" cy="9144000"/>
  <p:custDataLst>
    <p:tags r:id="rId3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56" autoAdjust="0"/>
    <p:restoredTop sz="94640" autoAdjust="0"/>
  </p:normalViewPr>
  <p:slideViewPr>
    <p:cSldViewPr>
      <p:cViewPr varScale="1">
        <p:scale>
          <a:sx n="103" d="100"/>
          <a:sy n="103" d="100"/>
        </p:scale>
        <p:origin x="2512" y="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2792"/>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08803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25753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30760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229509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043910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7795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109142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490471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05130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9285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90466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17352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26801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45624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88262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685145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687042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23349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896122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3692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79268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21227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295706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85809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379390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8150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3479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4/5/2022</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970236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7107548"/>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on left, two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3"/>
          <p:cNvSpPr>
            <a:spLocks noGrp="1"/>
          </p:cNvSpPr>
          <p:nvPr>
            <p:ph sz="half" idx="13"/>
          </p:nvPr>
        </p:nvSpPr>
        <p:spPr>
          <a:xfrm>
            <a:off x="4892040" y="3886200"/>
            <a:ext cx="3335840" cy="2286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3738125"/>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35" r:id="rId4"/>
    <p:sldLayoutId id="2147483727" r:id="rId5"/>
    <p:sldLayoutId id="2147483728" r:id="rId6"/>
    <p:sldLayoutId id="2147483729" r:id="rId7"/>
    <p:sldLayoutId id="2147483731" r:id="rId8"/>
    <p:sldLayoutId id="2147483732" r:id="rId9"/>
    <p:sldLayoutId id="2147483733" r:id="rId10"/>
    <p:sldLayoutId id="2147483734" r:id="rId11"/>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Stellar Remnants II</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a:t>On March 5, 1979, two Soviet spacecraft </a:t>
            </a:r>
            <a:r>
              <a:rPr lang="en-US" dirty="0" smtClean="0"/>
              <a:t>drifting </a:t>
            </a:r>
            <a:r>
              <a:rPr lang="en-US" dirty="0"/>
              <a:t>through the Solar System were hit by a blast of gamma radiation at approximately 10:51 </a:t>
            </a:r>
            <a:r>
              <a:rPr lang="en-US" dirty="0" smtClean="0"/>
              <a:t>EST.</a:t>
            </a:r>
          </a:p>
          <a:p>
            <a:r>
              <a:rPr lang="en-US" dirty="0" smtClean="0"/>
              <a:t>The measured signal increased from a normal </a:t>
            </a:r>
            <a:r>
              <a:rPr lang="en-US" dirty="0"/>
              <a:t>100 counts per second to over 200,000 counts a second, in only a fraction of a </a:t>
            </a:r>
            <a:r>
              <a:rPr lang="en-US" dirty="0" smtClean="0"/>
              <a:t>millisecond.</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p:spTree>
    <p:extLst>
      <p:ext uri="{BB962C8B-B14F-4D97-AF65-F5344CB8AC3E}">
        <p14:creationId xmlns:p14="http://schemas.microsoft.com/office/powerpoint/2010/main" val="973856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smtClean="0"/>
              <a:t>Eleven </a:t>
            </a:r>
            <a:r>
              <a:rPr lang="en-US" dirty="0"/>
              <a:t>seconds later, Helios 2, a NASA probe, </a:t>
            </a:r>
            <a:r>
              <a:rPr lang="en-US" dirty="0" smtClean="0"/>
              <a:t>was </a:t>
            </a:r>
            <a:r>
              <a:rPr lang="en-US" dirty="0"/>
              <a:t>saturated by the blast of radiation. </a:t>
            </a:r>
            <a:endParaRPr lang="en-US" dirty="0" smtClean="0"/>
          </a:p>
          <a:p>
            <a:r>
              <a:rPr lang="en-US" dirty="0" smtClean="0"/>
              <a:t>It </a:t>
            </a:r>
            <a:r>
              <a:rPr lang="en-US" dirty="0"/>
              <a:t>soon hit Venus, and the Pioneer Venus Orbiter's detectors were overcome by the wave. </a:t>
            </a:r>
            <a:endParaRPr lang="en-US" dirty="0" smtClean="0"/>
          </a:p>
          <a:p>
            <a:r>
              <a:rPr lang="en-US" dirty="0" smtClean="0"/>
              <a:t>Seconds </a:t>
            </a:r>
            <a:r>
              <a:rPr lang="en-US" dirty="0"/>
              <a:t>later, Earth received the wave of radiation, where the powerful output of gamma rays inundated the detectors of three U.S. Department of Defense Vela satellites, the Soviet </a:t>
            </a:r>
            <a:r>
              <a:rPr lang="en-US" dirty="0" err="1"/>
              <a:t>Prognoz</a:t>
            </a:r>
            <a:r>
              <a:rPr lang="en-US" dirty="0"/>
              <a:t> 7 satellite, and the Einstein Observatory. </a:t>
            </a:r>
            <a:endParaRPr lang="en-US" dirty="0" smtClean="0"/>
          </a:p>
          <a:p>
            <a:r>
              <a:rPr lang="en-US" dirty="0" smtClean="0"/>
              <a:t>Just </a:t>
            </a:r>
            <a:r>
              <a:rPr lang="en-US" dirty="0"/>
              <a:t>before the wave exited the Solar System, the blast also hit the International Sun-Earth Explorer. </a:t>
            </a:r>
            <a:endParaRPr 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spTree>
    <p:extLst>
      <p:ext uri="{BB962C8B-B14F-4D97-AF65-F5344CB8AC3E}">
        <p14:creationId xmlns:p14="http://schemas.microsoft.com/office/powerpoint/2010/main" val="4135480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smtClean="0"/>
              <a:t>This </a:t>
            </a:r>
            <a:r>
              <a:rPr lang="en-US" dirty="0"/>
              <a:t>extremely powerful blast of gamma radiation constituted the strongest wave of extra-solar gamma rays ever detected; it was over 100 times more intense than any known previous extra-solar burst. </a:t>
            </a:r>
            <a:endParaRPr lang="en-US" dirty="0" smtClean="0"/>
          </a:p>
          <a:p>
            <a:r>
              <a:rPr lang="en-US" dirty="0" smtClean="0"/>
              <a:t>Because </a:t>
            </a:r>
            <a:r>
              <a:rPr lang="en-US" dirty="0"/>
              <a:t>gamma rays travel at the speed of light and the time of the pulse was recorded by several distant spacecraft as well as on Earth, the source of the gamma radiation could be calculated to an accuracy of about 2 </a:t>
            </a:r>
            <a:r>
              <a:rPr lang="en-US" dirty="0" err="1" smtClean="0"/>
              <a:t>arcseconds</a:t>
            </a:r>
            <a:r>
              <a:rPr lang="en-US" dirty="0" smtClean="0"/>
              <a:t>. </a:t>
            </a:r>
          </a:p>
          <a:p>
            <a:r>
              <a:rPr lang="en-US" dirty="0" smtClean="0"/>
              <a:t>The </a:t>
            </a:r>
            <a:r>
              <a:rPr lang="en-US" dirty="0"/>
              <a:t>direction of the source corresponded with the remnants of a star that had gone supernova around 3000 </a:t>
            </a:r>
            <a:r>
              <a:rPr lang="en-US" dirty="0" smtClean="0"/>
              <a:t>BC. </a:t>
            </a:r>
          </a:p>
          <a:p>
            <a:r>
              <a:rPr lang="en-US" dirty="0" smtClean="0"/>
              <a:t>It </a:t>
            </a:r>
            <a:r>
              <a:rPr lang="en-US" dirty="0"/>
              <a:t>was in the Large </a:t>
            </a:r>
            <a:r>
              <a:rPr lang="en-US" dirty="0" err="1"/>
              <a:t>Magellanic</a:t>
            </a:r>
            <a:r>
              <a:rPr lang="en-US" dirty="0"/>
              <a:t> Cloud and the source was named SGR </a:t>
            </a:r>
            <a:r>
              <a:rPr lang="en-US" dirty="0" smtClean="0"/>
              <a:t>0525-66.</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Tree>
    <p:extLst>
      <p:ext uri="{BB962C8B-B14F-4D97-AF65-F5344CB8AC3E}">
        <p14:creationId xmlns:p14="http://schemas.microsoft.com/office/powerpoint/2010/main" val="3023751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err="1" smtClean="0"/>
              <a:t>Magnetars</a:t>
            </a:r>
            <a:endParaRPr lang="en-US" altLang="en-US" dirty="0" smtClean="0"/>
          </a:p>
        </p:txBody>
      </p:sp>
      <p:sp>
        <p:nvSpPr>
          <p:cNvPr id="2" name="Content Placeholder 1"/>
          <p:cNvSpPr>
            <a:spLocks noGrp="1"/>
          </p:cNvSpPr>
          <p:nvPr>
            <p:ph idx="1"/>
          </p:nvPr>
        </p:nvSpPr>
        <p:spPr/>
        <p:txBody>
          <a:bodyPr>
            <a:normAutofit/>
          </a:bodyPr>
          <a:lstStyle/>
          <a:p>
            <a:r>
              <a:rPr lang="en-US" dirty="0" err="1" smtClean="0"/>
              <a:t>Magnetars</a:t>
            </a:r>
            <a:r>
              <a:rPr lang="en-US" dirty="0" smtClean="0"/>
              <a:t> are neutron stars that have a much higher magnetic field strength than is typical.</a:t>
            </a:r>
          </a:p>
          <a:p>
            <a:r>
              <a:rPr lang="en-US" dirty="0" smtClean="0"/>
              <a:t>Normal neutron stars already have strong magnetic fields, billions of Gauss.</a:t>
            </a:r>
          </a:p>
          <a:p>
            <a:r>
              <a:rPr lang="en-US" dirty="0" err="1" smtClean="0"/>
              <a:t>Magnetar</a:t>
            </a:r>
            <a:r>
              <a:rPr lang="en-US" dirty="0" smtClean="0"/>
              <a:t> magnetic fields are stronger, ~10</a:t>
            </a:r>
            <a:r>
              <a:rPr lang="en-US" baseline="30000" dirty="0" smtClean="0"/>
              <a:t>15</a:t>
            </a:r>
            <a:r>
              <a:rPr lang="en-US" dirty="0" smtClean="0"/>
              <a:t> G = </a:t>
            </a:r>
            <a:r>
              <a:rPr lang="en-US" dirty="0" err="1" smtClean="0"/>
              <a:t>petagauss</a:t>
            </a:r>
            <a:r>
              <a:rPr lang="en-US" dirty="0" smtClean="0"/>
              <a:t>.</a:t>
            </a:r>
          </a:p>
          <a:p>
            <a:r>
              <a:rPr lang="en-US" dirty="0" smtClean="0"/>
              <a:t>It is not clear why </a:t>
            </a:r>
            <a:r>
              <a:rPr lang="en-US" dirty="0" err="1" smtClean="0"/>
              <a:t>magnetars</a:t>
            </a:r>
            <a:r>
              <a:rPr lang="en-US" dirty="0" smtClean="0"/>
              <a:t> have such strong magnetic fields.</a:t>
            </a:r>
          </a:p>
          <a:p>
            <a:r>
              <a:rPr lang="en-US" dirty="0" smtClean="0"/>
              <a:t>The field strength is estimated through the spin down rate.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spTree>
    <p:extLst>
      <p:ext uri="{BB962C8B-B14F-4D97-AF65-F5344CB8AC3E}">
        <p14:creationId xmlns:p14="http://schemas.microsoft.com/office/powerpoint/2010/main" val="1829331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Magnetar</a:t>
            </a:r>
            <a:r>
              <a:rPr lang="en-US" altLang="en-US" dirty="0" smtClean="0"/>
              <a:t> Spin Down</a:t>
            </a:r>
          </a:p>
        </p:txBody>
      </p:sp>
      <p:sp>
        <p:nvSpPr>
          <p:cNvPr id="7" name="Content Placeholder 6"/>
          <p:cNvSpPr>
            <a:spLocks noGrp="1"/>
          </p:cNvSpPr>
          <p:nvPr>
            <p:ph sz="half" idx="1"/>
          </p:nvPr>
        </p:nvSpPr>
        <p:spPr/>
        <p:txBody>
          <a:bodyPr/>
          <a:lstStyle/>
          <a:p>
            <a:r>
              <a:rPr lang="en-US" dirty="0" smtClean="0"/>
              <a:t>As with any neutron star, the spin down rate (frequency, </a:t>
            </a:r>
            <a:r>
              <a:rPr lang="en-US" dirty="0" smtClean="0">
                <a:latin typeface="Symbol" panose="05050102010706020507" pitchFamily="18" charset="2"/>
              </a:rPr>
              <a:t>n</a:t>
            </a:r>
            <a:r>
              <a:rPr lang="en-US" dirty="0" smtClean="0"/>
              <a:t>) gradually decreases as rotational energy is lost to radiation emission.</a:t>
            </a:r>
          </a:p>
          <a:p>
            <a:r>
              <a:rPr lang="en-US" dirty="0" smtClean="0"/>
              <a:t>Occasionally, there is an abrupt change, representing a massive star quake.</a:t>
            </a:r>
          </a:p>
          <a:p>
            <a:r>
              <a:rPr lang="en-US" dirty="0" smtClean="0"/>
              <a:t>The change is correlated with enormous gamma-ray emission.</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14</a:t>
            </a:fld>
            <a:endParaRPr lang="en-US"/>
          </a:p>
        </p:txBody>
      </p:sp>
      <p:pic>
        <p:nvPicPr>
          <p:cNvPr id="8" name="Content Placeholder 5"/>
          <p:cNvPicPr>
            <a:picLocks noGrp="1" noChangeAspect="1"/>
          </p:cNvPicPr>
          <p:nvPr>
            <p:ph sz="half" idx="13"/>
          </p:nvPr>
        </p:nvPicPr>
        <p:blipFill>
          <a:blip r:embed="rId3"/>
          <a:stretch>
            <a:fillRect/>
          </a:stretch>
        </p:blipFill>
        <p:spPr>
          <a:xfrm>
            <a:off x="1033463" y="4303275"/>
            <a:ext cx="7205662" cy="1451850"/>
          </a:xfrm>
          <a:prstGeom prst="rect">
            <a:avLst/>
          </a:prstGeom>
        </p:spPr>
      </p:pic>
    </p:spTree>
    <p:extLst>
      <p:ext uri="{BB962C8B-B14F-4D97-AF65-F5344CB8AC3E}">
        <p14:creationId xmlns:p14="http://schemas.microsoft.com/office/powerpoint/2010/main" val="251539743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SGR 1900+14</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pic>
        <p:nvPicPr>
          <p:cNvPr id="1026" name="Picture 2" descr="https://upload.wikimedia.org/wikipedia/commons/1/1b/Magnetar_SGR_1900%2B1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1093" y="1512794"/>
            <a:ext cx="3916457" cy="646331"/>
          </a:xfrm>
          <a:prstGeom prst="rect">
            <a:avLst/>
          </a:prstGeom>
          <a:noFill/>
        </p:spPr>
        <p:txBody>
          <a:bodyPr wrap="none" rtlCol="0">
            <a:spAutoFit/>
          </a:bodyPr>
          <a:lstStyle/>
          <a:p>
            <a:pPr algn="r"/>
            <a:r>
              <a:rPr lang="en-US" dirty="0" smtClean="0">
                <a:solidFill>
                  <a:schemeClr val="bg1"/>
                </a:solidFill>
              </a:rPr>
              <a:t>20,000 light years away and ionized </a:t>
            </a:r>
          </a:p>
          <a:p>
            <a:pPr algn="r"/>
            <a:r>
              <a:rPr lang="en-US" dirty="0" smtClean="0">
                <a:solidFill>
                  <a:schemeClr val="bg1"/>
                </a:solidFill>
              </a:rPr>
              <a:t>Earth’s atmosphere in 1998!</a:t>
            </a:r>
          </a:p>
        </p:txBody>
      </p:sp>
      <p:sp>
        <p:nvSpPr>
          <p:cNvPr id="10" name="TextBox 9"/>
          <p:cNvSpPr txBox="1"/>
          <p:nvPr/>
        </p:nvSpPr>
        <p:spPr>
          <a:xfrm>
            <a:off x="3546649" y="6031468"/>
            <a:ext cx="3570208" cy="369332"/>
          </a:xfrm>
          <a:prstGeom prst="rect">
            <a:avLst/>
          </a:prstGeom>
          <a:noFill/>
        </p:spPr>
        <p:txBody>
          <a:bodyPr wrap="none" rtlCol="0">
            <a:spAutoFit/>
          </a:bodyPr>
          <a:lstStyle/>
          <a:p>
            <a:pPr algn="r"/>
            <a:r>
              <a:rPr lang="en-US" dirty="0" smtClean="0">
                <a:solidFill>
                  <a:schemeClr val="bg1"/>
                </a:solidFill>
              </a:rPr>
              <a:t>at center of image, but not visible</a:t>
            </a:r>
          </a:p>
        </p:txBody>
      </p:sp>
    </p:spTree>
    <p:extLst>
      <p:ext uri="{BB962C8B-B14F-4D97-AF65-F5344CB8AC3E}">
        <p14:creationId xmlns:p14="http://schemas.microsoft.com/office/powerpoint/2010/main" val="312488398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0750" y="1524000"/>
            <a:ext cx="4876800" cy="4876800"/>
          </a:xfrm>
        </p:spPr>
      </p:pic>
      <p:sp>
        <p:nvSpPr>
          <p:cNvPr id="17410" name="Rectangle 2"/>
          <p:cNvSpPr>
            <a:spLocks noGrp="1" noChangeArrowheads="1"/>
          </p:cNvSpPr>
          <p:nvPr>
            <p:ph type="title"/>
          </p:nvPr>
        </p:nvSpPr>
        <p:spPr/>
        <p:txBody>
          <a:bodyPr/>
          <a:lstStyle/>
          <a:p>
            <a:r>
              <a:rPr lang="en-US" altLang="en-US" dirty="0" smtClean="0"/>
              <a:t>SGR 1806-20</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
        <p:nvSpPr>
          <p:cNvPr id="5" name="TextBox 4"/>
          <p:cNvSpPr txBox="1"/>
          <p:nvPr/>
        </p:nvSpPr>
        <p:spPr>
          <a:xfrm>
            <a:off x="3420397" y="1512794"/>
            <a:ext cx="3647153" cy="369332"/>
          </a:xfrm>
          <a:prstGeom prst="rect">
            <a:avLst/>
          </a:prstGeom>
          <a:noFill/>
        </p:spPr>
        <p:txBody>
          <a:bodyPr wrap="none" rtlCol="0">
            <a:spAutoFit/>
          </a:bodyPr>
          <a:lstStyle/>
          <a:p>
            <a:pPr algn="r"/>
            <a:r>
              <a:rPr lang="en-US" dirty="0" smtClean="0">
                <a:solidFill>
                  <a:schemeClr val="bg1"/>
                </a:solidFill>
              </a:rPr>
              <a:t>Most magnetic object in Universe!</a:t>
            </a:r>
          </a:p>
        </p:txBody>
      </p:sp>
      <p:sp>
        <p:nvSpPr>
          <p:cNvPr id="8" name="TextBox 7"/>
          <p:cNvSpPr txBox="1"/>
          <p:nvPr/>
        </p:nvSpPr>
        <p:spPr>
          <a:xfrm>
            <a:off x="3546649" y="6031468"/>
            <a:ext cx="3570208" cy="369332"/>
          </a:xfrm>
          <a:prstGeom prst="rect">
            <a:avLst/>
          </a:prstGeom>
          <a:noFill/>
        </p:spPr>
        <p:txBody>
          <a:bodyPr wrap="none" rtlCol="0">
            <a:spAutoFit/>
          </a:bodyPr>
          <a:lstStyle/>
          <a:p>
            <a:pPr algn="r"/>
            <a:r>
              <a:rPr lang="en-US" dirty="0" smtClean="0">
                <a:solidFill>
                  <a:schemeClr val="bg1"/>
                </a:solidFill>
              </a:rPr>
              <a:t>at center of image, but not visible</a:t>
            </a:r>
          </a:p>
        </p:txBody>
      </p:sp>
    </p:spTree>
    <p:extLst>
      <p:ext uri="{BB962C8B-B14F-4D97-AF65-F5344CB8AC3E}">
        <p14:creationId xmlns:p14="http://schemas.microsoft.com/office/powerpoint/2010/main" val="14298221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SGR 1806-20 Mass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sp>
        <p:nvSpPr>
          <p:cNvPr id="2" name="Content Placeholder 1"/>
          <p:cNvSpPr>
            <a:spLocks noGrp="1"/>
          </p:cNvSpPr>
          <p:nvPr>
            <p:ph idx="1"/>
          </p:nvPr>
        </p:nvSpPr>
        <p:spPr/>
        <p:txBody>
          <a:bodyPr/>
          <a:lstStyle/>
          <a:p>
            <a:r>
              <a:rPr lang="en-US" dirty="0" smtClean="0"/>
              <a:t>The cluster around SGR 1806-20 has a main sequence turnoff corresponding to approximately 50 </a:t>
            </a:r>
            <a:r>
              <a:rPr lang="en-US" dirty="0" err="1" smtClean="0"/>
              <a:t>M</a:t>
            </a:r>
            <a:r>
              <a:rPr lang="en-US" baseline="-25000" dirty="0" err="1" smtClean="0"/>
              <a:t>Sun</a:t>
            </a:r>
            <a:r>
              <a:rPr lang="en-US" dirty="0" smtClean="0"/>
              <a:t>. </a:t>
            </a:r>
          </a:p>
          <a:p>
            <a:r>
              <a:rPr lang="en-US" dirty="0" smtClean="0"/>
              <a:t>This is a bit puzzling.</a:t>
            </a:r>
          </a:p>
          <a:p>
            <a:r>
              <a:rPr lang="en-US" dirty="0" smtClean="0"/>
              <a:t>Shouldn’t such a massive star make a black hole?</a:t>
            </a:r>
          </a:p>
          <a:p>
            <a:r>
              <a:rPr lang="en-US" dirty="0" smtClean="0"/>
              <a:t>Why hasn’t it?</a:t>
            </a:r>
            <a:endParaRPr lang="en-US" dirty="0"/>
          </a:p>
        </p:txBody>
      </p:sp>
    </p:spTree>
    <p:extLst>
      <p:ext uri="{BB962C8B-B14F-4D97-AF65-F5344CB8AC3E}">
        <p14:creationId xmlns:p14="http://schemas.microsoft.com/office/powerpoint/2010/main" val="135133771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gamma ray bursts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54660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Gamma Ray </a:t>
            </a:r>
            <a:r>
              <a:rPr lang="en-US" altLang="en-US" dirty="0" err="1" smtClean="0"/>
              <a:t>Bursters</a:t>
            </a:r>
            <a:r>
              <a:rPr lang="en-US" altLang="en-US" dirty="0" smtClean="0"/>
              <a:t> (GRBs)</a:t>
            </a:r>
          </a:p>
        </p:txBody>
      </p:sp>
      <p:sp>
        <p:nvSpPr>
          <p:cNvPr id="2" name="Content Placeholder 1"/>
          <p:cNvSpPr>
            <a:spLocks noGrp="1"/>
          </p:cNvSpPr>
          <p:nvPr>
            <p:ph idx="1"/>
          </p:nvPr>
        </p:nvSpPr>
        <p:spPr/>
        <p:txBody>
          <a:bodyPr/>
          <a:lstStyle/>
          <a:p>
            <a:r>
              <a:rPr lang="en-US" dirty="0"/>
              <a:t>GRBs </a:t>
            </a:r>
            <a:r>
              <a:rPr lang="en-US" dirty="0" smtClean="0"/>
              <a:t>are extremely </a:t>
            </a:r>
            <a:r>
              <a:rPr lang="en-US" dirty="0"/>
              <a:t>energetic explosions that have been observed in distant galaxies. </a:t>
            </a:r>
            <a:endParaRPr lang="en-US" dirty="0" smtClean="0"/>
          </a:p>
          <a:p>
            <a:r>
              <a:rPr lang="en-US" dirty="0" smtClean="0"/>
              <a:t>They </a:t>
            </a:r>
            <a:r>
              <a:rPr lang="en-US" dirty="0"/>
              <a:t>are the brightest electromagnetic events known to occur in the universe</a:t>
            </a:r>
            <a:r>
              <a:rPr lang="en-US" dirty="0" smtClean="0"/>
              <a:t>.</a:t>
            </a:r>
          </a:p>
          <a:p>
            <a:r>
              <a:rPr lang="en-US" dirty="0" smtClean="0"/>
              <a:t>Bursts </a:t>
            </a:r>
            <a:r>
              <a:rPr lang="en-US" dirty="0"/>
              <a:t>can last from </a:t>
            </a:r>
            <a:r>
              <a:rPr lang="en-US" dirty="0" smtClean="0"/>
              <a:t>milliseconds </a:t>
            </a:r>
            <a:r>
              <a:rPr lang="en-US" dirty="0"/>
              <a:t>to several hours</a:t>
            </a:r>
            <a:r>
              <a:rPr lang="en-US" dirty="0" smtClean="0"/>
              <a:t>.</a:t>
            </a:r>
          </a:p>
          <a:p>
            <a:r>
              <a:rPr lang="en-US" dirty="0" smtClean="0"/>
              <a:t>For a long time, it was not known if they were located within our galaxy or outside of it.</a:t>
            </a:r>
          </a:p>
          <a:p>
            <a:r>
              <a:rPr lang="en-US" dirty="0" smtClean="0"/>
              <a:t>GRBs have now been associated with galaxies far away, given their isotropic distribution.</a:t>
            </a:r>
          </a:p>
          <a:p>
            <a:r>
              <a:rPr lang="en-US" dirty="0" smtClean="0"/>
              <a:t>They are related to massive star supernovae.</a:t>
            </a:r>
          </a:p>
          <a:p>
            <a:r>
              <a:rPr lang="en-US" dirty="0" smtClean="0"/>
              <a:t>Their energies are ~10</a:t>
            </a:r>
            <a:r>
              <a:rPr lang="en-US" baseline="30000" dirty="0" smtClean="0"/>
              <a:t>46</a:t>
            </a:r>
            <a:r>
              <a:rPr lang="en-US" dirty="0" smtClean="0"/>
              <a:t> J.</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spTree>
    <p:extLst>
      <p:ext uri="{BB962C8B-B14F-4D97-AF65-F5344CB8AC3E}">
        <p14:creationId xmlns:p14="http://schemas.microsoft.com/office/powerpoint/2010/main" val="24806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Recent from GAIA</a:t>
            </a:r>
          </a:p>
        </p:txBody>
      </p:sp>
      <p:pic>
        <p:nvPicPr>
          <p:cNvPr id="4" name="Content Placeholder 3"/>
          <p:cNvPicPr>
            <a:picLocks noGrp="1" noChangeAspect="1"/>
          </p:cNvPicPr>
          <p:nvPr>
            <p:ph idx="1"/>
          </p:nvPr>
        </p:nvPicPr>
        <p:blipFill>
          <a:blip r:embed="rId3"/>
          <a:stretch>
            <a:fillRect/>
          </a:stretch>
        </p:blipFill>
        <p:spPr>
          <a:xfrm>
            <a:off x="1544697" y="1524000"/>
            <a:ext cx="6168905" cy="48768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extLst>
      <p:ext uri="{BB962C8B-B14F-4D97-AF65-F5344CB8AC3E}">
        <p14:creationId xmlns:p14="http://schemas.microsoft.com/office/powerpoint/2010/main" val="39043516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Distribution</a:t>
            </a:r>
          </a:p>
        </p:txBody>
      </p:sp>
      <p:sp>
        <p:nvSpPr>
          <p:cNvPr id="2" name="Content Placeholder 1"/>
          <p:cNvSpPr>
            <a:spLocks noGrp="1"/>
          </p:cNvSpPr>
          <p:nvPr>
            <p:ph sz="half" idx="1"/>
          </p:nvPr>
        </p:nvSpPr>
        <p:spPr/>
        <p:txBody>
          <a:bodyPr>
            <a:normAutofit fontScale="70000" lnSpcReduction="20000"/>
          </a:bodyPr>
          <a:lstStyle/>
          <a:p>
            <a:r>
              <a:rPr lang="en-US" dirty="0" smtClean="0"/>
              <a:t>GRBs were first observed in 1967 by military Vela satellites.</a:t>
            </a:r>
          </a:p>
          <a:p>
            <a:r>
              <a:rPr lang="en-US" dirty="0" smtClean="0"/>
              <a:t>They did not look like nuclear explosions.</a:t>
            </a:r>
          </a:p>
          <a:p>
            <a:r>
              <a:rPr lang="en-US" dirty="0" smtClean="0"/>
              <a:t>The observations were declassified in 1973.</a:t>
            </a:r>
          </a:p>
          <a:p>
            <a:r>
              <a:rPr lang="en-US" dirty="0" smtClean="0"/>
              <a:t>The Burst and Transient Source Explorer (BATSE) on Compton GRO showed that the distribution is isotropic, and therefore cosmological in origin.</a:t>
            </a:r>
          </a:p>
          <a:p>
            <a:r>
              <a:rPr lang="en-US" dirty="0" smtClean="0"/>
              <a:t>In 1997 </a:t>
            </a:r>
            <a:r>
              <a:rPr lang="en-US" dirty="0" err="1" smtClean="0"/>
              <a:t>BeppoSAX</a:t>
            </a:r>
            <a:r>
              <a:rPr lang="en-US" dirty="0" smtClean="0"/>
              <a:t> detected burst GRB 970228.</a:t>
            </a:r>
          </a:p>
          <a:p>
            <a:r>
              <a:rPr lang="en-US" dirty="0" smtClean="0"/>
              <a:t>The x-ray camera detected fading emission and optical observations showed the same. Deep observations found a host galaxy.</a:t>
            </a:r>
          </a:p>
          <a:p>
            <a:r>
              <a:rPr lang="en-US" dirty="0" err="1" smtClean="0"/>
              <a:t>BeppoSAX</a:t>
            </a:r>
            <a:r>
              <a:rPr lang="en-US" dirty="0" smtClean="0"/>
              <a:t> found a second GRB at 6 </a:t>
            </a:r>
            <a:r>
              <a:rPr lang="en-US" dirty="0" err="1" smtClean="0"/>
              <a:t>Glyr</a:t>
            </a:r>
            <a:r>
              <a:rPr lang="en-US" dirty="0" smtClean="0"/>
              <a:t> away.</a:t>
            </a:r>
            <a:endParaRPr lang="en-US" dirty="0"/>
          </a:p>
        </p:txBody>
      </p:sp>
      <p:pic>
        <p:nvPicPr>
          <p:cNvPr id="7" name="Content Placeholder 3"/>
          <p:cNvPicPr>
            <a:picLocks noGrp="1" noChangeAspect="1"/>
          </p:cNvPicPr>
          <p:nvPr>
            <p:ph sz="half" idx="2"/>
          </p:nvPr>
        </p:nvPicPr>
        <p:blipFill>
          <a:blip r:embed="rId3"/>
          <a:stretch>
            <a:fillRect/>
          </a:stretch>
        </p:blipFill>
        <p:spPr>
          <a:xfrm>
            <a:off x="4963765" y="1527175"/>
            <a:ext cx="3196333" cy="2286000"/>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pic>
        <p:nvPicPr>
          <p:cNvPr id="8" name="Content Placeholder 4"/>
          <p:cNvPicPr>
            <a:picLocks noGrp="1" noChangeAspect="1"/>
          </p:cNvPicPr>
          <p:nvPr>
            <p:ph sz="half" idx="13"/>
          </p:nvPr>
        </p:nvPicPr>
        <p:blipFill>
          <a:blip r:embed="rId4"/>
          <a:stretch>
            <a:fillRect/>
          </a:stretch>
        </p:blipFill>
        <p:spPr>
          <a:xfrm>
            <a:off x="5049951" y="3886200"/>
            <a:ext cx="3020785" cy="2286000"/>
          </a:xfrm>
          <a:prstGeom prst="rect">
            <a:avLst/>
          </a:prstGeom>
        </p:spPr>
      </p:pic>
    </p:spTree>
    <p:extLst>
      <p:ext uri="{BB962C8B-B14F-4D97-AF65-F5344CB8AC3E}">
        <p14:creationId xmlns:p14="http://schemas.microsoft.com/office/powerpoint/2010/main" val="88510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Vela Satellites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4" name="Content Placeholder 3"/>
          <p:cNvPicPr>
            <a:picLocks noGrp="1" noChangeAspect="1"/>
          </p:cNvPicPr>
          <p:nvPr>
            <p:ph idx="1"/>
          </p:nvPr>
        </p:nvPicPr>
        <p:blipFill>
          <a:blip r:embed="rId3"/>
          <a:stretch>
            <a:fillRect/>
          </a:stretch>
        </p:blipFill>
        <p:spPr>
          <a:xfrm>
            <a:off x="1219727" y="1524000"/>
            <a:ext cx="6818845" cy="4876800"/>
          </a:xfrm>
          <a:prstGeom prst="rect">
            <a:avLst/>
          </a:prstGeom>
        </p:spPr>
      </p:pic>
    </p:spTree>
    <p:extLst>
      <p:ext uri="{BB962C8B-B14F-4D97-AF65-F5344CB8AC3E}">
        <p14:creationId xmlns:p14="http://schemas.microsoft.com/office/powerpoint/2010/main" val="28767018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sz="3600" dirty="0" smtClean="0"/>
              <a:t>Compton Gamma-Ray Observatory</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5" name="Content Placeholder 4"/>
          <p:cNvPicPr>
            <a:picLocks noGrp="1" noChangeAspect="1"/>
          </p:cNvPicPr>
          <p:nvPr>
            <p:ph idx="1"/>
          </p:nvPr>
        </p:nvPicPr>
        <p:blipFill>
          <a:blip r:embed="rId3"/>
          <a:stretch>
            <a:fillRect/>
          </a:stretch>
        </p:blipFill>
        <p:spPr>
          <a:xfrm>
            <a:off x="1406979" y="1524000"/>
            <a:ext cx="6444342" cy="4876800"/>
          </a:xfrm>
          <a:prstGeom prst="rect">
            <a:avLst/>
          </a:prstGeom>
        </p:spPr>
      </p:pic>
    </p:spTree>
    <p:extLst>
      <p:ext uri="{BB962C8B-B14F-4D97-AF65-F5344CB8AC3E}">
        <p14:creationId xmlns:p14="http://schemas.microsoft.com/office/powerpoint/2010/main" val="42021520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sz="3600" dirty="0" smtClean="0"/>
              <a:t>GRB Light Curves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4" name="Content Placeholder 3"/>
          <p:cNvPicPr>
            <a:picLocks noGrp="1" noChangeAspect="1"/>
          </p:cNvPicPr>
          <p:nvPr>
            <p:ph idx="1"/>
          </p:nvPr>
        </p:nvPicPr>
        <p:blipFill>
          <a:blip r:embed="rId3"/>
          <a:stretch>
            <a:fillRect/>
          </a:stretch>
        </p:blipFill>
        <p:spPr>
          <a:xfrm>
            <a:off x="1470686" y="1524000"/>
            <a:ext cx="6316928" cy="4876800"/>
          </a:xfrm>
          <a:prstGeom prst="rect">
            <a:avLst/>
          </a:prstGeom>
        </p:spPr>
      </p:pic>
    </p:spTree>
    <p:extLst>
      <p:ext uri="{BB962C8B-B14F-4D97-AF65-F5344CB8AC3E}">
        <p14:creationId xmlns:p14="http://schemas.microsoft.com/office/powerpoint/2010/main" val="239610621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Two Types of GRBs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4" name="Content Placeholder 3"/>
          <p:cNvPicPr>
            <a:picLocks noGrp="1" noChangeAspect="1"/>
          </p:cNvPicPr>
          <p:nvPr>
            <p:ph idx="1"/>
          </p:nvPr>
        </p:nvPicPr>
        <p:blipFill>
          <a:blip r:embed="rId3"/>
          <a:stretch>
            <a:fillRect/>
          </a:stretch>
        </p:blipFill>
        <p:spPr>
          <a:xfrm>
            <a:off x="1028700" y="1697475"/>
            <a:ext cx="7200900" cy="4529850"/>
          </a:xfrm>
          <a:prstGeom prst="rect">
            <a:avLst/>
          </a:prstGeom>
        </p:spPr>
      </p:pic>
    </p:spTree>
    <p:extLst>
      <p:ext uri="{BB962C8B-B14F-4D97-AF65-F5344CB8AC3E}">
        <p14:creationId xmlns:p14="http://schemas.microsoft.com/office/powerpoint/2010/main" val="238455831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Distribution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pic>
        <p:nvPicPr>
          <p:cNvPr id="4" name="Content Placeholder 3"/>
          <p:cNvPicPr>
            <a:picLocks noGrp="1" noChangeAspect="1"/>
          </p:cNvPicPr>
          <p:nvPr>
            <p:ph idx="1"/>
          </p:nvPr>
        </p:nvPicPr>
        <p:blipFill>
          <a:blip r:embed="rId3"/>
          <a:stretch>
            <a:fillRect/>
          </a:stretch>
        </p:blipFill>
        <p:spPr>
          <a:xfrm>
            <a:off x="1028700" y="1895000"/>
            <a:ext cx="7200900" cy="4134800"/>
          </a:xfrm>
          <a:prstGeom prst="rect">
            <a:avLst/>
          </a:prstGeom>
        </p:spPr>
      </p:pic>
      <p:sp>
        <p:nvSpPr>
          <p:cNvPr id="2" name="TextBox 1"/>
          <p:cNvSpPr txBox="1"/>
          <p:nvPr/>
        </p:nvSpPr>
        <p:spPr>
          <a:xfrm>
            <a:off x="1078896" y="6324600"/>
            <a:ext cx="6986208" cy="338554"/>
          </a:xfrm>
          <a:prstGeom prst="rect">
            <a:avLst/>
          </a:prstGeom>
          <a:noFill/>
        </p:spPr>
        <p:txBody>
          <a:bodyPr wrap="none" rtlCol="0">
            <a:spAutoFit/>
          </a:bodyPr>
          <a:lstStyle/>
          <a:p>
            <a:r>
              <a:rPr lang="en-US" sz="1600" dirty="0" smtClean="0"/>
              <a:t>colors correspond to x-ray brightness, with red brightest and purple faintest</a:t>
            </a:r>
            <a:endParaRPr lang="en-US" sz="1600" dirty="0"/>
          </a:p>
        </p:txBody>
      </p:sp>
    </p:spTree>
    <p:extLst>
      <p:ext uri="{BB962C8B-B14F-4D97-AF65-F5344CB8AC3E}">
        <p14:creationId xmlns:p14="http://schemas.microsoft.com/office/powerpoint/2010/main" val="26404002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Progenitors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sp>
        <p:nvSpPr>
          <p:cNvPr id="2" name="Content Placeholder 1"/>
          <p:cNvSpPr>
            <a:spLocks noGrp="1"/>
          </p:cNvSpPr>
          <p:nvPr>
            <p:ph idx="1"/>
          </p:nvPr>
        </p:nvSpPr>
        <p:spPr/>
        <p:txBody>
          <a:bodyPr/>
          <a:lstStyle/>
          <a:p>
            <a:r>
              <a:rPr lang="en-US" dirty="0" smtClean="0"/>
              <a:t>GRBs come in two varieties, short-duration and long-duration.</a:t>
            </a:r>
          </a:p>
          <a:p>
            <a:r>
              <a:rPr lang="en-US" dirty="0" smtClean="0"/>
              <a:t>The long-duration GRBs are thought to be caused by “</a:t>
            </a:r>
            <a:r>
              <a:rPr lang="en-US" dirty="0" err="1" smtClean="0"/>
              <a:t>collapsars</a:t>
            </a:r>
            <a:r>
              <a:rPr lang="en-US" dirty="0" smtClean="0"/>
              <a:t>,” in which a massive star collapses while forming an accretion disk in the core that directs all the energy into narrow bipolar beams that can escape in stars without hydrogen. </a:t>
            </a:r>
          </a:p>
          <a:p>
            <a:pPr lvl="1"/>
            <a:r>
              <a:rPr lang="en-US" dirty="0" smtClean="0"/>
              <a:t>seen in star formation regions</a:t>
            </a:r>
          </a:p>
          <a:p>
            <a:pPr lvl="1"/>
            <a:r>
              <a:rPr lang="en-US" dirty="0" smtClean="0"/>
              <a:t>followed by massive star supernovae (Type </a:t>
            </a:r>
            <a:r>
              <a:rPr lang="en-US" dirty="0" err="1" smtClean="0"/>
              <a:t>Ic</a:t>
            </a:r>
            <a:r>
              <a:rPr lang="en-US" smtClean="0"/>
              <a:t>)</a:t>
            </a:r>
            <a:endParaRPr lang="en-US" dirty="0" smtClean="0"/>
          </a:p>
          <a:p>
            <a:r>
              <a:rPr lang="en-US" dirty="0" smtClean="0"/>
              <a:t>The short-duration GRBs might come from compact object binary mergers.</a:t>
            </a:r>
          </a:p>
          <a:p>
            <a:pPr lvl="1"/>
            <a:r>
              <a:rPr lang="en-US" dirty="0" smtClean="0"/>
              <a:t>seen in galaxies without much star formation</a:t>
            </a:r>
          </a:p>
          <a:p>
            <a:pPr lvl="1"/>
            <a:r>
              <a:rPr lang="en-US" dirty="0" smtClean="0"/>
              <a:t>not followed by supernovae</a:t>
            </a:r>
            <a:endParaRPr lang="en-US" dirty="0"/>
          </a:p>
        </p:txBody>
      </p:sp>
    </p:spTree>
    <p:extLst>
      <p:ext uri="{BB962C8B-B14F-4D97-AF65-F5344CB8AC3E}">
        <p14:creationId xmlns:p14="http://schemas.microsoft.com/office/powerpoint/2010/main" val="996264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Energetics</a:t>
            </a:r>
          </a:p>
        </p:txBody>
      </p:sp>
      <p:sp>
        <p:nvSpPr>
          <p:cNvPr id="4" name="Content Placeholder 3"/>
          <p:cNvSpPr>
            <a:spLocks noGrp="1"/>
          </p:cNvSpPr>
          <p:nvPr>
            <p:ph sz="half" idx="1"/>
          </p:nvPr>
        </p:nvSpPr>
        <p:spPr/>
        <p:txBody>
          <a:bodyPr>
            <a:normAutofit lnSpcReduction="10000"/>
          </a:bodyPr>
          <a:lstStyle/>
          <a:p>
            <a:r>
              <a:rPr lang="en-US" dirty="0" smtClean="0"/>
              <a:t>The energy is typically &gt;10</a:t>
            </a:r>
            <a:r>
              <a:rPr lang="en-US" baseline="30000" dirty="0" smtClean="0"/>
              <a:t>46</a:t>
            </a:r>
            <a:r>
              <a:rPr lang="en-US" dirty="0" smtClean="0"/>
              <a:t> J.</a:t>
            </a:r>
          </a:p>
          <a:p>
            <a:r>
              <a:rPr lang="en-US" dirty="0" smtClean="0"/>
              <a:t>This is too high for normal objects, so emission must be beamed.</a:t>
            </a:r>
          </a:p>
          <a:p>
            <a:r>
              <a:rPr lang="en-US" dirty="0" smtClean="0"/>
              <a:t>A rapidly rotating and highly magnetized black hole is formed.</a:t>
            </a:r>
          </a:p>
          <a:p>
            <a:r>
              <a:rPr lang="en-US" dirty="0" smtClean="0"/>
              <a:t>It beams relativistic electrons into nearby material, causing the emission of gamma rays.</a:t>
            </a:r>
          </a:p>
          <a:p>
            <a:r>
              <a:rPr lang="en-US" dirty="0" smtClean="0"/>
              <a:t>Some are optically muted due to local dust.</a:t>
            </a:r>
            <a:endParaRPr lang="en-US" dirty="0"/>
          </a:p>
        </p:txBody>
      </p:sp>
      <p:pic>
        <p:nvPicPr>
          <p:cNvPr id="6" name="Content Placeholder 5"/>
          <p:cNvPicPr>
            <a:picLocks noGrp="1" noChangeAspect="1"/>
          </p:cNvPicPr>
          <p:nvPr>
            <p:ph sz="half" idx="2"/>
          </p:nvPr>
        </p:nvPicPr>
        <p:blipFill>
          <a:blip r:embed="rId3"/>
          <a:stretch>
            <a:fillRect/>
          </a:stretch>
        </p:blipFill>
        <p:spPr>
          <a:xfrm>
            <a:off x="4894263" y="2638858"/>
            <a:ext cx="3335337" cy="234863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spTree>
    <p:extLst>
      <p:ext uri="{BB962C8B-B14F-4D97-AF65-F5344CB8AC3E}">
        <p14:creationId xmlns:p14="http://schemas.microsoft.com/office/powerpoint/2010/main" val="232728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Example</a:t>
            </a:r>
          </a:p>
        </p:txBody>
      </p:sp>
      <p:sp>
        <p:nvSpPr>
          <p:cNvPr id="4" name="Content Placeholder 3"/>
          <p:cNvSpPr>
            <a:spLocks noGrp="1"/>
          </p:cNvSpPr>
          <p:nvPr>
            <p:ph sz="half" idx="1"/>
          </p:nvPr>
        </p:nvSpPr>
        <p:spPr/>
        <p:txBody>
          <a:bodyPr/>
          <a:lstStyle/>
          <a:p>
            <a:r>
              <a:rPr lang="en-US" dirty="0" smtClean="0"/>
              <a:t>The picture shows a Type </a:t>
            </a:r>
            <a:r>
              <a:rPr lang="en-US" dirty="0" err="1" smtClean="0"/>
              <a:t>Ib</a:t>
            </a:r>
            <a:r>
              <a:rPr lang="en-US" dirty="0" smtClean="0"/>
              <a:t> SN (1998bw) one day after a GRB 980425 at the </a:t>
            </a:r>
            <a:r>
              <a:rPr lang="en-US" smtClean="0"/>
              <a:t>same location.</a:t>
            </a:r>
            <a:endParaRPr lang="en-US" dirty="0" smtClean="0"/>
          </a:p>
          <a:p>
            <a:r>
              <a:rPr lang="en-US" dirty="0" smtClean="0"/>
              <a:t>The host galaxy has massive stars near the SN.</a:t>
            </a:r>
          </a:p>
          <a:p>
            <a:r>
              <a:rPr lang="en-US" dirty="0" smtClean="0"/>
              <a:t>This is the first evidence that GRBs are related to massive stars.</a:t>
            </a:r>
          </a:p>
          <a:p>
            <a:r>
              <a:rPr lang="en-US" dirty="0" smtClean="0"/>
              <a:t>It is thought that the progenitor had initial mass of 25-40 </a:t>
            </a:r>
            <a:r>
              <a:rPr lang="en-US" dirty="0" err="1" smtClean="0"/>
              <a:t>M</a:t>
            </a:r>
            <a:r>
              <a:rPr lang="en-US" baseline="-25000" dirty="0" err="1" smtClean="0"/>
              <a:t>Sun</a:t>
            </a:r>
            <a:r>
              <a:rPr lang="en-US" dirty="0" smtClean="0"/>
              <a: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pic>
        <p:nvPicPr>
          <p:cNvPr id="1026" name="Picture 2" descr="SN 1998bw.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211953"/>
            <a:ext cx="3335337" cy="320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744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 holes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80404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pulsars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3685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Holes (18.3)</a:t>
            </a:r>
          </a:p>
        </p:txBody>
      </p:sp>
      <p:sp>
        <p:nvSpPr>
          <p:cNvPr id="2" name="Content Placeholder 1"/>
          <p:cNvSpPr>
            <a:spLocks noGrp="1"/>
          </p:cNvSpPr>
          <p:nvPr>
            <p:ph idx="1"/>
          </p:nvPr>
        </p:nvSpPr>
        <p:spPr/>
        <p:txBody>
          <a:bodyPr/>
          <a:lstStyle/>
          <a:p>
            <a:r>
              <a:rPr lang="en-US" dirty="0" smtClean="0"/>
              <a:t>Black holes are objects so massive that they cannot be supported by neutron degeneracy pressure. </a:t>
            </a:r>
          </a:p>
          <a:p>
            <a:r>
              <a:rPr lang="en-US" dirty="0" smtClean="0"/>
              <a:t>The escape velocity exceeds the velocity of light.</a:t>
            </a:r>
          </a:p>
          <a:p>
            <a:r>
              <a:rPr lang="en-US" dirty="0" smtClean="0"/>
              <a:t>The consensus is that objects with more than 3 </a:t>
            </a:r>
            <a:r>
              <a:rPr lang="en-US" dirty="0" err="1" smtClean="0"/>
              <a:t>M</a:t>
            </a:r>
            <a:r>
              <a:rPr lang="en-US" baseline="-25000" dirty="0" err="1" smtClean="0"/>
              <a:t>Sun</a:t>
            </a:r>
            <a:r>
              <a:rPr lang="en-US" dirty="0" smtClean="0"/>
              <a:t> at the ends of their lives will collapse to become black holes. </a:t>
            </a:r>
          </a:p>
          <a:p>
            <a:r>
              <a:rPr lang="en-US" dirty="0" smtClean="0"/>
              <a:t>Note that massive stars have strong winds that remove much of their envelope before the collapse. </a:t>
            </a:r>
          </a:p>
          <a:p>
            <a:r>
              <a:rPr lang="en-US" dirty="0" smtClean="0"/>
              <a:t>For example, some data and models suggest that stars with ~20 </a:t>
            </a:r>
            <a:r>
              <a:rPr lang="en-US" dirty="0" err="1" smtClean="0"/>
              <a:t>M</a:t>
            </a:r>
            <a:r>
              <a:rPr lang="en-US" baseline="-25000" dirty="0" err="1" smtClean="0"/>
              <a:t>Sun</a:t>
            </a:r>
            <a:r>
              <a:rPr lang="en-US" dirty="0" smtClean="0"/>
              <a:t> in initial mass will end their lives with only 3 </a:t>
            </a:r>
            <a:r>
              <a:rPr lang="en-US" dirty="0" err="1" smtClean="0"/>
              <a:t>M</a:t>
            </a:r>
            <a:r>
              <a:rPr lang="en-US" baseline="-25000" dirty="0" err="1"/>
              <a:t>Sun</a:t>
            </a:r>
            <a:r>
              <a:rPr lang="en-US" smtClean="0"/>
              <a:t> </a:t>
            </a:r>
            <a:r>
              <a:rPr lang="en-US" dirty="0" smtClean="0"/>
              <a:t>of mass.</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spTree>
    <p:extLst>
      <p:ext uri="{BB962C8B-B14F-4D97-AF65-F5344CB8AC3E}">
        <p14:creationId xmlns:p14="http://schemas.microsoft.com/office/powerpoint/2010/main" val="931993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Escape Velocity</a:t>
            </a:r>
          </a:p>
        </p:txBody>
      </p:sp>
      <p:sp>
        <p:nvSpPr>
          <p:cNvPr id="2" name="Content Placeholder 1"/>
          <p:cNvSpPr>
            <a:spLocks noGrp="1"/>
          </p:cNvSpPr>
          <p:nvPr>
            <p:ph idx="1"/>
          </p:nvPr>
        </p:nvSpPr>
        <p:spPr>
          <a:xfrm>
            <a:off x="990600" y="1523999"/>
            <a:ext cx="7200900" cy="1981201"/>
          </a:xfrm>
        </p:spPr>
        <p:txBody>
          <a:bodyPr/>
          <a:lstStyle/>
          <a:p>
            <a:r>
              <a:rPr lang="en-US" dirty="0" smtClean="0"/>
              <a:t>The escape velocity corresponds to the velocity a particle must have in order to escape from the gravity of another object.</a:t>
            </a:r>
          </a:p>
          <a:p>
            <a:r>
              <a:rPr lang="en-US" dirty="0" smtClean="0"/>
              <a:t>We can calculate this by requiring that the kinetic energy of the particle exceed the gravitational potential energy of the object.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3477925" y="3499766"/>
                <a:ext cx="222625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&gt;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r>
                            <a:rPr lang="en-US" b="0" i="1" smtClean="0">
                              <a:latin typeface="Cambria Math" panose="02040503050406030204" pitchFamily="18" charset="0"/>
                            </a:rPr>
                            <m:t>𝑟</m:t>
                          </m:r>
                        </m:den>
                      </m:f>
                      <m:r>
                        <a:rPr lang="en-US" b="0" i="1" smtClean="0">
                          <a:latin typeface="Cambria Math" panose="02040503050406030204" pitchFamily="18" charset="0"/>
                        </a:rPr>
                        <m:t>𝑚</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477925" y="3499766"/>
                <a:ext cx="2226250" cy="51860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015700" y="4012936"/>
                <a:ext cx="115070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&gt;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𝐺𝑀</m:t>
                              </m:r>
                            </m:num>
                            <m:den>
                              <m:r>
                                <a:rPr lang="en-US" b="0" i="1" smtClean="0">
                                  <a:latin typeface="Cambria Math" panose="02040503050406030204" pitchFamily="18" charset="0"/>
                                </a:rPr>
                                <m:t>𝑟</m:t>
                              </m:r>
                            </m:den>
                          </m:f>
                        </m:e>
                      </m:ra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015700" y="4012936"/>
                <a:ext cx="1150700" cy="818366"/>
              </a:xfrm>
              <a:prstGeom prst="rect">
                <a:avLst/>
              </a:prstGeom>
              <a:blipFill rotWithShape="0">
                <a:blip r:embed="rId4"/>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4825868"/>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Setting v=c, we find the “size” of the object that would be able to “pull” light inward.</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3374115" y="5506234"/>
                <a:ext cx="283481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r>
                        <a:rPr lang="en-US" b="0" i="1" smtClean="0">
                          <a:latin typeface="Cambria Math" panose="02040503050406030204" pitchFamily="18" charset="0"/>
                        </a:rPr>
                        <m:t>&gt;</m:t>
                      </m:r>
                      <m:r>
                        <a:rPr lang="en-US" i="1">
                          <a:latin typeface="Cambria Math" panose="02040503050406030204" pitchFamily="18" charset="0"/>
                        </a:rPr>
                        <m:t>2</m:t>
                      </m:r>
                      <m:f>
                        <m:fPr>
                          <m:ctrlPr>
                            <a:rPr lang="en-US" i="1" smtClean="0">
                              <a:latin typeface="Cambria Math" panose="02040503050406030204" pitchFamily="18" charset="0"/>
                            </a:rPr>
                          </m:ctrlPr>
                        </m:fPr>
                        <m:num>
                          <m:r>
                            <a:rPr lang="en-US" i="1">
                              <a:latin typeface="Cambria Math" panose="02040503050406030204" pitchFamily="18" charset="0"/>
                            </a:rPr>
                            <m:t>𝐺𝑀</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~3 </m:t>
                      </m:r>
                      <m:r>
                        <a:rPr lang="en-US" b="0" i="1" smtClean="0">
                          <a:latin typeface="Cambria Math" panose="02040503050406030204" pitchFamily="18" charset="0"/>
                        </a:rPr>
                        <m:t>𝑘𝑚</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1 </m:t>
                                  </m:r>
                                  <m:r>
                                    <a:rPr lang="en-US" b="0" i="1" smtClean="0">
                                      <a:latin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m:t>
                                  </m:r>
                                </m:sub>
                              </m:sSub>
                            </m:den>
                          </m:f>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374115" y="5506234"/>
                <a:ext cx="2834814" cy="622350"/>
              </a:xfrm>
              <a:prstGeom prst="rect">
                <a:avLst/>
              </a:prstGeom>
              <a:blipFill rotWithShape="0">
                <a:blip r:embed="rId5"/>
                <a:stretch>
                  <a:fillRect/>
                </a:stretch>
              </a:blipFill>
            </p:spPr>
            <p:txBody>
              <a:bodyPr/>
              <a:lstStyle/>
              <a:p>
                <a:r>
                  <a:rPr lang="en-US">
                    <a:noFill/>
                  </a:rPr>
                  <a:t> </a:t>
                </a:r>
              </a:p>
            </p:txBody>
          </p:sp>
        </mc:Fallback>
      </mc:AlternateContent>
      <p:sp>
        <p:nvSpPr>
          <p:cNvPr id="9" name="Content Placeholder 1"/>
          <p:cNvSpPr txBox="1">
            <a:spLocks/>
          </p:cNvSpPr>
          <p:nvPr/>
        </p:nvSpPr>
        <p:spPr>
          <a:xfrm>
            <a:off x="996906" y="6172200"/>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err="1" smtClean="0"/>
              <a:t>r</a:t>
            </a:r>
            <a:r>
              <a:rPr lang="en-US" baseline="-25000" dirty="0" err="1" smtClean="0"/>
              <a:t>Sch</a:t>
            </a:r>
            <a:r>
              <a:rPr lang="en-US" dirty="0" smtClean="0"/>
              <a:t> is the “</a:t>
            </a:r>
            <a:r>
              <a:rPr lang="en-US" dirty="0" err="1" smtClean="0"/>
              <a:t>Schwarzchild</a:t>
            </a:r>
            <a:r>
              <a:rPr lang="en-US" dirty="0" smtClean="0"/>
              <a:t>” radius.</a:t>
            </a:r>
            <a:endParaRPr lang="en-US" dirty="0"/>
          </a:p>
        </p:txBody>
      </p:sp>
    </p:spTree>
    <p:extLst>
      <p:ext uri="{BB962C8B-B14F-4D97-AF65-F5344CB8AC3E}">
        <p14:creationId xmlns:p14="http://schemas.microsoft.com/office/powerpoint/2010/main" val="2114447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Event Horizon</a:t>
            </a:r>
          </a:p>
        </p:txBody>
      </p:sp>
      <p:sp>
        <p:nvSpPr>
          <p:cNvPr id="2" name="Content Placeholder 1"/>
          <p:cNvSpPr>
            <a:spLocks noGrp="1"/>
          </p:cNvSpPr>
          <p:nvPr>
            <p:ph idx="1"/>
          </p:nvPr>
        </p:nvSpPr>
        <p:spPr/>
        <p:txBody>
          <a:bodyPr>
            <a:normAutofit/>
          </a:bodyPr>
          <a:lstStyle/>
          <a:p>
            <a:r>
              <a:rPr lang="en-US" dirty="0" smtClean="0"/>
              <a:t>The event horizon is the surface around the black hole that separates the region for which nothing can escape from the rest of the Universe. It is the point of no return!</a:t>
            </a:r>
          </a:p>
          <a:p>
            <a:r>
              <a:rPr lang="en-US" dirty="0" smtClean="0"/>
              <a:t>It is located at the </a:t>
            </a:r>
            <a:r>
              <a:rPr lang="en-US" dirty="0" err="1" smtClean="0"/>
              <a:t>Schwarzchild</a:t>
            </a:r>
            <a:r>
              <a:rPr lang="en-US" dirty="0" smtClean="0"/>
              <a:t> radius.</a:t>
            </a:r>
          </a:p>
          <a:p>
            <a:r>
              <a:rPr lang="en-US" dirty="0" smtClean="0"/>
              <a:t>An object near (but outside) the event horizon appears red-shifted and slows down when viewed by an external observer due to relativity. The object does not sense these effects.</a:t>
            </a:r>
          </a:p>
          <a:p>
            <a:r>
              <a:rPr lang="en-US" dirty="0" smtClean="0"/>
              <a:t>The material just outside the event horizon accretes on to the black hole in a disk. This generates friction and high temperatures. In turn, the material radiates energy that can be seen at high energies</a:t>
            </a:r>
            <a:r>
              <a:rPr lang="en-US" smtClean="0"/>
              <a:t>, such as x-rays and gamma rays.</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spTree>
    <p:extLst>
      <p:ext uri="{BB962C8B-B14F-4D97-AF65-F5344CB8AC3E}">
        <p14:creationId xmlns:p14="http://schemas.microsoft.com/office/powerpoint/2010/main" val="3426088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Pulsars (18.2)</a:t>
            </a:r>
          </a:p>
        </p:txBody>
      </p:sp>
      <p:sp>
        <p:nvSpPr>
          <p:cNvPr id="2" name="Content Placeholder 1"/>
          <p:cNvSpPr>
            <a:spLocks noGrp="1"/>
          </p:cNvSpPr>
          <p:nvPr>
            <p:ph sz="half" idx="1"/>
          </p:nvPr>
        </p:nvSpPr>
        <p:spPr/>
        <p:txBody>
          <a:bodyPr>
            <a:normAutofit fontScale="92500" lnSpcReduction="10000"/>
          </a:bodyPr>
          <a:lstStyle/>
          <a:p>
            <a:r>
              <a:rPr lang="en-US" dirty="0" smtClean="0"/>
              <a:t>Pulsars are neutron stars that appear to “blink” rapidly.</a:t>
            </a:r>
          </a:p>
          <a:p>
            <a:r>
              <a:rPr lang="en-US" dirty="0" smtClean="0"/>
              <a:t>This effect is produced by radiation that the star emits along its poles, combined with a line of sight that sweeps the radiation into our direction.</a:t>
            </a:r>
          </a:p>
          <a:p>
            <a:r>
              <a:rPr lang="en-US" dirty="0" smtClean="0"/>
              <a:t>Neutrons spin at a high rate, so the blinking rate is many times a second.</a:t>
            </a:r>
          </a:p>
          <a:p>
            <a:r>
              <a:rPr lang="en-US" dirty="0" smtClean="0"/>
              <a:t>As an example, the Crab pulsar has a period of 33 </a:t>
            </a:r>
            <a:r>
              <a:rPr lang="en-US" dirty="0" err="1" smtClean="0"/>
              <a:t>ms</a:t>
            </a:r>
            <a:r>
              <a:rPr lang="en-US" dirty="0"/>
              <a:t> </a:t>
            </a:r>
            <a:r>
              <a:rPr lang="en-US" dirty="0" smtClean="0"/>
              <a:t>(30 times a second).</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4263" y="2253330"/>
            <a:ext cx="3335337" cy="311969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spTree>
    <p:extLst>
      <p:ext uri="{BB962C8B-B14F-4D97-AF65-F5344CB8AC3E}">
        <p14:creationId xmlns:p14="http://schemas.microsoft.com/office/powerpoint/2010/main" val="220138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Animation</a:t>
            </a:r>
          </a:p>
        </p:txBody>
      </p:sp>
      <p:pic>
        <p:nvPicPr>
          <p:cNvPr id="6" name="Pulsar Animation (loopab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p:spTree>
    <p:extLst>
      <p:ext uri="{BB962C8B-B14F-4D97-AF65-F5344CB8AC3E}">
        <p14:creationId xmlns:p14="http://schemas.microsoft.com/office/powerpoint/2010/main" val="1668618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Pulsar Light Variation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pic>
        <p:nvPicPr>
          <p:cNvPr id="2050" name="Picture 2" descr="Fig 18.8 of Cosmic Perspective (copyrigh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2999280"/>
            <a:ext cx="7200900" cy="192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36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Period vs. Time</a:t>
            </a:r>
          </a:p>
        </p:txBody>
      </p:sp>
      <p:sp>
        <p:nvSpPr>
          <p:cNvPr id="4" name="Content Placeholder 3"/>
          <p:cNvSpPr>
            <a:spLocks noGrp="1"/>
          </p:cNvSpPr>
          <p:nvPr>
            <p:ph sz="half" idx="1"/>
          </p:nvPr>
        </p:nvSpPr>
        <p:spPr/>
        <p:txBody>
          <a:bodyPr>
            <a:normAutofit fontScale="92500" lnSpcReduction="20000"/>
          </a:bodyPr>
          <a:lstStyle/>
          <a:p>
            <a:r>
              <a:rPr lang="en-US" dirty="0"/>
              <a:t>A rotating object has energy stored in its rotation.</a:t>
            </a:r>
          </a:p>
          <a:p>
            <a:r>
              <a:rPr lang="en-US" dirty="0"/>
              <a:t>The faster the rotation, the more energy.</a:t>
            </a:r>
          </a:p>
          <a:p>
            <a:r>
              <a:rPr lang="en-US" dirty="0" smtClean="0"/>
              <a:t>Pulsars lose energy.</a:t>
            </a:r>
            <a:endParaRPr lang="en-US" dirty="0"/>
          </a:p>
          <a:p>
            <a:r>
              <a:rPr lang="en-US" dirty="0" smtClean="0"/>
              <a:t>They radiate </a:t>
            </a:r>
            <a:r>
              <a:rPr lang="en-US" dirty="0"/>
              <a:t>energy away that we see in the pulsations.</a:t>
            </a:r>
          </a:p>
          <a:p>
            <a:r>
              <a:rPr lang="en-US" dirty="0" smtClean="0"/>
              <a:t>The </a:t>
            </a:r>
            <a:r>
              <a:rPr lang="en-US" dirty="0"/>
              <a:t>Crab pulsar lights up the whole Crab </a:t>
            </a:r>
            <a:r>
              <a:rPr lang="en-US" dirty="0" smtClean="0"/>
              <a:t>Nebula.</a:t>
            </a:r>
            <a:endParaRPr lang="en-US" dirty="0"/>
          </a:p>
          <a:p>
            <a:r>
              <a:rPr lang="en-US" dirty="0"/>
              <a:t>Therefore it should be slowing down.</a:t>
            </a:r>
          </a:p>
          <a:p>
            <a:r>
              <a:rPr lang="en-US" dirty="0"/>
              <a:t>Careful measurements show that pulsars are very gradually slowing down.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7</a:t>
            </a:fld>
            <a:endParaRPr lang="en-US"/>
          </a:p>
        </p:txBody>
      </p:sp>
      <p:pic>
        <p:nvPicPr>
          <p:cNvPr id="1026" name="Picture 2" descr="https://pages.uoregon.edu/soper/NeutronStars/velatiming.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05322"/>
            <a:ext cx="3335337" cy="261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8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a:t>
            </a:r>
            <a:r>
              <a:rPr lang="en-US" altLang="en-US" dirty="0" err="1" smtClean="0"/>
              <a:t>Starquake</a:t>
            </a:r>
            <a:endParaRPr lang="en-US" altLang="en-US" dirty="0" smtClean="0"/>
          </a:p>
        </p:txBody>
      </p:sp>
      <p:sp>
        <p:nvSpPr>
          <p:cNvPr id="4" name="Content Placeholder 3"/>
          <p:cNvSpPr>
            <a:spLocks noGrp="1"/>
          </p:cNvSpPr>
          <p:nvPr>
            <p:ph sz="half" idx="1"/>
          </p:nvPr>
        </p:nvSpPr>
        <p:spPr/>
        <p:txBody>
          <a:bodyPr>
            <a:normAutofit/>
          </a:bodyPr>
          <a:lstStyle/>
          <a:p>
            <a:r>
              <a:rPr lang="en-US" dirty="0" smtClean="0"/>
              <a:t>The glitch in the plot represents an abrupt change in period.</a:t>
            </a:r>
          </a:p>
          <a:p>
            <a:r>
              <a:rPr lang="en-US" dirty="0" smtClean="0"/>
              <a:t>This apparent speedup is likely due to a disruption on the surface of the neutron star that causes it to become a bit smaller.</a:t>
            </a:r>
          </a:p>
          <a:p>
            <a:r>
              <a:rPr lang="en-US" dirty="0" smtClean="0"/>
              <a:t>The disruption is thought to be associated with cracking of the external crust of the star.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pic>
        <p:nvPicPr>
          <p:cNvPr id="1026" name="Picture 2" descr="https://pages.uoregon.edu/soper/NeutronStars/velatiming.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05322"/>
            <a:ext cx="3335337" cy="261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73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magnetars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5101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5086</TotalTime>
  <Words>1493</Words>
  <Application>Microsoft Office PowerPoint</Application>
  <PresentationFormat>On-screen Show (4:3)</PresentationFormat>
  <Paragraphs>204</Paragraphs>
  <Slides>32</Slides>
  <Notes>27</Notes>
  <HiddenSlides>9</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Cambria Math</vt:lpstr>
      <vt:lpstr>Franklin Gothic Book</vt:lpstr>
      <vt:lpstr>Symbol</vt:lpstr>
      <vt:lpstr>Times New Roman</vt:lpstr>
      <vt:lpstr>Crop</vt:lpstr>
      <vt:lpstr>University Astronomy</vt:lpstr>
      <vt:lpstr>Recent from GAIA</vt:lpstr>
      <vt:lpstr>pulsars</vt:lpstr>
      <vt:lpstr>Pulsars (18.2)</vt:lpstr>
      <vt:lpstr>Pulsar Animation</vt:lpstr>
      <vt:lpstr>Crab Pulsar Light Variation</vt:lpstr>
      <vt:lpstr>Pulsar Period vs. Time</vt:lpstr>
      <vt:lpstr>Pulsar Starquake</vt:lpstr>
      <vt:lpstr>magnetars</vt:lpstr>
      <vt:lpstr>An Energetic Flash</vt:lpstr>
      <vt:lpstr>An Energetic Flash</vt:lpstr>
      <vt:lpstr>An Energetic Flash</vt:lpstr>
      <vt:lpstr>Magnetars</vt:lpstr>
      <vt:lpstr>Magnetar Spin Down</vt:lpstr>
      <vt:lpstr>SGR 1900+14</vt:lpstr>
      <vt:lpstr>SGR 1806-20</vt:lpstr>
      <vt:lpstr>SGR 1806-20 Mass</vt:lpstr>
      <vt:lpstr>gamma ray bursts</vt:lpstr>
      <vt:lpstr>Gamma Ray Bursters (GRBs)</vt:lpstr>
      <vt:lpstr>GRB Distribution</vt:lpstr>
      <vt:lpstr>Vela Satellites</vt:lpstr>
      <vt:lpstr>Compton Gamma-Ray Observatory</vt:lpstr>
      <vt:lpstr>GRB Light Curves</vt:lpstr>
      <vt:lpstr>Two Types of GRBs</vt:lpstr>
      <vt:lpstr>GRB Distribution</vt:lpstr>
      <vt:lpstr>GRB Progenitors</vt:lpstr>
      <vt:lpstr>GRB Energetics</vt:lpstr>
      <vt:lpstr>GRB Example</vt:lpstr>
      <vt:lpstr>black holes</vt:lpstr>
      <vt:lpstr>Black Holes (18.3)</vt:lpstr>
      <vt:lpstr>Escape Velocity</vt:lpstr>
      <vt:lpstr>Event Horizon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594</cp:revision>
  <dcterms:created xsi:type="dcterms:W3CDTF">2007-01-08T01:06:37Z</dcterms:created>
  <dcterms:modified xsi:type="dcterms:W3CDTF">2022-04-05T15:25:27Z</dcterms:modified>
</cp:coreProperties>
</file>