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3"/>
  </p:notesMasterIdLst>
  <p:sldIdLst>
    <p:sldId id="520" r:id="rId2"/>
    <p:sldId id="1764" r:id="rId3"/>
    <p:sldId id="1710" r:id="rId4"/>
    <p:sldId id="1743" r:id="rId5"/>
    <p:sldId id="1711" r:id="rId6"/>
    <p:sldId id="1742" r:id="rId7"/>
    <p:sldId id="1744" r:id="rId8"/>
    <p:sldId id="1713" r:id="rId9"/>
    <p:sldId id="1723" r:id="rId10"/>
    <p:sldId id="1724" r:id="rId11"/>
    <p:sldId id="1698" r:id="rId12"/>
    <p:sldId id="1714" r:id="rId13"/>
    <p:sldId id="1715" r:id="rId14"/>
    <p:sldId id="1716" r:id="rId15"/>
    <p:sldId id="1717" r:id="rId16"/>
    <p:sldId id="1718" r:id="rId17"/>
    <p:sldId id="1719" r:id="rId18"/>
    <p:sldId id="1697" r:id="rId19"/>
    <p:sldId id="1721" r:id="rId20"/>
    <p:sldId id="1722" r:id="rId21"/>
    <p:sldId id="1741" r:id="rId22"/>
    <p:sldId id="1739" r:id="rId23"/>
    <p:sldId id="1740" r:id="rId24"/>
    <p:sldId id="1738" r:id="rId25"/>
    <p:sldId id="1761" r:id="rId26"/>
    <p:sldId id="1762" r:id="rId27"/>
    <p:sldId id="1763" r:id="rId28"/>
    <p:sldId id="1701" r:id="rId29"/>
    <p:sldId id="1730" r:id="rId30"/>
    <p:sldId id="1706" r:id="rId31"/>
    <p:sldId id="1755" r:id="rId32"/>
    <p:sldId id="1756" r:id="rId33"/>
    <p:sldId id="1757" r:id="rId34"/>
    <p:sldId id="1758" r:id="rId35"/>
    <p:sldId id="1699" r:id="rId36"/>
    <p:sldId id="1707" r:id="rId37"/>
    <p:sldId id="1725" r:id="rId38"/>
    <p:sldId id="1726" r:id="rId39"/>
    <p:sldId id="1759" r:id="rId40"/>
    <p:sldId id="1727" r:id="rId41"/>
    <p:sldId id="1728" r:id="rId42"/>
    <p:sldId id="1736" r:id="rId43"/>
    <p:sldId id="1745" r:id="rId44"/>
    <p:sldId id="1729" r:id="rId45"/>
    <p:sldId id="1748" r:id="rId46"/>
    <p:sldId id="1746" r:id="rId47"/>
    <p:sldId id="1731" r:id="rId48"/>
    <p:sldId id="1733" r:id="rId49"/>
    <p:sldId id="1732" r:id="rId50"/>
    <p:sldId id="1737" r:id="rId51"/>
    <p:sldId id="1760" r:id="rId52"/>
  </p:sldIdLst>
  <p:sldSz cx="9144000" cy="6858000" type="screen4x3"/>
  <p:notesSz cx="6858000" cy="9144000"/>
  <p:custDataLst>
    <p:tags r:id="rId5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0" autoAdjust="0"/>
    <p:restoredTop sz="94640" autoAdjust="0"/>
  </p:normalViewPr>
  <p:slideViewPr>
    <p:cSldViewPr>
      <p:cViewPr varScale="1">
        <p:scale>
          <a:sx n="90" d="100"/>
          <a:sy n="90" d="100"/>
        </p:scale>
        <p:origin x="36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00" d="100"/>
        <a:sy n="100" d="100"/>
      </p:scale>
      <p:origin x="0" y="0"/>
    </p:cViewPr>
  </p:notesTextViewPr>
  <p:sorterViewPr>
    <p:cViewPr varScale="1">
      <p:scale>
        <a:sx n="100" d="100"/>
        <a:sy n="100" d="100"/>
      </p:scale>
      <p:origin x="0" y="-1517"/>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30.xml"/><Relationship Id="rId39" Type="http://schemas.openxmlformats.org/officeDocument/2006/relationships/slide" Target="slides/slide45.xml"/><Relationship Id="rId21" Type="http://schemas.openxmlformats.org/officeDocument/2006/relationships/slide" Target="slides/slide23.xml"/><Relationship Id="rId34" Type="http://schemas.openxmlformats.org/officeDocument/2006/relationships/slide" Target="slides/slide39.xml"/><Relationship Id="rId42" Type="http://schemas.openxmlformats.org/officeDocument/2006/relationships/slide" Target="slides/slide49.xml"/><Relationship Id="rId7" Type="http://schemas.openxmlformats.org/officeDocument/2006/relationships/slide" Target="slides/slide8.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3.xml"/><Relationship Id="rId41" Type="http://schemas.openxmlformats.org/officeDocument/2006/relationships/slide" Target="slides/slide48.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7.xml"/><Relationship Id="rId37" Type="http://schemas.openxmlformats.org/officeDocument/2006/relationships/slide" Target="slides/slide42.xml"/><Relationship Id="rId40"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1.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6.xml"/><Relationship Id="rId44" Type="http://schemas.openxmlformats.org/officeDocument/2006/relationships/slide" Target="slides/slide5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40.xml"/><Relationship Id="rId43" Type="http://schemas.openxmlformats.org/officeDocument/2006/relationships/slide" Target="slides/slide50.xml"/><Relationship Id="rId8" Type="http://schemas.openxmlformats.org/officeDocument/2006/relationships/slide" Target="slides/slide9.xml"/><Relationship Id="rId3" Type="http://schemas.openxmlformats.org/officeDocument/2006/relationships/slide" Target="slides/slide4.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9.xml"/><Relationship Id="rId33" Type="http://schemas.openxmlformats.org/officeDocument/2006/relationships/slide" Target="slides/slide38.xml"/><Relationship Id="rId38"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54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4/13/2020</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44396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ontent,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1523999"/>
            <a:ext cx="7200900" cy="1524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
        <p:nvSpPr>
          <p:cNvPr id="7" name="Content Placeholder 2"/>
          <p:cNvSpPr>
            <a:spLocks noGrp="1"/>
          </p:cNvSpPr>
          <p:nvPr>
            <p:ph idx="13"/>
          </p:nvPr>
        </p:nvSpPr>
        <p:spPr>
          <a:xfrm>
            <a:off x="1028700" y="3073167"/>
            <a:ext cx="7200900" cy="33802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65167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ctr" anchorCtr="0">
            <a:noAutofit/>
          </a:bodyPr>
          <a:lstStyle>
            <a:lvl1pPr marL="0" indent="0" algn="ctr">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ctr" anchorCtr="0">
            <a:noAutofit/>
          </a:bodyPr>
          <a:lstStyle>
            <a:lvl1pPr marL="0" indent="0" algn="ctr">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4" r:id="rId3"/>
    <p:sldLayoutId id="2147483726" r:id="rId4"/>
    <p:sldLayoutId id="2147483727" r:id="rId5"/>
    <p:sldLayoutId id="2147483728" r:id="rId6"/>
    <p:sldLayoutId id="2147483729" r:id="rId7"/>
    <p:sldLayoutId id="2147483731" r:id="rId8"/>
    <p:sldLayoutId id="2147483732" r:id="rId9"/>
    <p:sldLayoutId id="2147483733" r:id="rId10"/>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r>
              <a:rPr lang="en-US" altLang="en-US" dirty="0" smtClean="0"/>
              <a:t>Professor Don Figer</a:t>
            </a:r>
          </a:p>
          <a:p>
            <a:r>
              <a:rPr lang="en-US" smtClean="0"/>
              <a:t>The Galaxy</a:t>
            </a:r>
            <a:endParaRPr lang="en-US" altLang="en-US" dirty="0" smtClean="0"/>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Similar to M83</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10</a:t>
            </a:fld>
            <a:endParaRPr lang="en-US"/>
          </a:p>
        </p:txBody>
      </p:sp>
      <p:pic>
        <p:nvPicPr>
          <p:cNvPr id="2050" name="Picture 2" descr="https://apod.nasa.gov/apod/image/1510/gendlerM83-New-HST-ESO-L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30415" y="1524000"/>
            <a:ext cx="599747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544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morphology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4619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Shape of the Galaxy (1750)</a:t>
            </a:r>
            <a:endParaRPr lang="en-US" altLang="en-US" dirty="0" smtClean="0"/>
          </a:p>
        </p:txBody>
      </p:sp>
      <p:sp>
        <p:nvSpPr>
          <p:cNvPr id="6" name="Content Placeholder 5"/>
          <p:cNvSpPr>
            <a:spLocks noGrp="1"/>
          </p:cNvSpPr>
          <p:nvPr>
            <p:ph idx="1"/>
          </p:nvPr>
        </p:nvSpPr>
        <p:spPr/>
        <p:txBody>
          <a:bodyPr/>
          <a:lstStyle/>
          <a:p>
            <a:r>
              <a:rPr lang="en-US" dirty="0" smtClean="0"/>
              <a:t>Thomas Wright (1750), motivated by theological considerations, made no new observations, but created a model of the Galaxy as a thin spherical shell of stars. The Sun is located inside the shell about midway between the inner and outer edges.</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12</a:t>
            </a:fld>
            <a:endParaRPr lang="en-US"/>
          </a:p>
        </p:txBody>
      </p:sp>
      <p:pic>
        <p:nvPicPr>
          <p:cNvPr id="10" name="Picture 4" descr="Wright Milky Way"/>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a:xfrm>
            <a:off x="3052762" y="3667919"/>
            <a:ext cx="3152775" cy="2190750"/>
          </a:xfrm>
        </p:spPr>
      </p:pic>
    </p:spTree>
    <p:extLst>
      <p:ext uri="{BB962C8B-B14F-4D97-AF65-F5344CB8AC3E}">
        <p14:creationId xmlns:p14="http://schemas.microsoft.com/office/powerpoint/2010/main" val="401454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Shape of the Galaxy (1785)</a:t>
            </a:r>
            <a:endParaRPr lang="en-US" altLang="en-US" dirty="0" smtClean="0"/>
          </a:p>
        </p:txBody>
      </p:sp>
      <p:sp>
        <p:nvSpPr>
          <p:cNvPr id="6" name="Content Placeholder 5"/>
          <p:cNvSpPr>
            <a:spLocks noGrp="1"/>
          </p:cNvSpPr>
          <p:nvPr>
            <p:ph idx="1"/>
          </p:nvPr>
        </p:nvSpPr>
        <p:spPr/>
        <p:txBody>
          <a:bodyPr>
            <a:normAutofit lnSpcReduction="10000"/>
          </a:bodyPr>
          <a:lstStyle/>
          <a:p>
            <a:r>
              <a:rPr lang="en-US" dirty="0" smtClean="0"/>
              <a:t>The graphic below is a map of the Milky Way by William Herschel, from </a:t>
            </a:r>
            <a:r>
              <a:rPr lang="en-US" i="1" dirty="0" smtClean="0"/>
              <a:t>On the Construction of the Heavens</a:t>
            </a:r>
            <a:r>
              <a:rPr lang="en-US" dirty="0" smtClean="0"/>
              <a:t>, published in </a:t>
            </a:r>
            <a:r>
              <a:rPr lang="en-US" i="1" dirty="0" smtClean="0"/>
              <a:t>Philosophical Transactions of the Royal Society of London</a:t>
            </a:r>
            <a:r>
              <a:rPr lang="en-US" dirty="0" smtClean="0"/>
              <a:t>, Vol. 75 (1785), pp. 213-266. </a:t>
            </a:r>
          </a:p>
          <a:p>
            <a:r>
              <a:rPr lang="en-US" dirty="0" smtClean="0"/>
              <a:t>Herschel assumed all stars equally luminous.</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13</a:t>
            </a:fld>
            <a:endParaRPr lang="en-US"/>
          </a:p>
        </p:txBody>
      </p:sp>
      <p:pic>
        <p:nvPicPr>
          <p:cNvPr id="9" name="Picture 2" descr="http://www.astronomy.ohio-state.edu/~pogge/Ast162/Unit4/Images/Herschel_MW_1785.jpg"/>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a:xfrm>
            <a:off x="1028700" y="3442419"/>
            <a:ext cx="7200900" cy="2641750"/>
          </a:xfrm>
        </p:spPr>
      </p:pic>
    </p:spTree>
    <p:extLst>
      <p:ext uri="{BB962C8B-B14F-4D97-AF65-F5344CB8AC3E}">
        <p14:creationId xmlns:p14="http://schemas.microsoft.com/office/powerpoint/2010/main" val="292844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Shape of the Galaxy (~1920)</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14</a:t>
            </a:fld>
            <a:endParaRPr lang="en-US"/>
          </a:p>
        </p:txBody>
      </p:sp>
      <p:sp>
        <p:nvSpPr>
          <p:cNvPr id="2" name="Content Placeholder 1"/>
          <p:cNvSpPr>
            <a:spLocks noGrp="1"/>
          </p:cNvSpPr>
          <p:nvPr>
            <p:ph idx="1"/>
          </p:nvPr>
        </p:nvSpPr>
        <p:spPr/>
        <p:txBody>
          <a:bodyPr/>
          <a:lstStyle/>
          <a:p>
            <a:r>
              <a:rPr lang="en-US" dirty="0"/>
              <a:t>Jacobus </a:t>
            </a:r>
            <a:r>
              <a:rPr lang="en-US" dirty="0" err="1"/>
              <a:t>Kapteyn</a:t>
            </a:r>
            <a:r>
              <a:rPr lang="en-US" dirty="0"/>
              <a:t> (1901 thru 1922):</a:t>
            </a:r>
          </a:p>
          <a:p>
            <a:pPr lvl="1"/>
            <a:r>
              <a:rPr lang="en-US" dirty="0"/>
              <a:t>Used photographic star counts</a:t>
            </a:r>
          </a:p>
          <a:p>
            <a:pPr lvl="1"/>
            <a:r>
              <a:rPr lang="en-US" dirty="0"/>
              <a:t>Estimated distances statistically based on parallaxes &amp; proper motions of nearby stars.</a:t>
            </a:r>
          </a:p>
          <a:p>
            <a:pPr lvl="1"/>
            <a:r>
              <a:rPr lang="en-US" dirty="0"/>
              <a:t>Neglected interstellar absorption of starlight (assumes that stars were faint only because they far away, not because interstellar absorption blocks some of the light).</a:t>
            </a:r>
          </a:p>
          <a:p>
            <a:r>
              <a:rPr lang="en-US" dirty="0" smtClean="0"/>
              <a:t>In his model</a:t>
            </a:r>
            <a:r>
              <a:rPr lang="en-US" dirty="0" smtClean="0"/>
              <a:t>, the </a:t>
            </a:r>
            <a:r>
              <a:rPr lang="en-US" dirty="0" smtClean="0"/>
              <a:t>Milky </a:t>
            </a:r>
            <a:r>
              <a:rPr lang="en-US" dirty="0"/>
              <a:t>Way is a flattened disk ~15 </a:t>
            </a:r>
            <a:r>
              <a:rPr lang="en-US" dirty="0" err="1"/>
              <a:t>kpc</a:t>
            </a:r>
            <a:r>
              <a:rPr lang="en-US" dirty="0"/>
              <a:t> across &amp; ~3 </a:t>
            </a:r>
            <a:r>
              <a:rPr lang="en-US" dirty="0" err="1"/>
              <a:t>kpc</a:t>
            </a:r>
            <a:r>
              <a:rPr lang="en-US" dirty="0"/>
              <a:t> </a:t>
            </a:r>
            <a:r>
              <a:rPr lang="en-US" dirty="0" smtClean="0"/>
              <a:t>thick.</a:t>
            </a:r>
            <a:endParaRPr lang="en-US" dirty="0"/>
          </a:p>
          <a:p>
            <a:r>
              <a:rPr lang="en-US" dirty="0"/>
              <a:t>The Sun is located slightly off-center.</a:t>
            </a:r>
          </a:p>
        </p:txBody>
      </p:sp>
    </p:spTree>
    <p:extLst>
      <p:ext uri="{BB962C8B-B14F-4D97-AF65-F5344CB8AC3E}">
        <p14:creationId xmlns:p14="http://schemas.microsoft.com/office/powerpoint/2010/main" val="360962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err="1" smtClean="0"/>
              <a:t>Kapteyn</a:t>
            </a:r>
            <a:r>
              <a:rPr lang="en-US" altLang="en-US" dirty="0" smtClean="0"/>
              <a:t> Model</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15</a:t>
            </a:fld>
            <a:endParaRPr lang="en-US"/>
          </a:p>
        </p:txBody>
      </p:sp>
      <p:pic>
        <p:nvPicPr>
          <p:cNvPr id="5122" name="Picture 2" descr="http://www.astronomy.ohio-state.edu/~pogge/Ast162/Unit4/Images/kaptey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262" y="1985962"/>
            <a:ext cx="6581775"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0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Shape of the Galaxy (~1920)</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16</a:t>
            </a:fld>
            <a:endParaRPr lang="en-US"/>
          </a:p>
        </p:txBody>
      </p:sp>
      <p:sp>
        <p:nvSpPr>
          <p:cNvPr id="2" name="Content Placeholder 1"/>
          <p:cNvSpPr>
            <a:spLocks noGrp="1"/>
          </p:cNvSpPr>
          <p:nvPr>
            <p:ph idx="1"/>
          </p:nvPr>
        </p:nvSpPr>
        <p:spPr/>
        <p:txBody>
          <a:bodyPr>
            <a:normAutofit lnSpcReduction="10000"/>
          </a:bodyPr>
          <a:lstStyle/>
          <a:p>
            <a:r>
              <a:rPr lang="en-US" dirty="0"/>
              <a:t>Harlow Shapley (1915 thru 1921</a:t>
            </a:r>
            <a:r>
              <a:rPr lang="en-US" dirty="0" smtClean="0"/>
              <a:t>) made a model.</a:t>
            </a:r>
            <a:endParaRPr lang="en-US" dirty="0"/>
          </a:p>
          <a:p>
            <a:r>
              <a:rPr lang="en-US" dirty="0" smtClean="0"/>
              <a:t>He was an Astronomer </a:t>
            </a:r>
            <a:r>
              <a:rPr lang="en-US" dirty="0"/>
              <a:t>at the Harvard College Observatory who was working on the nature of Globular Clusters of Stars.</a:t>
            </a:r>
          </a:p>
          <a:p>
            <a:r>
              <a:rPr lang="en-US" dirty="0"/>
              <a:t>Shapley noted two facts about Globular Clusters</a:t>
            </a:r>
            <a:r>
              <a:rPr lang="en-US" dirty="0" smtClean="0"/>
              <a:t>:</a:t>
            </a:r>
            <a:endParaRPr lang="en-US" dirty="0"/>
          </a:p>
          <a:p>
            <a:pPr lvl="1"/>
            <a:r>
              <a:rPr lang="en-US" dirty="0"/>
              <a:t>They are uniformly distributed above &amp; below the plane of the Milky Way.</a:t>
            </a:r>
          </a:p>
          <a:p>
            <a:pPr lvl="1"/>
            <a:r>
              <a:rPr lang="en-US" dirty="0"/>
              <a:t>They are concentrated on the sky toward the direction of the constellation of Sagittarius, where the Milky Way appears brightest.</a:t>
            </a:r>
          </a:p>
          <a:p>
            <a:r>
              <a:rPr lang="en-US" dirty="0"/>
              <a:t>Observations</a:t>
            </a:r>
            <a:r>
              <a:rPr lang="en-US" dirty="0" smtClean="0"/>
              <a:t>:</a:t>
            </a:r>
            <a:endParaRPr lang="en-US" dirty="0"/>
          </a:p>
          <a:p>
            <a:pPr lvl="1"/>
            <a:r>
              <a:rPr lang="en-US" dirty="0"/>
              <a:t>Estimated Globular Cluster distances from observations of their RR </a:t>
            </a:r>
            <a:r>
              <a:rPr lang="en-US" dirty="0" err="1"/>
              <a:t>Lyrae</a:t>
            </a:r>
            <a:r>
              <a:rPr lang="en-US" dirty="0"/>
              <a:t> stars and their magnitudes and diameters.</a:t>
            </a:r>
          </a:p>
          <a:p>
            <a:pPr lvl="1"/>
            <a:r>
              <a:rPr lang="en-US" dirty="0"/>
              <a:t>Used these distances to map the globular cluster distribution in space.</a:t>
            </a:r>
          </a:p>
        </p:txBody>
      </p:sp>
    </p:spTree>
    <p:extLst>
      <p:ext uri="{BB962C8B-B14F-4D97-AF65-F5344CB8AC3E}">
        <p14:creationId xmlns:p14="http://schemas.microsoft.com/office/powerpoint/2010/main" val="17609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Globular Distribution</a:t>
            </a:r>
          </a:p>
        </p:txBody>
      </p:sp>
      <p:pic>
        <p:nvPicPr>
          <p:cNvPr id="7170" name="Picture 2" descr="http://www.astronomy.ohio-state.edu/~pogge/Ast162/Unit4/Images/Shapley_1918.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028700" y="2499254"/>
            <a:ext cx="3335338" cy="262784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lnSpcReduction="10000"/>
          </a:bodyPr>
          <a:lstStyle/>
          <a:p>
            <a:r>
              <a:rPr lang="en-US" dirty="0" smtClean="0"/>
              <a:t>The graph is based </a:t>
            </a:r>
            <a:r>
              <a:rPr lang="en-US" dirty="0"/>
              <a:t>on Shapley's original 1918 globular cluster data. </a:t>
            </a:r>
            <a:endParaRPr lang="en-US" dirty="0" smtClean="0"/>
          </a:p>
          <a:p>
            <a:r>
              <a:rPr lang="en-US" dirty="0" smtClean="0"/>
              <a:t>The </a:t>
            </a:r>
            <a:r>
              <a:rPr lang="en-US" dirty="0"/>
              <a:t>Sun is located at the center of the axes as the yellow sun symbol, and the center of the Milky Way inferred from the distribution of globular clusters is marked by the red X at about 15kpc from the Sun. </a:t>
            </a:r>
            <a:endParaRPr lang="en-US" dirty="0" smtClean="0"/>
          </a:p>
          <a:p>
            <a:r>
              <a:rPr lang="en-US" dirty="0" smtClean="0"/>
              <a:t>The </a:t>
            </a:r>
            <a:r>
              <a:rPr lang="en-US" dirty="0"/>
              <a:t>gray horizontal band is a region of obscuration noted by Shapley.</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17</a:t>
            </a:fld>
            <a:endParaRPr lang="en-US"/>
          </a:p>
        </p:txBody>
      </p:sp>
    </p:spTree>
    <p:extLst>
      <p:ext uri="{BB962C8B-B14F-4D97-AF65-F5344CB8AC3E}">
        <p14:creationId xmlns:p14="http://schemas.microsoft.com/office/powerpoint/2010/main" val="208779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Shapley’s Conclusions</a:t>
            </a:r>
          </a:p>
        </p:txBody>
      </p:sp>
      <p:sp>
        <p:nvSpPr>
          <p:cNvPr id="6148" name="Rectangle 3"/>
          <p:cNvSpPr>
            <a:spLocks noGrp="1" noChangeArrowheads="1"/>
          </p:cNvSpPr>
          <p:nvPr>
            <p:ph idx="1"/>
          </p:nvPr>
        </p:nvSpPr>
        <p:spPr/>
        <p:txBody>
          <a:bodyPr/>
          <a:lstStyle/>
          <a:p>
            <a:r>
              <a:rPr lang="en-US" altLang="en-US" dirty="0" smtClean="0"/>
              <a:t>Shapley's </a:t>
            </a:r>
            <a:r>
              <a:rPr lang="en-US" altLang="en-US" dirty="0"/>
              <a:t>Results (1921):</a:t>
            </a:r>
          </a:p>
          <a:p>
            <a:pPr lvl="1"/>
            <a:r>
              <a:rPr lang="en-US" altLang="en-US" dirty="0"/>
              <a:t>Globular clusters form a subsystem centered on the Milky Way.</a:t>
            </a:r>
          </a:p>
          <a:p>
            <a:pPr lvl="1"/>
            <a:r>
              <a:rPr lang="en-US" altLang="en-US" dirty="0"/>
              <a:t>The Sun is ~15 </a:t>
            </a:r>
            <a:r>
              <a:rPr lang="en-US" altLang="en-US" dirty="0" err="1"/>
              <a:t>kpc</a:t>
            </a:r>
            <a:r>
              <a:rPr lang="en-US" altLang="en-US" dirty="0"/>
              <a:t> from the MW center.</a:t>
            </a:r>
          </a:p>
          <a:p>
            <a:pPr lvl="1"/>
            <a:r>
              <a:rPr lang="en-US" altLang="en-US" dirty="0"/>
              <a:t>MW is a flattened disk ~100 </a:t>
            </a:r>
            <a:r>
              <a:rPr lang="en-US" altLang="en-US" dirty="0" err="1"/>
              <a:t>kpc</a:t>
            </a:r>
            <a:r>
              <a:rPr lang="en-US" altLang="en-US" dirty="0"/>
              <a:t> across</a:t>
            </a:r>
          </a:p>
          <a:p>
            <a:r>
              <a:rPr lang="en-US" altLang="en-US" dirty="0" smtClean="0"/>
              <a:t>The basic result is correct, </a:t>
            </a:r>
            <a:r>
              <a:rPr lang="en-US" altLang="en-US" dirty="0"/>
              <a:t>but </a:t>
            </a:r>
            <a:r>
              <a:rPr lang="en-US" altLang="en-US" dirty="0" smtClean="0"/>
              <a:t>the size estimate is too large. This is because</a:t>
            </a:r>
            <a:endParaRPr lang="en-US" altLang="en-US" dirty="0"/>
          </a:p>
          <a:p>
            <a:pPr lvl="1"/>
            <a:r>
              <a:rPr lang="en-US" altLang="en-US" dirty="0"/>
              <a:t>Shapley ignored interstellar absorption</a:t>
            </a:r>
          </a:p>
          <a:p>
            <a:pPr lvl="1"/>
            <a:r>
              <a:rPr lang="en-US" altLang="en-US" dirty="0"/>
              <a:t>Caused him to overestimate the distances.</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18</a:t>
            </a:fld>
            <a:endParaRPr lang="en-US"/>
          </a:p>
        </p:txBody>
      </p:sp>
    </p:spTree>
    <p:extLst>
      <p:ext uri="{BB962C8B-B14F-4D97-AF65-F5344CB8AC3E}">
        <p14:creationId xmlns:p14="http://schemas.microsoft.com/office/powerpoint/2010/main" val="146433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2MASS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19</a:t>
            </a:fld>
            <a:endParaRPr lang="en-US"/>
          </a:p>
        </p:txBody>
      </p:sp>
      <p:pic>
        <p:nvPicPr>
          <p:cNvPr id="1026" name="Picture 2" descr="https://old.ipac.caltech.edu/2mass/gallery/2mass_allskyatla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738287"/>
            <a:ext cx="7200900" cy="4448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75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describe the properties, morphology, and constituents of the Galaxy</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3850003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OB Stars and HII Regions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20</a:t>
            </a:fld>
            <a:endParaRPr lang="en-US"/>
          </a:p>
        </p:txBody>
      </p:sp>
      <p:sp>
        <p:nvSpPr>
          <p:cNvPr id="4" name="Content Placeholder 3"/>
          <p:cNvSpPr>
            <a:spLocks noGrp="1"/>
          </p:cNvSpPr>
          <p:nvPr>
            <p:ph idx="1"/>
          </p:nvPr>
        </p:nvSpPr>
        <p:spPr/>
        <p:txBody>
          <a:bodyPr/>
          <a:lstStyle/>
          <a:p>
            <a:r>
              <a:rPr lang="en-US" dirty="0"/>
              <a:t>Since spiral arms are the location of star-birth, we can map the location of the arms by mapping the location of O-B stars and ionized hydrogen regions.</a:t>
            </a:r>
          </a:p>
          <a:p>
            <a:r>
              <a:rPr lang="en-US" dirty="0"/>
              <a:t>This works for small distances (out to about 3 </a:t>
            </a:r>
            <a:r>
              <a:rPr lang="en-US" dirty="0" err="1"/>
              <a:t>kpc</a:t>
            </a:r>
            <a:r>
              <a:rPr lang="en-US" dirty="0"/>
              <a:t>) since the light from these objects is mainly visible light which is obscured by dust.</a:t>
            </a:r>
          </a:p>
          <a:p>
            <a:r>
              <a:rPr lang="en-US" smtClean="0"/>
              <a:t>H </a:t>
            </a:r>
            <a:r>
              <a:rPr lang="en-US" dirty="0"/>
              <a:t>and CO is concentrated in the spiral arms, so if we can find the distance out to H and CO clouds we can map the structure of the spiral arms.</a:t>
            </a:r>
          </a:p>
        </p:txBody>
      </p:sp>
    </p:spTree>
    <p:extLst>
      <p:ext uri="{BB962C8B-B14F-4D97-AF65-F5344CB8AC3E}">
        <p14:creationId xmlns:p14="http://schemas.microsoft.com/office/powerpoint/2010/main" val="418508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OB Stars and HII Regions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21</a:t>
            </a:fld>
            <a:endParaRPr lang="en-US"/>
          </a:p>
        </p:txBody>
      </p:sp>
      <p:pic>
        <p:nvPicPr>
          <p:cNvPr id="1026" name="Picture 2" descr="Figure 25-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150" y="1609344"/>
            <a:ext cx="6096000" cy="470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250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HI 21 cm Emission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22</a:t>
            </a:fld>
            <a:endParaRPr lang="en-US"/>
          </a:p>
        </p:txBody>
      </p:sp>
      <p:sp>
        <p:nvSpPr>
          <p:cNvPr id="4" name="Content Placeholder 3"/>
          <p:cNvSpPr>
            <a:spLocks noGrp="1"/>
          </p:cNvSpPr>
          <p:nvPr>
            <p:ph idx="1"/>
          </p:nvPr>
        </p:nvSpPr>
        <p:spPr/>
        <p:txBody>
          <a:bodyPr/>
          <a:lstStyle/>
          <a:p>
            <a:r>
              <a:rPr lang="en-US" dirty="0" smtClean="0"/>
              <a:t>Neutral </a:t>
            </a:r>
            <a:r>
              <a:rPr lang="en-US" dirty="0"/>
              <a:t>Hydrogen at rest emits a photon with 21 cm wavelength when the electron spin flips.</a:t>
            </a:r>
          </a:p>
          <a:p>
            <a:r>
              <a:rPr lang="en-US" dirty="0"/>
              <a:t>If the Hydrogen cloud is moving </a:t>
            </a:r>
            <a:r>
              <a:rPr lang="en-US" dirty="0" smtClean="0"/>
              <a:t>along our </a:t>
            </a:r>
            <a:r>
              <a:rPr lang="en-US" dirty="0"/>
              <a:t>line-of-sight, the emission line will be either redshifted or </a:t>
            </a:r>
            <a:r>
              <a:rPr lang="en-US" dirty="0" err="1"/>
              <a:t>blueshifted</a:t>
            </a:r>
            <a:r>
              <a:rPr lang="en-US" dirty="0"/>
              <a:t>.</a:t>
            </a:r>
          </a:p>
          <a:p>
            <a:r>
              <a:rPr lang="en-US" dirty="0"/>
              <a:t>We can determine the radial velocity (line-of-sight velocity) of H clouds.</a:t>
            </a:r>
          </a:p>
          <a:p>
            <a:r>
              <a:rPr lang="en-US" dirty="0"/>
              <a:t>Since we already know the rotation curve for our galaxy, which tells us how fast objects orbit the </a:t>
            </a:r>
            <a:r>
              <a:rPr lang="en-US" dirty="0" smtClean="0"/>
              <a:t>Galactic center, </a:t>
            </a:r>
            <a:r>
              <a:rPr lang="en-US" dirty="0"/>
              <a:t>we can use trigonometry to reconstruct the locations of the spiral arms.</a:t>
            </a:r>
          </a:p>
          <a:p>
            <a:r>
              <a:rPr lang="en-US" dirty="0"/>
              <a:t>Reconstructions give a picture similar to the diagram </a:t>
            </a:r>
            <a:r>
              <a:rPr lang="en-US" dirty="0" smtClean="0"/>
              <a:t>on the next slide.</a:t>
            </a:r>
            <a:endParaRPr lang="en-US" dirty="0"/>
          </a:p>
        </p:txBody>
      </p:sp>
    </p:spTree>
    <p:extLst>
      <p:ext uri="{BB962C8B-B14F-4D97-AF65-F5344CB8AC3E}">
        <p14:creationId xmlns:p14="http://schemas.microsoft.com/office/powerpoint/2010/main" val="80273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HI 21 cm Emission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23</a:t>
            </a:fld>
            <a:endParaRPr lang="en-US"/>
          </a:p>
        </p:txBody>
      </p:sp>
      <p:pic>
        <p:nvPicPr>
          <p:cNvPr id="2050" name="Picture 2" descr="Figure 23-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1524000"/>
            <a:ext cx="5943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0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Current Model</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24</a:t>
            </a:fld>
            <a:endParaRPr lang="en-US"/>
          </a:p>
        </p:txBody>
      </p:sp>
      <p:pic>
        <p:nvPicPr>
          <p:cNvPr id="2050" name="Picture 2" descr="https://www.nasa.gov/sites/default/files/thumbnails/image/spitzer20150603mai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0750" y="15240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54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galaxy formation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29735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Pancake Model</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26</a:t>
            </a:fld>
            <a:endParaRPr lang="en-US"/>
          </a:p>
        </p:txBody>
      </p:sp>
      <p:pic>
        <p:nvPicPr>
          <p:cNvPr id="4" name="Content Placeholder 3"/>
          <p:cNvPicPr>
            <a:picLocks noGrp="1" noChangeAspect="1"/>
          </p:cNvPicPr>
          <p:nvPr>
            <p:ph idx="1"/>
          </p:nvPr>
        </p:nvPicPr>
        <p:blipFill>
          <a:blip r:embed="rId2"/>
          <a:stretch>
            <a:fillRect/>
          </a:stretch>
        </p:blipFill>
        <p:spPr>
          <a:xfrm>
            <a:off x="1028700" y="2681500"/>
            <a:ext cx="7200900" cy="2561800"/>
          </a:xfrm>
          <a:prstGeom prst="rect">
            <a:avLst/>
          </a:prstGeom>
        </p:spPr>
      </p:pic>
    </p:spTree>
    <p:extLst>
      <p:ext uri="{BB962C8B-B14F-4D97-AF65-F5344CB8AC3E}">
        <p14:creationId xmlns:p14="http://schemas.microsoft.com/office/powerpoint/2010/main" val="373024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Collisions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27</a:t>
            </a:fld>
            <a:endParaRPr lang="en-US"/>
          </a:p>
        </p:txBody>
      </p:sp>
      <p:pic>
        <p:nvPicPr>
          <p:cNvPr id="5" name="Content Placeholder 4"/>
          <p:cNvPicPr>
            <a:picLocks noGrp="1" noChangeAspect="1"/>
          </p:cNvPicPr>
          <p:nvPr>
            <p:ph idx="1"/>
          </p:nvPr>
        </p:nvPicPr>
        <p:blipFill>
          <a:blip r:embed="rId2"/>
          <a:stretch>
            <a:fillRect/>
          </a:stretch>
        </p:blipFill>
        <p:spPr>
          <a:xfrm>
            <a:off x="1028700" y="2669005"/>
            <a:ext cx="7200900" cy="2586789"/>
          </a:xfrm>
          <a:prstGeom prst="rect">
            <a:avLst/>
          </a:prstGeom>
        </p:spPr>
      </p:pic>
    </p:spTree>
    <p:extLst>
      <p:ext uri="{BB962C8B-B14F-4D97-AF65-F5344CB8AC3E}">
        <p14:creationId xmlns:p14="http://schemas.microsoft.com/office/powerpoint/2010/main" val="41431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local </a:t>
            </a:r>
            <a:br>
              <a:rPr lang="en-US" dirty="0" smtClean="0"/>
            </a:br>
            <a:r>
              <a:rPr lang="en-US" dirty="0" smtClean="0"/>
              <a:t>stellar motions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3761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Stellar Velocity Definitions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29</a:t>
            </a:fld>
            <a:endParaRPr lang="en-US"/>
          </a:p>
        </p:txBody>
      </p:sp>
      <p:sp>
        <p:nvSpPr>
          <p:cNvPr id="2" name="Content Placeholder 1"/>
          <p:cNvSpPr>
            <a:spLocks noGrp="1"/>
          </p:cNvSpPr>
          <p:nvPr>
            <p:ph idx="1"/>
          </p:nvPr>
        </p:nvSpPr>
        <p:spPr/>
        <p:txBody>
          <a:bodyPr/>
          <a:lstStyle/>
          <a:p>
            <a:r>
              <a:rPr lang="en-US" dirty="0" smtClean="0"/>
              <a:t>Radial velocity is the velocity of an object along the line of sight.</a:t>
            </a:r>
          </a:p>
          <a:p>
            <a:r>
              <a:rPr lang="en-US" dirty="0" smtClean="0"/>
              <a:t>Transverse velocity is the velocity in the plane of the sky.</a:t>
            </a:r>
          </a:p>
          <a:p>
            <a:r>
              <a:rPr lang="en-US" dirty="0" smtClean="0"/>
              <a:t>Space velocity is the 3D velocity vector.</a:t>
            </a:r>
          </a:p>
          <a:p>
            <a:r>
              <a:rPr lang="en-US" dirty="0" smtClean="0"/>
              <a:t>Proper motion is the apparent motion in the plane of the sky.</a:t>
            </a:r>
          </a:p>
          <a:p>
            <a:endParaRPr lang="en-US" dirty="0"/>
          </a:p>
        </p:txBody>
      </p:sp>
    </p:spTree>
    <p:extLst>
      <p:ext uri="{BB962C8B-B14F-4D97-AF65-F5344CB8AC3E}">
        <p14:creationId xmlns:p14="http://schemas.microsoft.com/office/powerpoint/2010/main" val="411463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512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Velocities Diagram</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30</a:t>
            </a:fld>
            <a:endParaRPr lang="en-US"/>
          </a:p>
        </p:txBody>
      </p:sp>
      <p:pic>
        <p:nvPicPr>
          <p:cNvPr id="1028" name="Picture 4" descr="https://upload.wikimedia.org/wikipedia/commons/f/f2/Proper_mo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699047"/>
            <a:ext cx="7200900" cy="4526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730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altLang="en-US" dirty="0"/>
              <a:t>Stellar Velocities Near the Sun</a:t>
            </a:r>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31</a:t>
            </a:fld>
            <a:endParaRPr lang="en-US"/>
          </a:p>
        </p:txBody>
      </p:sp>
      <p:pic>
        <p:nvPicPr>
          <p:cNvPr id="4" name="Content Placeholder 3"/>
          <p:cNvPicPr>
            <a:picLocks noGrp="1" noChangeAspect="1"/>
          </p:cNvPicPr>
          <p:nvPr>
            <p:ph idx="1"/>
          </p:nvPr>
        </p:nvPicPr>
        <p:blipFill>
          <a:blip r:embed="rId2"/>
          <a:stretch>
            <a:fillRect/>
          </a:stretch>
        </p:blipFill>
        <p:spPr>
          <a:xfrm>
            <a:off x="1028700" y="1763006"/>
            <a:ext cx="7200900" cy="4398787"/>
          </a:xfrm>
          <a:prstGeom prst="rect">
            <a:avLst/>
          </a:prstGeom>
        </p:spPr>
      </p:pic>
    </p:spTree>
    <p:extLst>
      <p:ext uri="{BB962C8B-B14F-4D97-AF65-F5344CB8AC3E}">
        <p14:creationId xmlns:p14="http://schemas.microsoft.com/office/powerpoint/2010/main" val="297016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Velocity of Sun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32</a:t>
            </a:fld>
            <a:endParaRPr lang="en-US"/>
          </a:p>
        </p:txBody>
      </p:sp>
      <p:sp>
        <p:nvSpPr>
          <p:cNvPr id="4" name="Content Placeholder 3"/>
          <p:cNvSpPr>
            <a:spLocks noGrp="1"/>
          </p:cNvSpPr>
          <p:nvPr>
            <p:ph idx="1"/>
          </p:nvPr>
        </p:nvSpPr>
        <p:spPr/>
        <p:txBody>
          <a:bodyPr/>
          <a:lstStyle/>
          <a:p>
            <a:r>
              <a:rPr lang="en-US" dirty="0" smtClean="0"/>
              <a:t>Sometimes, Astronomers use U, V, and W, as variable names for the Solar motion, instead of </a:t>
            </a:r>
            <a:r>
              <a:rPr lang="en-US" dirty="0" smtClean="0">
                <a:latin typeface="Symbol" panose="05050102010706020507" pitchFamily="18" charset="2"/>
              </a:rPr>
              <a:t>P</a:t>
            </a:r>
            <a:r>
              <a:rPr lang="en-US" dirty="0" smtClean="0"/>
              <a:t>, </a:t>
            </a:r>
            <a:r>
              <a:rPr lang="en-US" dirty="0" smtClean="0">
                <a:latin typeface="Symbol" panose="05050102010706020507" pitchFamily="18" charset="2"/>
              </a:rPr>
              <a:t>Q</a:t>
            </a:r>
            <a:r>
              <a:rPr lang="en-US" dirty="0" smtClean="0"/>
              <a:t>, and Z.</a:t>
            </a:r>
            <a:endParaRPr lang="en-US" dirty="0"/>
          </a:p>
        </p:txBody>
      </p:sp>
      <p:pic>
        <p:nvPicPr>
          <p:cNvPr id="7" name="Content Placeholder 4"/>
          <p:cNvPicPr>
            <a:picLocks noGrp="1" noChangeAspect="1"/>
          </p:cNvPicPr>
          <p:nvPr>
            <p:ph idx="13"/>
          </p:nvPr>
        </p:nvPicPr>
        <p:blipFill>
          <a:blip r:embed="rId2"/>
          <a:stretch>
            <a:fillRect/>
          </a:stretch>
        </p:blipFill>
        <p:spPr>
          <a:xfrm>
            <a:off x="2095262" y="3073400"/>
            <a:ext cx="5067776" cy="3379788"/>
          </a:xfrm>
          <a:prstGeom prst="rect">
            <a:avLst/>
          </a:prstGeom>
        </p:spPr>
      </p:pic>
    </p:spTree>
    <p:extLst>
      <p:ext uri="{BB962C8B-B14F-4D97-AF65-F5344CB8AC3E}">
        <p14:creationId xmlns:p14="http://schemas.microsoft.com/office/powerpoint/2010/main" val="1981866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Velocity Dispersion of Stars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33</a:t>
            </a:fld>
            <a:endParaRPr lang="en-US"/>
          </a:p>
        </p:txBody>
      </p:sp>
      <p:pic>
        <p:nvPicPr>
          <p:cNvPr id="4" name="Content Placeholder 3"/>
          <p:cNvPicPr>
            <a:picLocks noGrp="1" noChangeAspect="1"/>
          </p:cNvPicPr>
          <p:nvPr>
            <p:ph idx="1"/>
          </p:nvPr>
        </p:nvPicPr>
        <p:blipFill>
          <a:blip r:embed="rId2"/>
          <a:stretch>
            <a:fillRect/>
          </a:stretch>
        </p:blipFill>
        <p:spPr>
          <a:xfrm>
            <a:off x="1028700" y="2458608"/>
            <a:ext cx="7200900" cy="3007584"/>
          </a:xfrm>
          <a:prstGeom prst="rect">
            <a:avLst/>
          </a:prstGeom>
        </p:spPr>
      </p:pic>
    </p:spTree>
    <p:extLst>
      <p:ext uri="{BB962C8B-B14F-4D97-AF65-F5344CB8AC3E}">
        <p14:creationId xmlns:p14="http://schemas.microsoft.com/office/powerpoint/2010/main" val="206960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Velocity Dispersion of Stars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34</a:t>
            </a:fld>
            <a:endParaRPr lang="en-US"/>
          </a:p>
        </p:txBody>
      </p:sp>
      <p:sp>
        <p:nvSpPr>
          <p:cNvPr id="2" name="Content Placeholder 1"/>
          <p:cNvSpPr>
            <a:spLocks noGrp="1"/>
          </p:cNvSpPr>
          <p:nvPr>
            <p:ph idx="1"/>
          </p:nvPr>
        </p:nvSpPr>
        <p:spPr/>
        <p:txBody>
          <a:bodyPr/>
          <a:lstStyle/>
          <a:p>
            <a:r>
              <a:rPr lang="en-US" dirty="0" smtClean="0"/>
              <a:t>Younger stars have less velocity dispersion, suggesting that there must be a process for scattering stars.</a:t>
            </a:r>
          </a:p>
          <a:p>
            <a:r>
              <a:rPr lang="en-US" dirty="0" smtClean="0"/>
              <a:t>Older stars have longer time to scatter.</a:t>
            </a:r>
          </a:p>
          <a:p>
            <a:r>
              <a:rPr lang="en-US" dirty="0" smtClean="0"/>
              <a:t>The increased scatter throws older stars further away from the disk.</a:t>
            </a:r>
          </a:p>
          <a:p>
            <a:r>
              <a:rPr lang="en-US" dirty="0" smtClean="0"/>
              <a:t>Perhaps the scattering is due to molecular clouds, but that does not fully account for the </a:t>
            </a:r>
            <a:r>
              <a:rPr lang="en-US" dirty="0"/>
              <a:t>observed </a:t>
            </a:r>
            <a:r>
              <a:rPr lang="en-US" dirty="0" smtClean="0"/>
              <a:t>dispersions.</a:t>
            </a:r>
            <a:endParaRPr lang="en-US" dirty="0"/>
          </a:p>
        </p:txBody>
      </p:sp>
    </p:spTree>
    <p:extLst>
      <p:ext uri="{BB962C8B-B14F-4D97-AF65-F5344CB8AC3E}">
        <p14:creationId xmlns:p14="http://schemas.microsoft.com/office/powerpoint/2010/main" val="31159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kinematics</a:t>
            </a:r>
            <a:br>
              <a:rPr lang="en-US" dirty="0" smtClean="0"/>
            </a:br>
            <a:r>
              <a:rPr lang="en-US" dirty="0" smtClean="0"/>
              <a:t>and dynamics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9625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Stellar Motions</a:t>
            </a:r>
          </a:p>
        </p:txBody>
      </p:sp>
      <p:sp>
        <p:nvSpPr>
          <p:cNvPr id="6148" name="Rectangle 3"/>
          <p:cNvSpPr>
            <a:spLocks noGrp="1" noChangeArrowheads="1"/>
          </p:cNvSpPr>
          <p:nvPr>
            <p:ph sz="half" idx="1"/>
          </p:nvPr>
        </p:nvSpPr>
        <p:spPr/>
        <p:txBody>
          <a:bodyPr/>
          <a:lstStyle/>
          <a:p>
            <a:r>
              <a:rPr lang="en-US" altLang="en-US" dirty="0" smtClean="0"/>
              <a:t>Stars orbit clockwise in the diagram shown on the right.</a:t>
            </a:r>
          </a:p>
          <a:p>
            <a:r>
              <a:rPr lang="en-US" altLang="en-US" dirty="0" smtClean="0"/>
              <a:t>The Sun is at a distance of 8 </a:t>
            </a:r>
            <a:r>
              <a:rPr lang="en-US" altLang="en-US" dirty="0" err="1" smtClean="0"/>
              <a:t>kpc</a:t>
            </a:r>
            <a:r>
              <a:rPr lang="en-US" altLang="en-US" dirty="0" smtClean="0"/>
              <a:t> from the Galactic center.</a:t>
            </a:r>
          </a:p>
          <a:p>
            <a:r>
              <a:rPr lang="en-US" altLang="en-US" dirty="0" smtClean="0"/>
              <a:t>It has v=220 km s</a:t>
            </a:r>
            <a:r>
              <a:rPr lang="en-US" altLang="en-US" baseline="30000" dirty="0" smtClean="0"/>
              <a:t>-1</a:t>
            </a:r>
            <a:r>
              <a:rPr lang="en-US" altLang="en-US" dirty="0" smtClean="0"/>
              <a:t> and therefore orbits at a rate of once per 220 </a:t>
            </a:r>
            <a:r>
              <a:rPr lang="en-US" altLang="en-US" dirty="0" err="1" smtClean="0"/>
              <a:t>Myr</a:t>
            </a:r>
            <a:r>
              <a:rPr lang="en-US" altLang="en-US" dirty="0" smtClean="0"/>
              <a: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36</a:t>
            </a:fld>
            <a:endParaRPr lang="en-US"/>
          </a:p>
        </p:txBody>
      </p:sp>
      <p:pic>
        <p:nvPicPr>
          <p:cNvPr id="6" name="Picture 2" descr="https://www.nasa.gov/sites/default/files/thumbnails/image/spitzer20150603main.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145506"/>
            <a:ext cx="3335337"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67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Mass Inside the Sun’s Orbit</a:t>
            </a:r>
          </a:p>
        </p:txBody>
      </p:sp>
      <p:sp>
        <p:nvSpPr>
          <p:cNvPr id="6148" name="Rectangle 3"/>
          <p:cNvSpPr>
            <a:spLocks noGrp="1" noChangeArrowheads="1"/>
          </p:cNvSpPr>
          <p:nvPr>
            <p:ph idx="1"/>
          </p:nvPr>
        </p:nvSpPr>
        <p:spPr>
          <a:xfrm>
            <a:off x="1028700" y="1523999"/>
            <a:ext cx="7200900" cy="1219201"/>
          </a:xfrm>
        </p:spPr>
        <p:txBody>
          <a:bodyPr/>
          <a:lstStyle/>
          <a:p>
            <a:r>
              <a:rPr lang="en-US" altLang="en-US" dirty="0" smtClean="0"/>
              <a:t>We can use the Sun’s motion to estimate the mass in the Galaxy within the orbit of the Sun.</a:t>
            </a:r>
          </a:p>
          <a:p>
            <a:r>
              <a:rPr lang="en-US" altLang="en-US" dirty="0" smtClean="0"/>
              <a:t>Using Kepler’s 3</a:t>
            </a:r>
            <a:r>
              <a:rPr lang="en-US" altLang="en-US" baseline="30000" dirty="0" smtClean="0"/>
              <a:t>rd</a:t>
            </a:r>
            <a:r>
              <a:rPr lang="en-US" altLang="en-US" dirty="0" smtClean="0"/>
              <a:t> law, we find,</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37</a:t>
            </a:fld>
            <a:endParaRPr lang="en-US"/>
          </a:p>
        </p:txBody>
      </p:sp>
      <mc:AlternateContent xmlns:mc="http://schemas.openxmlformats.org/markup-compatibility/2006" xmlns:a14="http://schemas.microsoft.com/office/drawing/2010/main">
        <mc:Choice Requires="a14">
          <p:sp>
            <p:nvSpPr>
              <p:cNvPr id="4" name="TextBox 3"/>
              <p:cNvSpPr txBox="1"/>
              <p:nvPr/>
            </p:nvSpPr>
            <p:spPr>
              <a:xfrm>
                <a:off x="1184919" y="2819400"/>
                <a:ext cx="6774162" cy="853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𝐺</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𝐺</m:t>
                          </m:r>
                        </m:sub>
                      </m:sSub>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3</m:t>
                              </m:r>
                            </m:sup>
                          </m:sSup>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𝑃</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8,000 </m:t>
                                  </m:r>
                                  <m:r>
                                    <a:rPr lang="en-US" i="1">
                                      <a:latin typeface="Cambria Math" panose="02040503050406030204" pitchFamily="18" charset="0"/>
                                      <a:ea typeface="Cambria Math" panose="02040503050406030204" pitchFamily="18" charset="0"/>
                                    </a:rPr>
                                    <m:t>𝑝𝑐</m:t>
                                  </m:r>
                                  <m:r>
                                    <a:rPr lang="en-US" i="1">
                                      <a:latin typeface="Cambria Math" panose="02040503050406030204" pitchFamily="18" charset="0"/>
                                      <a:ea typeface="Cambria Math" panose="02040503050406030204" pitchFamily="18" charset="0"/>
                                    </a:rPr>
                                    <m:t> ×206,265</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𝐴𝑈</m:t>
                                      </m:r>
                                    </m:num>
                                    <m:den>
                                      <m:r>
                                        <a:rPr lang="en-US" i="1">
                                          <a:latin typeface="Cambria Math" panose="02040503050406030204" pitchFamily="18" charset="0"/>
                                          <a:ea typeface="Cambria Math" panose="02040503050406030204" pitchFamily="18" charset="0"/>
                                        </a:rPr>
                                        <m:t>𝑝𝑐</m:t>
                                      </m:r>
                                    </m:den>
                                  </m:f>
                                </m:e>
                              </m:d>
                            </m:e>
                            <m:sup>
                              <m:r>
                                <a:rPr lang="en-US" b="0" i="1" smtClean="0">
                                  <a:latin typeface="Cambria Math" panose="02040503050406030204" pitchFamily="18" charset="0"/>
                                  <a:ea typeface="Cambria Math" panose="02040503050406030204" pitchFamily="18" charset="0"/>
                                </a:rPr>
                                <m:t>3</m:t>
                              </m:r>
                            </m:sup>
                          </m:sSup>
                        </m:num>
                        <m:den>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220,000,000</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𝑦𝑟</m:t>
                                  </m:r>
                                </m:e>
                              </m:d>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=9.3</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10</m:t>
                          </m:r>
                          <m:r>
                            <a:rPr lang="en-US" b="0" i="1" baseline="30000" smtClean="0">
                              <a:latin typeface="Cambria Math" panose="02040503050406030204" pitchFamily="18" charset="0"/>
                              <a:ea typeface="Cambria Math" panose="02040503050406030204" pitchFamily="18" charset="0"/>
                            </a:rPr>
                            <m:t>10</m:t>
                          </m:r>
                        </m:e>
                      </m:d>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ea typeface="Cambria Math" panose="02040503050406030204" pitchFamily="18" charset="0"/>
                            </a:rPr>
                            <m:t>⊙</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4919" y="2819400"/>
                <a:ext cx="6774162" cy="853247"/>
              </a:xfrm>
              <a:prstGeom prst="rect">
                <a:avLst/>
              </a:prstGeom>
              <a:blipFill rotWithShape="0">
                <a:blip r:embed="rId2"/>
                <a:stretch>
                  <a:fillRect/>
                </a:stretch>
              </a:blipFill>
            </p:spPr>
            <p:txBody>
              <a:bodyPr/>
              <a:lstStyle/>
              <a:p>
                <a:r>
                  <a:rPr lang="en-US">
                    <a:noFill/>
                  </a:rPr>
                  <a:t> </a:t>
                </a:r>
              </a:p>
            </p:txBody>
          </p:sp>
        </mc:Fallback>
      </mc:AlternateContent>
      <p:sp>
        <p:nvSpPr>
          <p:cNvPr id="8" name="Rectangle 3"/>
          <p:cNvSpPr txBox="1">
            <a:spLocks noChangeArrowheads="1"/>
          </p:cNvSpPr>
          <p:nvPr/>
        </p:nvSpPr>
        <p:spPr>
          <a:xfrm>
            <a:off x="1028700" y="3886199"/>
            <a:ext cx="7200900" cy="2667001"/>
          </a:xfrm>
          <a:prstGeom prst="rect">
            <a:avLst/>
          </a:prstGeom>
        </p:spPr>
        <p:txBody>
          <a:bodyPr vert="horz" lIns="91440" tIns="45720" rIns="91440" bIns="45720" rtlCol="0">
            <a:normAutofit fontScale="92500"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altLang="en-US" dirty="0" smtClean="0"/>
              <a:t>We can compare this to the luminosity from stars in the Galaxy in order to get an idea of the average mass for a star.</a:t>
            </a:r>
          </a:p>
          <a:p>
            <a:pPr fontAlgn="auto"/>
            <a:r>
              <a:rPr lang="en-US" altLang="en-US" dirty="0" smtClean="0"/>
              <a:t>The </a:t>
            </a:r>
            <a:r>
              <a:rPr lang="en-US" altLang="en-US" dirty="0" smtClean="0"/>
              <a:t>total luminosity of the Galaxy is ~2.3(10</a:t>
            </a:r>
            <a:r>
              <a:rPr lang="en-US" altLang="en-US" baseline="30000" dirty="0" smtClean="0"/>
              <a:t>10</a:t>
            </a:r>
            <a:r>
              <a:rPr lang="en-US" altLang="en-US" dirty="0" smtClean="0"/>
              <a:t>) </a:t>
            </a:r>
            <a:r>
              <a:rPr lang="en-US" altLang="en-US" dirty="0" err="1" smtClean="0"/>
              <a:t>L</a:t>
            </a:r>
            <a:r>
              <a:rPr lang="en-US" altLang="en-US" baseline="-25000" dirty="0" err="1" smtClean="0"/>
              <a:t>Sun</a:t>
            </a:r>
            <a:r>
              <a:rPr lang="en-US" altLang="en-US" dirty="0" smtClean="0"/>
              <a:t>, and most of the luminosity is generated by stars inside the Sun’s orbit. </a:t>
            </a:r>
          </a:p>
          <a:p>
            <a:pPr fontAlgn="auto"/>
            <a:r>
              <a:rPr lang="en-US" altLang="en-US" dirty="0" smtClean="0"/>
              <a:t>Therefore, M/L~4. </a:t>
            </a:r>
          </a:p>
          <a:p>
            <a:pPr fontAlgn="auto"/>
            <a:r>
              <a:rPr lang="en-US" altLang="en-US" dirty="0" smtClean="0"/>
              <a:t>So </a:t>
            </a:r>
            <a:r>
              <a:rPr lang="en-US" altLang="en-US" dirty="0" smtClean="0"/>
              <a:t>the mass-to-luminosity ratio must be higher than that for the Sun for much of the matter between the Sun and the Galactic center.</a:t>
            </a:r>
          </a:p>
        </p:txBody>
      </p:sp>
    </p:spTree>
    <p:extLst>
      <p:ext uri="{BB962C8B-B14F-4D97-AF65-F5344CB8AC3E}">
        <p14:creationId xmlns:p14="http://schemas.microsoft.com/office/powerpoint/2010/main" val="414338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P spid="4" grpId="0"/>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Mass Outside the Sun’s Orbit</a:t>
            </a:r>
          </a:p>
        </p:txBody>
      </p:sp>
      <p:sp>
        <p:nvSpPr>
          <p:cNvPr id="3" name="Slide Number Placeholder 2"/>
          <p:cNvSpPr>
            <a:spLocks noGrp="1"/>
          </p:cNvSpPr>
          <p:nvPr>
            <p:ph type="sldNum" sz="quarter" idx="12"/>
          </p:nvPr>
        </p:nvSpPr>
        <p:spPr/>
        <p:txBody>
          <a:bodyPr/>
          <a:lstStyle/>
          <a:p>
            <a:fld id="{A80E317C-2D38-45AD-93CC-2F339010EF5B}" type="slidenum">
              <a:rPr lang="en-US" smtClean="0"/>
              <a:pPr/>
              <a:t>38</a:t>
            </a:fld>
            <a:endParaRPr lang="en-US"/>
          </a:p>
        </p:txBody>
      </p:sp>
      <p:sp>
        <p:nvSpPr>
          <p:cNvPr id="2" name="Content Placeholder 1"/>
          <p:cNvSpPr>
            <a:spLocks noGrp="1"/>
          </p:cNvSpPr>
          <p:nvPr>
            <p:ph idx="1"/>
          </p:nvPr>
        </p:nvSpPr>
        <p:spPr>
          <a:xfrm>
            <a:off x="1028700" y="1523999"/>
            <a:ext cx="7200900" cy="1447801"/>
          </a:xfrm>
        </p:spPr>
        <p:txBody>
          <a:bodyPr/>
          <a:lstStyle/>
          <a:p>
            <a:r>
              <a:rPr lang="en-US" dirty="0" smtClean="0"/>
              <a:t>We can estimate the mass in the outer Galaxy by measuring stellar velocities for stars that orbit there.</a:t>
            </a:r>
          </a:p>
          <a:p>
            <a:r>
              <a:rPr lang="en-US" dirty="0" smtClean="0"/>
              <a:t>A typical velocity at a distance of twice that of the Sun from the Galactic center is approximately 270 km s</a:t>
            </a:r>
            <a:r>
              <a:rPr lang="en-US" baseline="30000" dirty="0" smtClean="0">
                <a:latin typeface="Symbol" panose="05050102010706020507" pitchFamily="18" charset="2"/>
              </a:rPr>
              <a:t>-</a:t>
            </a:r>
            <a:r>
              <a:rPr lang="en-US" baseline="30000" dirty="0" smtClean="0"/>
              <a:t>1</a:t>
            </a:r>
            <a:r>
              <a:rPr lang="en-US" dirty="0" smtClean="0"/>
              <a:t>.</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745011" y="3036771"/>
                <a:ext cx="1653979"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𝑅</m:t>
                          </m:r>
                        </m:num>
                        <m:den>
                          <m:r>
                            <a:rPr lang="en-US" b="0" i="1" smtClean="0">
                              <a:latin typeface="Cambria Math" panose="02040503050406030204" pitchFamily="18" charset="0"/>
                            </a:rPr>
                            <m:t>𝐺</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45011" y="3036771"/>
                <a:ext cx="1653979" cy="555858"/>
              </a:xfrm>
              <a:prstGeom prst="rect">
                <a:avLst/>
              </a:prstGeom>
              <a:blipFill rotWithShape="0">
                <a:blip r:embed="rId2"/>
                <a:stretch>
                  <a:fillRect/>
                </a:stretch>
              </a:blipFill>
            </p:spPr>
            <p:txBody>
              <a:bodyPr/>
              <a:lstStyle/>
              <a:p>
                <a:r>
                  <a:rPr lang="en-US">
                    <a:noFill/>
                  </a:rPr>
                  <a:t> </a:t>
                </a:r>
              </a:p>
            </p:txBody>
          </p:sp>
        </mc:Fallback>
      </mc:AlternateContent>
      <p:sp>
        <p:nvSpPr>
          <p:cNvPr id="6" name="Content Placeholder 1"/>
          <p:cNvSpPr txBox="1">
            <a:spLocks/>
          </p:cNvSpPr>
          <p:nvPr/>
        </p:nvSpPr>
        <p:spPr>
          <a:xfrm>
            <a:off x="1028700" y="3657599"/>
            <a:ext cx="7200900" cy="2795787"/>
          </a:xfrm>
          <a:prstGeom prst="rect">
            <a:avLst/>
          </a:prstGeom>
        </p:spPr>
        <p:txBody>
          <a:bodyPr vert="horz" lIns="91440" tIns="45720" rIns="91440" bIns="45720" rtlCol="0">
            <a:normAutofit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dirty="0" smtClean="0"/>
              <a:t>For R=2R</a:t>
            </a:r>
            <a:r>
              <a:rPr lang="en-US" baseline="-25000" dirty="0" smtClean="0"/>
              <a:t>Sun</a:t>
            </a:r>
            <a:r>
              <a:rPr lang="en-US" dirty="0" smtClean="0"/>
              <a:t>, M(R)~3(10</a:t>
            </a:r>
            <a:r>
              <a:rPr lang="en-US" baseline="30000" dirty="0" smtClean="0"/>
              <a:t>11</a:t>
            </a:r>
            <a:r>
              <a:rPr lang="en-US" dirty="0" smtClean="0"/>
              <a:t>) </a:t>
            </a:r>
            <a:r>
              <a:rPr lang="en-US" dirty="0" err="1" smtClean="0"/>
              <a:t>M</a:t>
            </a:r>
            <a:r>
              <a:rPr lang="en-US" baseline="-25000" dirty="0" err="1" smtClean="0"/>
              <a:t>Sun</a:t>
            </a:r>
            <a:r>
              <a:rPr lang="en-US" dirty="0" smtClean="0"/>
              <a:t>.</a:t>
            </a:r>
          </a:p>
          <a:p>
            <a:pPr fontAlgn="auto"/>
            <a:r>
              <a:rPr lang="en-US" dirty="0" smtClean="0"/>
              <a:t>Based on stellar velocity, it seems that the mass outside the Sun’s orbit is approximately three times greater than the mass inside the Sun’s orbit.</a:t>
            </a:r>
          </a:p>
          <a:p>
            <a:pPr fontAlgn="auto"/>
            <a:r>
              <a:rPr lang="en-US" dirty="0" smtClean="0"/>
              <a:t>But, the luminosity from stars outside the Sun’s orbit is small compared to the luminosity generated by stars inside the Sun’s orbit.</a:t>
            </a:r>
          </a:p>
          <a:p>
            <a:pPr fontAlgn="auto"/>
            <a:r>
              <a:rPr lang="en-US" dirty="0" smtClean="0"/>
              <a:t>This suggests that there must be some unseen mass. </a:t>
            </a:r>
            <a:endParaRPr lang="en-US" dirty="0" smtClean="0"/>
          </a:p>
        </p:txBody>
      </p:sp>
    </p:spTree>
    <p:extLst>
      <p:ext uri="{BB962C8B-B14F-4D97-AF65-F5344CB8AC3E}">
        <p14:creationId xmlns:p14="http://schemas.microsoft.com/office/powerpoint/2010/main" val="2883526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What Is Velocity Around Point Mass?</a:t>
            </a:r>
          </a:p>
        </p:txBody>
      </p:sp>
      <p:pic>
        <p:nvPicPr>
          <p:cNvPr id="5" name="Content Placeholder 4"/>
          <p:cNvPicPr>
            <a:picLocks noGrp="1" noChangeAspect="1"/>
          </p:cNvPicPr>
          <p:nvPr>
            <p:ph idx="1"/>
          </p:nvPr>
        </p:nvPicPr>
        <p:blipFill>
          <a:blip r:embed="rId2"/>
          <a:stretch>
            <a:fillRect/>
          </a:stretch>
        </p:blipFill>
        <p:spPr>
          <a:xfrm>
            <a:off x="1028700" y="1600576"/>
            <a:ext cx="7200900" cy="4723648"/>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39</a:t>
            </a:fld>
            <a:endParaRPr lang="en-US"/>
          </a:p>
        </p:txBody>
      </p:sp>
    </p:spTree>
    <p:extLst>
      <p:ext uri="{BB962C8B-B14F-4D97-AF65-F5344CB8AC3E}">
        <p14:creationId xmlns:p14="http://schemas.microsoft.com/office/powerpoint/2010/main" val="3529783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Our Galaxy Seen From Earth</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a:t>
            </a:fld>
            <a:endParaRPr lang="en-US"/>
          </a:p>
        </p:txBody>
      </p:sp>
      <p:sp>
        <p:nvSpPr>
          <p:cNvPr id="2" name="Content Placeholder 1"/>
          <p:cNvSpPr>
            <a:spLocks noGrp="1"/>
          </p:cNvSpPr>
          <p:nvPr>
            <p:ph idx="1"/>
          </p:nvPr>
        </p:nvSpPr>
        <p:spPr/>
        <p:txBody>
          <a:bodyPr>
            <a:normAutofit fontScale="85000" lnSpcReduction="20000"/>
          </a:bodyPr>
          <a:lstStyle/>
          <a:p>
            <a:r>
              <a:rPr lang="en-US" dirty="0"/>
              <a:t>The stars in the sky are not distributed evenly.</a:t>
            </a:r>
          </a:p>
          <a:p>
            <a:r>
              <a:rPr lang="en-US" dirty="0"/>
              <a:t>When we look at the sky from a dark site (out of the city) we can see a faint fuzzy band of light circling the sky.</a:t>
            </a:r>
          </a:p>
          <a:p>
            <a:r>
              <a:rPr lang="en-US" dirty="0"/>
              <a:t>The fuzzy band reminded the Ancient Greeks of spilt milk, so they called the band the Milky Way.</a:t>
            </a:r>
          </a:p>
          <a:p>
            <a:r>
              <a:rPr lang="en-US" dirty="0"/>
              <a:t>The Greek word for milk is gala and in Greek the word for Milky Way is Galaxy.</a:t>
            </a:r>
          </a:p>
          <a:p>
            <a:r>
              <a:rPr lang="en-US" dirty="0"/>
              <a:t>Today we use the word galaxy to describe any large collection of stars.</a:t>
            </a:r>
          </a:p>
          <a:p>
            <a:r>
              <a:rPr lang="en-US" dirty="0"/>
              <a:t>In the winter sky you can see the Milky Way pass through the "feet" of Gemini, through Auriga, through the "head" of Perseus and into Cassiopeia.</a:t>
            </a:r>
          </a:p>
          <a:p>
            <a:r>
              <a:rPr lang="en-US" dirty="0"/>
              <a:t>Through a telescope (or binoculars) you can see that there are many more stars in the regions in and near the Milky Way than in directions far from the Milky Way.</a:t>
            </a:r>
          </a:p>
          <a:p>
            <a:r>
              <a:rPr lang="en-US" dirty="0"/>
              <a:t>The Milky Way is composed of lots of stars, most of which are too far away for us to </a:t>
            </a:r>
            <a:r>
              <a:rPr lang="en-US" smtClean="0"/>
              <a:t>see individually.</a:t>
            </a:r>
            <a:endParaRPr lang="en-US" dirty="0"/>
          </a:p>
          <a:p>
            <a:r>
              <a:rPr lang="en-US" dirty="0"/>
              <a:t>Instead of seeing lots of point-like stars, we just see a fuzzy glow from the added light of the stars</a:t>
            </a:r>
            <a:r>
              <a:rPr lang="en-US" dirty="0" smtClean="0"/>
              <a:t>.</a:t>
            </a:r>
            <a:endParaRPr lang="en-US" dirty="0"/>
          </a:p>
        </p:txBody>
      </p:sp>
    </p:spTree>
    <p:extLst>
      <p:ext uri="{BB962C8B-B14F-4D97-AF65-F5344CB8AC3E}">
        <p14:creationId xmlns:p14="http://schemas.microsoft.com/office/powerpoint/2010/main" val="35237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Stellar Velocities and Dark Matter</a:t>
            </a:r>
          </a:p>
        </p:txBody>
      </p:sp>
      <p:sp>
        <p:nvSpPr>
          <p:cNvPr id="2" name="Content Placeholder 1"/>
          <p:cNvSpPr>
            <a:spLocks noGrp="1"/>
          </p:cNvSpPr>
          <p:nvPr>
            <p:ph idx="1"/>
          </p:nvPr>
        </p:nvSpPr>
        <p:spPr>
          <a:xfrm>
            <a:off x="1028700" y="1523999"/>
            <a:ext cx="7200900" cy="1447801"/>
          </a:xfrm>
        </p:spPr>
        <p:txBody>
          <a:bodyPr/>
          <a:lstStyle/>
          <a:p>
            <a:r>
              <a:rPr lang="en-US" dirty="0" smtClean="0"/>
              <a:t>The average rotational velocity does not fall as 1/r</a:t>
            </a:r>
            <a:r>
              <a:rPr lang="en-US" baseline="30000" dirty="0" smtClean="0"/>
              <a:t>1/2</a:t>
            </a:r>
            <a:r>
              <a:rPr lang="en-US" dirty="0" smtClean="0"/>
              <a:t>, as one would expect around a point mass, e.g. as in the </a:t>
            </a:r>
            <a:r>
              <a:rPr lang="en-US" dirty="0" err="1" smtClean="0"/>
              <a:t>Keplerian</a:t>
            </a:r>
            <a:r>
              <a:rPr lang="en-US" dirty="0" smtClean="0"/>
              <a:t> case.</a:t>
            </a:r>
          </a:p>
          <a:p>
            <a:r>
              <a:rPr lang="en-US" dirty="0" smtClean="0"/>
              <a:t>Instead, it appears to be constant. </a:t>
            </a:r>
            <a:endParaRPr lang="en-US" dirty="0"/>
          </a:p>
        </p:txBody>
      </p:sp>
      <p:sp>
        <p:nvSpPr>
          <p:cNvPr id="3" name="Slide Number Placeholder 2"/>
          <p:cNvSpPr>
            <a:spLocks noGrp="1"/>
          </p:cNvSpPr>
          <p:nvPr>
            <p:ph type="sldNum" sz="quarter" idx="12"/>
          </p:nvPr>
        </p:nvSpPr>
        <p:spPr/>
        <p:txBody>
          <a:bodyPr/>
          <a:lstStyle/>
          <a:p>
            <a:fld id="{A80E317C-2D38-45AD-93CC-2F339010EF5B}" type="slidenum">
              <a:rPr lang="en-US" smtClean="0"/>
              <a:pPr/>
              <a:t>40</a:t>
            </a:fld>
            <a:endParaRPr lang="en-US"/>
          </a:p>
        </p:txBody>
      </p:sp>
      <mc:AlternateContent xmlns:mc="http://schemas.openxmlformats.org/markup-compatibility/2006" xmlns:a14="http://schemas.microsoft.com/office/drawing/2010/main">
        <mc:Choice Requires="a14">
          <p:sp>
            <p:nvSpPr>
              <p:cNvPr id="10" name="TextBox 9"/>
              <p:cNvSpPr txBox="1"/>
              <p:nvPr/>
            </p:nvSpPr>
            <p:spPr>
              <a:xfrm>
                <a:off x="1294244" y="3153932"/>
                <a:ext cx="6555513"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b="0" i="1" smtClean="0">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𝑅</m:t>
                          </m:r>
                        </m:num>
                        <m:den>
                          <m:r>
                            <a:rPr lang="en-US" b="0" i="1" smtClean="0">
                              <a:latin typeface="Cambria Math" panose="02040503050406030204" pitchFamily="18" charset="0"/>
                            </a:rPr>
                            <m:t>𝐺</m:t>
                          </m:r>
                        </m:den>
                      </m:f>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rPr>
                            <m:t>𝐺</m:t>
                          </m:r>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𝐹𝑜𝑟</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m:t>
                      </m:r>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294244" y="3153932"/>
                <a:ext cx="6555513" cy="55585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30032" y="3891922"/>
                <a:ext cx="5483937"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d>
                      <m:r>
                        <a:rPr lang="en-US" b="0" i="1" smtClean="0">
                          <a:latin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rPr>
                            <m:t>𝑑𝑉</m:t>
                          </m:r>
                          <m:r>
                            <a:rPr lang="en-US" b="0" i="1" smtClean="0">
                              <a:latin typeface="Cambria Math" panose="02040503050406030204" pitchFamily="18" charset="0"/>
                            </a:rPr>
                            <m:t>=</m:t>
                          </m:r>
                        </m:e>
                      </m:nary>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rPr>
                            <m:t>𝑑</m:t>
                          </m:r>
                          <m:r>
                            <a:rPr lang="en-US" b="0" i="1" smtClean="0">
                              <a:latin typeface="Cambria Math" panose="02040503050406030204" pitchFamily="18" charset="0"/>
                            </a:rPr>
                            <m:t>𝑟</m:t>
                          </m:r>
                          <m:r>
                            <a:rPr lang="en-US" b="0" i="1" smtClean="0">
                              <a:latin typeface="Cambria Math" panose="02040503050406030204" pitchFamily="18" charset="0"/>
                            </a:rPr>
                            <m:t>. </m:t>
                          </m:r>
                          <m:r>
                            <a:rPr lang="en-US" b="0" i="1" smtClean="0">
                              <a:latin typeface="Cambria Math" panose="02040503050406030204" pitchFamily="18" charset="0"/>
                            </a:rPr>
                            <m:t>𝐹𝑜𝑟</m:t>
                          </m:r>
                          <m:r>
                            <a:rPr lang="en-US" b="0" i="1" smtClean="0">
                              <a:latin typeface="Cambria Math" panose="02040503050406030204" pitchFamily="18" charset="0"/>
                            </a:rPr>
                            <m:t> </m:t>
                          </m:r>
                          <m:r>
                            <a:rPr lang="en-US" i="1">
                              <a:latin typeface="Cambria Math" panose="02040503050406030204" pitchFamily="18" charset="0"/>
                            </a:rPr>
                            <m:t>𝑀</m:t>
                          </m:r>
                          <m:d>
                            <m:dPr>
                              <m:ctrlPr>
                                <a:rPr lang="en-US" i="1">
                                  <a:latin typeface="Cambria Math" panose="02040503050406030204" pitchFamily="18" charset="0"/>
                                </a:rPr>
                              </m:ctrlPr>
                            </m:dPr>
                            <m:e>
                              <m:r>
                                <a:rPr lang="en-US" i="1">
                                  <a:latin typeface="Cambria Math" panose="02040503050406030204" pitchFamily="18" charset="0"/>
                                </a:rPr>
                                <m:t>𝑅</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e>
                      </m:nary>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830032" y="3891922"/>
                <a:ext cx="5483937" cy="726546"/>
              </a:xfrm>
              <a:prstGeom prst="rect">
                <a:avLst/>
              </a:prstGeom>
              <a:blipFill rotWithShape="0">
                <a:blip r:embed="rId3"/>
                <a:stretch>
                  <a:fillRect/>
                </a:stretch>
              </a:blipFill>
            </p:spPr>
            <p:txBody>
              <a:bodyPr/>
              <a:lstStyle/>
              <a:p>
                <a:r>
                  <a:rPr lang="en-US">
                    <a:noFill/>
                  </a:rPr>
                  <a:t> </a:t>
                </a:r>
              </a:p>
            </p:txBody>
          </p:sp>
        </mc:Fallback>
      </mc:AlternateContent>
      <p:sp>
        <p:nvSpPr>
          <p:cNvPr id="12" name="Content Placeholder 1"/>
          <p:cNvSpPr txBox="1">
            <a:spLocks/>
          </p:cNvSpPr>
          <p:nvPr/>
        </p:nvSpPr>
        <p:spPr>
          <a:xfrm>
            <a:off x="1028700" y="4800600"/>
            <a:ext cx="7200900" cy="144780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fontAlgn="auto"/>
            <a:r>
              <a:rPr lang="en-US" dirty="0" smtClean="0"/>
              <a:t>The stellar number density is falling at a much higher rate.</a:t>
            </a:r>
          </a:p>
          <a:p>
            <a:pPr fontAlgn="auto"/>
            <a:r>
              <a:rPr lang="en-US" dirty="0" smtClean="0"/>
              <a:t>Therefore, there must be some sort of matter that we cannot see in order to explain the velocities.</a:t>
            </a:r>
            <a:endParaRPr lang="en-US" dirty="0"/>
          </a:p>
        </p:txBody>
      </p:sp>
    </p:spTree>
    <p:extLst>
      <p:ext uri="{BB962C8B-B14F-4D97-AF65-F5344CB8AC3E}">
        <p14:creationId xmlns:p14="http://schemas.microsoft.com/office/powerpoint/2010/main" val="298761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Rotation Curve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41</a:t>
            </a:fld>
            <a:endParaRPr lang="en-US"/>
          </a:p>
        </p:txBody>
      </p:sp>
      <p:pic>
        <p:nvPicPr>
          <p:cNvPr id="1026" name="Picture 2" descr="enter image description h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3887" y="1524000"/>
            <a:ext cx="64705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8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Dark Matter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42</a:t>
            </a:fld>
            <a:endParaRPr lang="en-US"/>
          </a:p>
        </p:txBody>
      </p:sp>
      <p:sp>
        <p:nvSpPr>
          <p:cNvPr id="2" name="Content Placeholder 1"/>
          <p:cNvSpPr>
            <a:spLocks noGrp="1"/>
          </p:cNvSpPr>
          <p:nvPr>
            <p:ph idx="1"/>
          </p:nvPr>
        </p:nvSpPr>
        <p:spPr/>
        <p:txBody>
          <a:bodyPr>
            <a:normAutofit fontScale="92500" lnSpcReduction="10000"/>
          </a:bodyPr>
          <a:lstStyle/>
          <a:p>
            <a:r>
              <a:rPr lang="en-US" dirty="0"/>
              <a:t>Stellar Dark Matter</a:t>
            </a:r>
          </a:p>
          <a:p>
            <a:pPr lvl="1"/>
            <a:r>
              <a:rPr lang="en-US" dirty="0"/>
              <a:t>black </a:t>
            </a:r>
            <a:r>
              <a:rPr lang="en-US" dirty="0" smtClean="0"/>
              <a:t>holes, rare </a:t>
            </a:r>
            <a:r>
              <a:rPr lang="en-US" dirty="0"/>
              <a:t>but could make up some of dark matter</a:t>
            </a:r>
          </a:p>
          <a:p>
            <a:pPr lvl="1"/>
            <a:r>
              <a:rPr lang="en-US" dirty="0"/>
              <a:t>brown </a:t>
            </a:r>
            <a:r>
              <a:rPr lang="en-US" dirty="0" smtClean="0"/>
              <a:t>dwarfs, low-mass </a:t>
            </a:r>
            <a:r>
              <a:rPr lang="en-US" dirty="0" err="1"/>
              <a:t>prestellar</a:t>
            </a:r>
            <a:r>
              <a:rPr lang="en-US" dirty="0"/>
              <a:t> objects, never stars</a:t>
            </a:r>
          </a:p>
          <a:p>
            <a:pPr lvl="1"/>
            <a:r>
              <a:rPr lang="en-US" dirty="0"/>
              <a:t>white </a:t>
            </a:r>
            <a:r>
              <a:rPr lang="en-US" dirty="0" smtClean="0"/>
              <a:t>dwarfs, relic </a:t>
            </a:r>
            <a:r>
              <a:rPr lang="en-US" dirty="0"/>
              <a:t>low mass stellar objects, no longer generating energy</a:t>
            </a:r>
          </a:p>
          <a:p>
            <a:pPr lvl="1"/>
            <a:r>
              <a:rPr lang="en-US" dirty="0"/>
              <a:t>faint, low-mass red </a:t>
            </a:r>
            <a:r>
              <a:rPr lang="en-US" dirty="0" smtClean="0"/>
              <a:t>dwarfs, Hubble </a:t>
            </a:r>
            <a:r>
              <a:rPr lang="en-US" dirty="0"/>
              <a:t>Space Telescope examined a globular cluster with extreme </a:t>
            </a:r>
            <a:r>
              <a:rPr lang="en-US" dirty="0" smtClean="0"/>
              <a:t>sensitivity and </a:t>
            </a:r>
            <a:r>
              <a:rPr lang="en-US" dirty="0"/>
              <a:t>did not see the red dwarfs, so they are ruled out</a:t>
            </a:r>
          </a:p>
          <a:p>
            <a:r>
              <a:rPr lang="en-US" dirty="0"/>
              <a:t>exotic subatomic particles</a:t>
            </a:r>
          </a:p>
          <a:p>
            <a:pPr lvl="1"/>
            <a:r>
              <a:rPr lang="en-US" dirty="0"/>
              <a:t>WIMPs (Weakly interacting massive particles)</a:t>
            </a:r>
          </a:p>
          <a:p>
            <a:pPr lvl="1"/>
            <a:r>
              <a:rPr lang="en-US" dirty="0"/>
              <a:t>direct detection of WIMPs are being searched for in underground detectors</a:t>
            </a:r>
          </a:p>
          <a:p>
            <a:pPr lvl="1"/>
            <a:r>
              <a:rPr lang="en-US" dirty="0"/>
              <a:t>the Large Hadron Collider is attempting to produce WIMPs in proton-proton collisions</a:t>
            </a:r>
          </a:p>
          <a:p>
            <a:r>
              <a:rPr lang="en-US" dirty="0"/>
              <a:t>modified law of gravity at large </a:t>
            </a:r>
            <a:r>
              <a:rPr lang="en-US" dirty="0" smtClean="0"/>
              <a:t>distances</a:t>
            </a:r>
          </a:p>
          <a:p>
            <a:endParaRPr lang="en-US" dirty="0"/>
          </a:p>
        </p:txBody>
      </p:sp>
    </p:spTree>
    <p:extLst>
      <p:ext uri="{BB962C8B-B14F-4D97-AF65-F5344CB8AC3E}">
        <p14:creationId xmlns:p14="http://schemas.microsoft.com/office/powerpoint/2010/main" val="60087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spiral arms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6245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Question</a:t>
            </a:r>
          </a:p>
        </p:txBody>
      </p:sp>
      <p:sp>
        <p:nvSpPr>
          <p:cNvPr id="2" name="Content Placeholder 1"/>
          <p:cNvSpPr>
            <a:spLocks noGrp="1"/>
          </p:cNvSpPr>
          <p:nvPr>
            <p:ph sz="half" idx="1"/>
          </p:nvPr>
        </p:nvSpPr>
        <p:spPr/>
        <p:txBody>
          <a:bodyPr/>
          <a:lstStyle/>
          <a:p>
            <a:r>
              <a:rPr lang="en-US" dirty="0" smtClean="0"/>
              <a:t>What is in spiral arms?</a:t>
            </a:r>
            <a:endParaRPr lang="en-US" dirty="0"/>
          </a:p>
        </p:txBody>
      </p:sp>
      <p:pic>
        <p:nvPicPr>
          <p:cNvPr id="7" name="Picture 2" descr="https://apod.nasa.gov/apod/image/1510/gendlerM83-New-HST-ESO-L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94263" y="2456604"/>
            <a:ext cx="3335337" cy="2713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80E317C-2D38-45AD-93CC-2F339010EF5B}" type="slidenum">
              <a:rPr lang="en-US" smtClean="0"/>
              <a:pPr/>
              <a:t>44</a:t>
            </a:fld>
            <a:endParaRPr lang="en-US"/>
          </a:p>
        </p:txBody>
      </p:sp>
    </p:spTree>
    <p:extLst>
      <p:ext uri="{BB962C8B-B14F-4D97-AF65-F5344CB8AC3E}">
        <p14:creationId xmlns:p14="http://schemas.microsoft.com/office/powerpoint/2010/main" val="346836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Answer</a:t>
            </a:r>
          </a:p>
        </p:txBody>
      </p:sp>
      <p:sp>
        <p:nvSpPr>
          <p:cNvPr id="2" name="Content Placeholder 1"/>
          <p:cNvSpPr>
            <a:spLocks noGrp="1"/>
          </p:cNvSpPr>
          <p:nvPr>
            <p:ph sz="half" idx="1"/>
          </p:nvPr>
        </p:nvSpPr>
        <p:spPr/>
        <p:txBody>
          <a:bodyPr/>
          <a:lstStyle/>
          <a:p>
            <a:r>
              <a:rPr lang="en-US" dirty="0" smtClean="0"/>
              <a:t>Molecular clouds</a:t>
            </a:r>
          </a:p>
          <a:p>
            <a:r>
              <a:rPr lang="en-US" dirty="0" smtClean="0"/>
              <a:t>Star formation regions</a:t>
            </a:r>
          </a:p>
          <a:p>
            <a:r>
              <a:rPr lang="en-US" dirty="0" smtClean="0"/>
              <a:t>OB stars</a:t>
            </a:r>
          </a:p>
          <a:p>
            <a:r>
              <a:rPr lang="en-US" dirty="0" smtClean="0"/>
              <a:t>HII regions</a:t>
            </a:r>
          </a:p>
          <a:p>
            <a:r>
              <a:rPr lang="en-US" dirty="0" smtClean="0"/>
              <a:t>SNRs</a:t>
            </a:r>
          </a:p>
          <a:p>
            <a:endParaRPr lang="en-US" dirty="0"/>
          </a:p>
          <a:p>
            <a:endParaRPr lang="en-US" dirty="0" smtClean="0"/>
          </a:p>
          <a:p>
            <a:endParaRPr lang="en-US" dirty="0"/>
          </a:p>
          <a:p>
            <a:r>
              <a:rPr lang="en-US" dirty="0" smtClean="0"/>
              <a:t>Why?</a:t>
            </a:r>
            <a:endParaRPr lang="en-US" dirty="0"/>
          </a:p>
        </p:txBody>
      </p:sp>
      <p:pic>
        <p:nvPicPr>
          <p:cNvPr id="7" name="Picture 2" descr="https://apod.nasa.gov/apod/image/1510/gendlerM83-New-HST-ESO-LL.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94263" y="2456604"/>
            <a:ext cx="3335337" cy="2713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80E317C-2D38-45AD-93CC-2F339010EF5B}" type="slidenum">
              <a:rPr lang="en-US" smtClean="0"/>
              <a:pPr/>
              <a:t>45</a:t>
            </a:fld>
            <a:endParaRPr lang="en-US"/>
          </a:p>
        </p:txBody>
      </p:sp>
    </p:spTree>
    <p:extLst>
      <p:ext uri="{BB962C8B-B14F-4D97-AF65-F5344CB8AC3E}">
        <p14:creationId xmlns:p14="http://schemas.microsoft.com/office/powerpoint/2010/main" val="220518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Differential Rotation</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46</a:t>
            </a:fld>
            <a:endParaRPr lang="en-US"/>
          </a:p>
        </p:txBody>
      </p:sp>
      <p:pic>
        <p:nvPicPr>
          <p:cNvPr id="2050" name="Picture 2" descr="https://sites.ualberta.ca/~pogosyan/teaching/ASTRO_122/lect24/6592_fig23_17a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2570418"/>
            <a:ext cx="7200900" cy="278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0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components of the galaxy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4384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Components of the Galaxy</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48</a:t>
            </a:fld>
            <a:endParaRPr lang="en-US"/>
          </a:p>
        </p:txBody>
      </p:sp>
      <p:pic>
        <p:nvPicPr>
          <p:cNvPr id="3074" name="Picture 2" descr="http://pages.uoregon.edu/jimbrau/BrauImNew/Chap23/6th/23_02Figure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2597" y="1524000"/>
            <a:ext cx="555310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19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Disk, Halo, Bulge</a:t>
            </a:r>
          </a:p>
        </p:txBody>
      </p:sp>
      <p:sp>
        <p:nvSpPr>
          <p:cNvPr id="3" name="Slide Number Placeholder 2"/>
          <p:cNvSpPr>
            <a:spLocks noGrp="1"/>
          </p:cNvSpPr>
          <p:nvPr>
            <p:ph type="sldNum" sz="quarter" idx="12"/>
          </p:nvPr>
        </p:nvSpPr>
        <p:spPr/>
        <p:txBody>
          <a:bodyPr/>
          <a:lstStyle/>
          <a:p>
            <a:fld id="{A80E317C-2D38-45AD-93CC-2F339010EF5B}" type="slidenum">
              <a:rPr lang="en-US" smtClean="0"/>
              <a:pPr/>
              <a:t>49</a:t>
            </a:fld>
            <a:endParaRPr lang="en-US"/>
          </a:p>
        </p:txBody>
      </p:sp>
      <p:pic>
        <p:nvPicPr>
          <p:cNvPr id="6" name="Content Placeholder 5"/>
          <p:cNvPicPr>
            <a:picLocks noGrp="1" noChangeAspect="1"/>
          </p:cNvPicPr>
          <p:nvPr>
            <p:ph idx="1"/>
          </p:nvPr>
        </p:nvPicPr>
        <p:blipFill>
          <a:blip r:embed="rId2"/>
          <a:stretch>
            <a:fillRect/>
          </a:stretch>
        </p:blipFill>
        <p:spPr>
          <a:xfrm>
            <a:off x="2845297" y="1524000"/>
            <a:ext cx="3567705" cy="4876800"/>
          </a:xfrm>
          <a:prstGeom prst="rect">
            <a:avLst/>
          </a:prstGeom>
        </p:spPr>
      </p:pic>
    </p:spTree>
    <p:extLst>
      <p:ext uri="{BB962C8B-B14F-4D97-AF65-F5344CB8AC3E}">
        <p14:creationId xmlns:p14="http://schemas.microsoft.com/office/powerpoint/2010/main" val="377893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Our Galaxy</a:t>
            </a:r>
          </a:p>
        </p:txBody>
      </p:sp>
      <p:sp>
        <p:nvSpPr>
          <p:cNvPr id="6148" name="Rectangle 3"/>
          <p:cNvSpPr>
            <a:spLocks noGrp="1" noChangeArrowheads="1"/>
          </p:cNvSpPr>
          <p:nvPr>
            <p:ph sz="half" idx="1"/>
          </p:nvPr>
        </p:nvSpPr>
        <p:spPr/>
        <p:txBody>
          <a:bodyPr>
            <a:normAutofit fontScale="92500" lnSpcReduction="10000"/>
          </a:bodyPr>
          <a:lstStyle/>
          <a:p>
            <a:r>
              <a:rPr lang="en-US" altLang="en-US" dirty="0" smtClean="0"/>
              <a:t>Our Galaxy, sometimes called “the Milky Way,” contains the Sun, a few hundred billion other stars, gas, dust, planets, etc.</a:t>
            </a:r>
          </a:p>
          <a:p>
            <a:r>
              <a:rPr lang="en-US" altLang="en-US" dirty="0" smtClean="0"/>
              <a:t>You can see evidence of it in the night sky as a “milky” splash of light on the celestial sphere.</a:t>
            </a:r>
          </a:p>
          <a:p>
            <a:r>
              <a:rPr lang="en-US" altLang="en-US" dirty="0" smtClean="0"/>
              <a:t>This diffuse emission is actually the light from the many stars in the disk of the Galaxy.</a:t>
            </a:r>
          </a:p>
          <a:p>
            <a:r>
              <a:rPr lang="en-US" altLang="en-US" dirty="0" smtClean="0"/>
              <a:t>We see fewer stars when we look above and below this disk.</a:t>
            </a:r>
          </a:p>
          <a:p>
            <a:endParaRPr lang="en-US" altLang="en-US" dirty="0" smtClean="0"/>
          </a:p>
        </p:txBody>
      </p:sp>
      <p:sp>
        <p:nvSpPr>
          <p:cNvPr id="3" name="Slide Number Placeholder 2"/>
          <p:cNvSpPr>
            <a:spLocks noGrp="1"/>
          </p:cNvSpPr>
          <p:nvPr>
            <p:ph type="sldNum" sz="quarter" idx="12"/>
          </p:nvPr>
        </p:nvSpPr>
        <p:spPr/>
        <p:txBody>
          <a:bodyPr/>
          <a:lstStyle/>
          <a:p>
            <a:fld id="{A80E317C-2D38-45AD-93CC-2F339010EF5B}" type="slidenum">
              <a:rPr lang="en-US" smtClean="0"/>
              <a:pPr/>
              <a:t>5</a:t>
            </a:fld>
            <a:endParaRPr lang="en-US"/>
          </a:p>
        </p:txBody>
      </p:sp>
      <p:pic>
        <p:nvPicPr>
          <p:cNvPr id="1028" name="Picture 4" descr="https://cdn.spacetelescope.org/archives/images/screen/heic0712h.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1782007"/>
            <a:ext cx="3335337" cy="406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8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Galactic Center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50</a:t>
            </a:fld>
            <a:endParaRPr lang="en-US"/>
          </a:p>
        </p:txBody>
      </p:sp>
      <p:sp>
        <p:nvSpPr>
          <p:cNvPr id="2" name="Content Placeholder 1"/>
          <p:cNvSpPr>
            <a:spLocks noGrp="1"/>
          </p:cNvSpPr>
          <p:nvPr>
            <p:ph idx="1"/>
          </p:nvPr>
        </p:nvSpPr>
        <p:spPr/>
        <p:txBody>
          <a:bodyPr>
            <a:normAutofit fontScale="77500" lnSpcReduction="20000"/>
          </a:bodyPr>
          <a:lstStyle/>
          <a:p>
            <a:r>
              <a:rPr lang="en-US" dirty="0"/>
              <a:t>Direction from Earth known from globular clusters</a:t>
            </a:r>
          </a:p>
          <a:p>
            <a:r>
              <a:rPr lang="en-US" dirty="0" smtClean="0"/>
              <a:t>Clouds </a:t>
            </a:r>
            <a:r>
              <a:rPr lang="en-US" dirty="0"/>
              <a:t>of gas and dust obscure </a:t>
            </a:r>
            <a:r>
              <a:rPr lang="en-US" dirty="0" smtClean="0"/>
              <a:t>view, cannot </a:t>
            </a:r>
            <a:r>
              <a:rPr lang="en-US" dirty="0"/>
              <a:t>see into center with visible light</a:t>
            </a:r>
          </a:p>
          <a:p>
            <a:r>
              <a:rPr lang="en-US" dirty="0" smtClean="0"/>
              <a:t>Largest </a:t>
            </a:r>
            <a:r>
              <a:rPr lang="en-US" dirty="0"/>
              <a:t>optical telescopes can see about 1/10 the distance to the </a:t>
            </a:r>
            <a:r>
              <a:rPr lang="en-US" dirty="0" smtClean="0"/>
              <a:t>center, but can use can </a:t>
            </a:r>
            <a:r>
              <a:rPr lang="en-US" dirty="0"/>
              <a:t>use infrared light, radio, x-rays, gamma-rays</a:t>
            </a:r>
          </a:p>
          <a:p>
            <a:r>
              <a:rPr lang="en-US" dirty="0" smtClean="0"/>
              <a:t>1930's </a:t>
            </a:r>
            <a:r>
              <a:rPr lang="en-US" dirty="0"/>
              <a:t>Karl </a:t>
            </a:r>
            <a:r>
              <a:rPr lang="en-US" dirty="0" err="1" smtClean="0"/>
              <a:t>Jansky</a:t>
            </a:r>
            <a:r>
              <a:rPr lang="en-US" dirty="0" smtClean="0"/>
              <a:t> detected </a:t>
            </a:r>
            <a:r>
              <a:rPr lang="en-US" dirty="0"/>
              <a:t>static on his receiver at approximately the same time each day (just 4 minutes earlier each day</a:t>
            </a:r>
            <a:r>
              <a:rPr lang="en-US" dirty="0" smtClean="0"/>
              <a:t>) this </a:t>
            </a:r>
            <a:r>
              <a:rPr lang="en-US" dirty="0"/>
              <a:t>turned out to be radio noise from the center of the galaxy which his "directional" antenna pointed at once a day.</a:t>
            </a:r>
          </a:p>
          <a:p>
            <a:r>
              <a:rPr lang="en-US" dirty="0"/>
              <a:t>Very intense radio emission coming from </a:t>
            </a:r>
            <a:r>
              <a:rPr lang="en-US" dirty="0" smtClean="0"/>
              <a:t>center. For </a:t>
            </a:r>
            <a:r>
              <a:rPr lang="en-US" dirty="0"/>
              <a:t>example, very large array ( VLA) in New Mexico (27 radio telescopes</a:t>
            </a:r>
            <a:r>
              <a:rPr lang="en-US" dirty="0" smtClean="0"/>
              <a:t>) produces </a:t>
            </a:r>
            <a:r>
              <a:rPr lang="en-US" dirty="0"/>
              <a:t>detailed </a:t>
            </a:r>
            <a:r>
              <a:rPr lang="en-US" dirty="0" smtClean="0"/>
              <a:t>images region </a:t>
            </a:r>
            <a:r>
              <a:rPr lang="en-US" dirty="0"/>
              <a:t>of Galactic Center in radio </a:t>
            </a:r>
            <a:r>
              <a:rPr lang="en-US" dirty="0" smtClean="0"/>
              <a:t>spectrum, apparent </a:t>
            </a:r>
            <a:r>
              <a:rPr lang="en-US" dirty="0"/>
              <a:t>ring of rotating matter of a few parsecs</a:t>
            </a:r>
          </a:p>
          <a:p>
            <a:r>
              <a:rPr lang="en-US" dirty="0" smtClean="0"/>
              <a:t>Infrared data shows very </a:t>
            </a:r>
            <a:r>
              <a:rPr lang="en-US" dirty="0"/>
              <a:t>intense source </a:t>
            </a:r>
            <a:r>
              <a:rPr lang="en-US" dirty="0" smtClean="0"/>
              <a:t>at the center</a:t>
            </a:r>
            <a:endParaRPr lang="en-US" dirty="0"/>
          </a:p>
          <a:p>
            <a:r>
              <a:rPr lang="en-US" dirty="0"/>
              <a:t>brightness = 80,000,000 suns (bright)</a:t>
            </a:r>
          </a:p>
          <a:p>
            <a:r>
              <a:rPr lang="en-US" dirty="0"/>
              <a:t>size = 10 light years (compact)</a:t>
            </a:r>
          </a:p>
          <a:p>
            <a:r>
              <a:rPr lang="en-US" dirty="0" smtClean="0"/>
              <a:t>gamma-rays shows intense </a:t>
            </a:r>
            <a:r>
              <a:rPr lang="en-US" dirty="0"/>
              <a:t>(-rays from matter/anti-matter annihilation</a:t>
            </a:r>
            <a:r>
              <a:rPr lang="en-US" dirty="0" smtClean="0"/>
              <a:t>) corresponds </a:t>
            </a:r>
            <a:r>
              <a:rPr lang="en-US" dirty="0"/>
              <a:t>to ten billion tons of anti-matter annihilation per second</a:t>
            </a:r>
          </a:p>
          <a:p>
            <a:r>
              <a:rPr lang="en-US" dirty="0" smtClean="0"/>
              <a:t>X-rays show very </a:t>
            </a:r>
            <a:r>
              <a:rPr lang="en-US" dirty="0"/>
              <a:t>intense </a:t>
            </a:r>
            <a:r>
              <a:rPr lang="en-US" dirty="0" smtClean="0"/>
              <a:t>emission</a:t>
            </a:r>
            <a:endParaRPr lang="en-US" dirty="0"/>
          </a:p>
        </p:txBody>
      </p:sp>
    </p:spTree>
    <p:extLst>
      <p:ext uri="{BB962C8B-B14F-4D97-AF65-F5344CB8AC3E}">
        <p14:creationId xmlns:p14="http://schemas.microsoft.com/office/powerpoint/2010/main" val="257311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Stars in the Sky</a:t>
            </a:r>
          </a:p>
        </p:txBody>
      </p:sp>
      <p:sp>
        <p:nvSpPr>
          <p:cNvPr id="4" name="Text Placeholder 3"/>
          <p:cNvSpPr>
            <a:spLocks noGrp="1"/>
          </p:cNvSpPr>
          <p:nvPr>
            <p:ph type="body" idx="1"/>
          </p:nvPr>
        </p:nvSpPr>
        <p:spPr/>
        <p:txBody>
          <a:bodyPr/>
          <a:lstStyle/>
          <a:p>
            <a:r>
              <a:rPr lang="en-US" dirty="0" smtClean="0"/>
              <a:t>Nearby Stars</a:t>
            </a:r>
            <a:endParaRPr lang="en-US" dirty="0"/>
          </a:p>
        </p:txBody>
      </p:sp>
      <p:pic>
        <p:nvPicPr>
          <p:cNvPr id="8" name="Content Placeholder 7"/>
          <p:cNvPicPr>
            <a:picLocks noGrp="1" noChangeAspect="1"/>
          </p:cNvPicPr>
          <p:nvPr>
            <p:ph sz="half" idx="2"/>
          </p:nvPr>
        </p:nvPicPr>
        <p:blipFill>
          <a:blip r:embed="rId2"/>
          <a:stretch>
            <a:fillRect/>
          </a:stretch>
        </p:blipFill>
        <p:spPr>
          <a:xfrm>
            <a:off x="1194062" y="2460625"/>
            <a:ext cx="3004614" cy="3657600"/>
          </a:xfrm>
          <a:prstGeom prst="rect">
            <a:avLst/>
          </a:prstGeom>
        </p:spPr>
      </p:pic>
      <p:sp>
        <p:nvSpPr>
          <p:cNvPr id="6" name="Text Placeholder 5"/>
          <p:cNvSpPr>
            <a:spLocks noGrp="1"/>
          </p:cNvSpPr>
          <p:nvPr>
            <p:ph type="body" sz="quarter" idx="3"/>
          </p:nvPr>
        </p:nvSpPr>
        <p:spPr/>
        <p:txBody>
          <a:bodyPr/>
          <a:lstStyle/>
          <a:p>
            <a:r>
              <a:rPr lang="en-US" dirty="0" smtClean="0"/>
              <a:t>Bright Stars</a:t>
            </a:r>
            <a:endParaRPr lang="en-US" dirty="0"/>
          </a:p>
        </p:txBody>
      </p:sp>
      <p:pic>
        <p:nvPicPr>
          <p:cNvPr id="9" name="Content Placeholder 8"/>
          <p:cNvPicPr>
            <a:picLocks noGrp="1" noChangeAspect="1"/>
          </p:cNvPicPr>
          <p:nvPr>
            <p:ph sz="quarter" idx="4"/>
          </p:nvPr>
        </p:nvPicPr>
        <p:blipFill>
          <a:blip r:embed="rId3"/>
          <a:stretch>
            <a:fillRect/>
          </a:stretch>
        </p:blipFill>
        <p:spPr>
          <a:xfrm>
            <a:off x="5060170" y="2460625"/>
            <a:ext cx="3003522" cy="3657600"/>
          </a:xfrm>
          <a:prstGeom prst="rect">
            <a:avLst/>
          </a:prstGeom>
        </p:spPr>
      </p:pic>
      <p:sp>
        <p:nvSpPr>
          <p:cNvPr id="3" name="Slide Number Placeholder 2"/>
          <p:cNvSpPr>
            <a:spLocks noGrp="1"/>
          </p:cNvSpPr>
          <p:nvPr>
            <p:ph type="sldNum" sz="quarter" idx="12"/>
          </p:nvPr>
        </p:nvSpPr>
        <p:spPr/>
        <p:txBody>
          <a:bodyPr/>
          <a:lstStyle/>
          <a:p>
            <a:fld id="{A80E317C-2D38-45AD-93CC-2F339010EF5B}" type="slidenum">
              <a:rPr lang="en-US" smtClean="0"/>
              <a:pPr/>
              <a:t>51</a:t>
            </a:fld>
            <a:endParaRPr lang="en-US"/>
          </a:p>
        </p:txBody>
      </p:sp>
    </p:spTree>
    <p:extLst>
      <p:ext uri="{BB962C8B-B14F-4D97-AF65-F5344CB8AC3E}">
        <p14:creationId xmlns:p14="http://schemas.microsoft.com/office/powerpoint/2010/main" val="226831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Our Galaxy Seen From Earth</a:t>
            </a:r>
          </a:p>
        </p:txBody>
      </p:sp>
      <p:sp>
        <p:nvSpPr>
          <p:cNvPr id="3" name="Slide Number Placeholder 2"/>
          <p:cNvSpPr>
            <a:spLocks noGrp="1"/>
          </p:cNvSpPr>
          <p:nvPr>
            <p:ph type="sldNum" sz="quarter" idx="12"/>
          </p:nvPr>
        </p:nvSpPr>
        <p:spPr/>
        <p:txBody>
          <a:bodyPr/>
          <a:lstStyle/>
          <a:p>
            <a:fld id="{A80E317C-2D38-45AD-93CC-2F339010EF5B}" type="slidenum">
              <a:rPr lang="en-US" smtClean="0"/>
              <a:pPr/>
              <a:t>6</a:t>
            </a:fld>
            <a:endParaRPr lang="en-US"/>
          </a:p>
        </p:txBody>
      </p:sp>
      <p:pic>
        <p:nvPicPr>
          <p:cNvPr id="1026" name="Picture 2" descr="https://sites.ualberta.ca/~pogosyan/teaching/ASTRO_122/lect22/mwpan_aitoff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562100"/>
            <a:ext cx="72009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2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sz="3600" dirty="0" smtClean="0"/>
              <a:t>Our Galaxy at Various Wavelengths</a:t>
            </a:r>
          </a:p>
        </p:txBody>
      </p:sp>
      <p:sp>
        <p:nvSpPr>
          <p:cNvPr id="3" name="Slide Number Placeholder 2"/>
          <p:cNvSpPr>
            <a:spLocks noGrp="1"/>
          </p:cNvSpPr>
          <p:nvPr>
            <p:ph type="sldNum" sz="quarter" idx="12"/>
          </p:nvPr>
        </p:nvSpPr>
        <p:spPr/>
        <p:txBody>
          <a:bodyPr/>
          <a:lstStyle/>
          <a:p>
            <a:fld id="{A80E317C-2D38-45AD-93CC-2F339010EF5B}" type="slidenum">
              <a:rPr lang="en-US" smtClean="0"/>
              <a:pPr/>
              <a:t>7</a:t>
            </a:fld>
            <a:endParaRPr lang="en-US"/>
          </a:p>
        </p:txBody>
      </p:sp>
      <p:pic>
        <p:nvPicPr>
          <p:cNvPr id="2050" name="Picture 2" descr="https://sites.ualberta.ca/~pogosyan/teaching/ASTRO_122/lect22/mwmw_8x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1295400"/>
            <a:ext cx="7086600" cy="516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6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Our Galaxy Fast Facts</a:t>
            </a:r>
          </a:p>
        </p:txBody>
      </p:sp>
      <p:sp>
        <p:nvSpPr>
          <p:cNvPr id="6148" name="Rectangle 3"/>
          <p:cNvSpPr>
            <a:spLocks noGrp="1" noChangeArrowheads="1"/>
          </p:cNvSpPr>
          <p:nvPr>
            <p:ph idx="1"/>
          </p:nvPr>
        </p:nvSpPr>
        <p:spPr/>
        <p:txBody>
          <a:bodyPr>
            <a:normAutofit/>
          </a:bodyPr>
          <a:lstStyle/>
          <a:p>
            <a:r>
              <a:rPr lang="en-US" altLang="en-US" dirty="0" smtClean="0"/>
              <a:t>a few hundred billion stars</a:t>
            </a:r>
          </a:p>
          <a:p>
            <a:r>
              <a:rPr lang="en-US" altLang="en-US" dirty="0" smtClean="0"/>
              <a:t>a few trillion solar masses in material (mostly dark matter)</a:t>
            </a:r>
          </a:p>
          <a:p>
            <a:r>
              <a:rPr lang="en-US" altLang="en-US" dirty="0" smtClean="0"/>
              <a:t>approximately 120,000 </a:t>
            </a:r>
            <a:r>
              <a:rPr lang="en-US" altLang="en-US" dirty="0" err="1" smtClean="0"/>
              <a:t>ly</a:t>
            </a:r>
            <a:r>
              <a:rPr lang="en-US" altLang="en-US" dirty="0" smtClean="0"/>
              <a:t> across, 1,500 </a:t>
            </a:r>
            <a:r>
              <a:rPr lang="en-US" altLang="en-US" dirty="0" err="1" smtClean="0"/>
              <a:t>ly</a:t>
            </a:r>
            <a:r>
              <a:rPr lang="en-US" altLang="en-US" dirty="0" smtClean="0"/>
              <a:t> thick</a:t>
            </a:r>
          </a:p>
          <a:p>
            <a:r>
              <a:rPr lang="en-US" altLang="en-US" dirty="0"/>
              <a:t>spiral shape</a:t>
            </a:r>
          </a:p>
          <a:p>
            <a:r>
              <a:rPr lang="en-US" altLang="en-US" dirty="0" smtClean="0"/>
              <a:t>disk (young stars, gas, dust)</a:t>
            </a:r>
          </a:p>
          <a:p>
            <a:r>
              <a:rPr lang="en-US" altLang="en-US" dirty="0" smtClean="0"/>
              <a:t>bulge (intermediate-age, metal rich stars)</a:t>
            </a:r>
          </a:p>
          <a:p>
            <a:r>
              <a:rPr lang="en-US" altLang="en-US" dirty="0" smtClean="0"/>
              <a:t>halo (old, metal poor stars)</a:t>
            </a:r>
          </a:p>
          <a:p>
            <a:r>
              <a:rPr lang="en-US" altLang="en-US" dirty="0" smtClean="0"/>
              <a:t>several satellite galaxies</a:t>
            </a:r>
          </a:p>
          <a:p>
            <a:r>
              <a:rPr lang="en-US" altLang="en-US" dirty="0" smtClean="0"/>
              <a:t>old as the Universe</a:t>
            </a:r>
          </a:p>
          <a:p>
            <a:r>
              <a:rPr lang="en-US" altLang="en-US" dirty="0" smtClean="0"/>
              <a:t>supermassive black hole in center</a:t>
            </a:r>
          </a:p>
          <a:p>
            <a:r>
              <a:rPr lang="en-US" altLang="en-US" dirty="0" smtClean="0"/>
              <a:t>part of Virgo supercluster</a:t>
            </a:r>
          </a:p>
        </p:txBody>
      </p:sp>
      <p:sp>
        <p:nvSpPr>
          <p:cNvPr id="3" name="Slide Number Placeholder 2"/>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2225776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Similar to NGC 891</a:t>
            </a:r>
          </a:p>
        </p:txBody>
      </p:sp>
      <p:sp>
        <p:nvSpPr>
          <p:cNvPr id="3" name="Slide Number Placeholder 2"/>
          <p:cNvSpPr>
            <a:spLocks noGrp="1"/>
          </p:cNvSpPr>
          <p:nvPr>
            <p:ph type="sldNum" sz="quarter" idx="12"/>
          </p:nvPr>
        </p:nvSpPr>
        <p:spPr/>
        <p:txBody>
          <a:bodyPr/>
          <a:lstStyle/>
          <a:p>
            <a:fld id="{A80E317C-2D38-45AD-93CC-2F339010EF5B}" type="slidenum">
              <a:rPr lang="en-US" smtClean="0"/>
              <a:pPr/>
              <a:t>9</a:t>
            </a:fld>
            <a:endParaRPr lang="en-US"/>
          </a:p>
        </p:txBody>
      </p:sp>
      <p:pic>
        <p:nvPicPr>
          <p:cNvPr id="1026" name="Picture 2" descr="https://apod.nasa.gov/apod/image/1701/n891_bloc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347" y="1524000"/>
            <a:ext cx="706160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9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5083</TotalTime>
  <Words>1938</Words>
  <Application>Microsoft Office PowerPoint</Application>
  <PresentationFormat>On-screen Show (4:3)</PresentationFormat>
  <Paragraphs>221</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Cambria Math</vt:lpstr>
      <vt:lpstr>Franklin Gothic Book</vt:lpstr>
      <vt:lpstr>Symbol</vt:lpstr>
      <vt:lpstr>Crop</vt:lpstr>
      <vt:lpstr>University Astronomy</vt:lpstr>
      <vt:lpstr>Aims and outline for this lecture</vt:lpstr>
      <vt:lpstr>introduction</vt:lpstr>
      <vt:lpstr>Our Galaxy Seen From Earth</vt:lpstr>
      <vt:lpstr>Our Galaxy</vt:lpstr>
      <vt:lpstr>Our Galaxy Seen From Earth</vt:lpstr>
      <vt:lpstr>Our Galaxy at Various Wavelengths</vt:lpstr>
      <vt:lpstr>Our Galaxy Fast Facts</vt:lpstr>
      <vt:lpstr>Similar to NGC 891</vt:lpstr>
      <vt:lpstr>Similar to M83</vt:lpstr>
      <vt:lpstr>morphology</vt:lpstr>
      <vt:lpstr>Shape of the Galaxy (1750)</vt:lpstr>
      <vt:lpstr>Shape of the Galaxy (1785)</vt:lpstr>
      <vt:lpstr>Shape of the Galaxy (~1920)</vt:lpstr>
      <vt:lpstr>Kapteyn Model</vt:lpstr>
      <vt:lpstr>Shape of the Galaxy (~1920)</vt:lpstr>
      <vt:lpstr>Globular Distribution</vt:lpstr>
      <vt:lpstr>Shapley’s Conclusions</vt:lpstr>
      <vt:lpstr>2MASS</vt:lpstr>
      <vt:lpstr>OB Stars and HII Regions</vt:lpstr>
      <vt:lpstr>OB Stars and HII Regions</vt:lpstr>
      <vt:lpstr>HI 21 cm Emission</vt:lpstr>
      <vt:lpstr>HI 21 cm Emission</vt:lpstr>
      <vt:lpstr>Current Model</vt:lpstr>
      <vt:lpstr>galaxy formation</vt:lpstr>
      <vt:lpstr>Pancake Model</vt:lpstr>
      <vt:lpstr>Collisions</vt:lpstr>
      <vt:lpstr>local  stellar motions</vt:lpstr>
      <vt:lpstr>Stellar Velocity Definitions</vt:lpstr>
      <vt:lpstr>Velocities Diagram</vt:lpstr>
      <vt:lpstr>Stellar Velocities Near the Sun</vt:lpstr>
      <vt:lpstr>Velocity of Sun</vt:lpstr>
      <vt:lpstr>Velocity Dispersion of Stars</vt:lpstr>
      <vt:lpstr>Velocity Dispersion of Stars</vt:lpstr>
      <vt:lpstr>kinematics and dynamics</vt:lpstr>
      <vt:lpstr>Stellar Motions</vt:lpstr>
      <vt:lpstr>Mass Inside the Sun’s Orbit</vt:lpstr>
      <vt:lpstr>Mass Outside the Sun’s Orbit</vt:lpstr>
      <vt:lpstr>What Is Velocity Around Point Mass?</vt:lpstr>
      <vt:lpstr>Stellar Velocities and Dark Matter</vt:lpstr>
      <vt:lpstr>Rotation Curve</vt:lpstr>
      <vt:lpstr>Dark Matter</vt:lpstr>
      <vt:lpstr>spiral arms</vt:lpstr>
      <vt:lpstr>Question</vt:lpstr>
      <vt:lpstr>Answer</vt:lpstr>
      <vt:lpstr>Differential Rotation</vt:lpstr>
      <vt:lpstr>components of the galaxy</vt:lpstr>
      <vt:lpstr>Components of the Galaxy</vt:lpstr>
      <vt:lpstr>Disk, Halo, Bulge</vt:lpstr>
      <vt:lpstr>Galactic Center</vt:lpstr>
      <vt:lpstr>Stars in the Sky</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598</cp:revision>
  <dcterms:created xsi:type="dcterms:W3CDTF">2007-01-08T01:06:37Z</dcterms:created>
  <dcterms:modified xsi:type="dcterms:W3CDTF">2020-04-13T13:53:43Z</dcterms:modified>
</cp:coreProperties>
</file>