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26" r:id="rId1"/>
  </p:sldMasterIdLst>
  <p:notesMasterIdLst>
    <p:notesMasterId r:id="rId52"/>
  </p:notesMasterIdLst>
  <p:sldIdLst>
    <p:sldId id="989" r:id="rId2"/>
    <p:sldId id="1010" r:id="rId3"/>
    <p:sldId id="1033" r:id="rId4"/>
    <p:sldId id="990" r:id="rId5"/>
    <p:sldId id="1011" r:id="rId6"/>
    <p:sldId id="1012" r:id="rId7"/>
    <p:sldId id="1013" r:id="rId8"/>
    <p:sldId id="991" r:id="rId9"/>
    <p:sldId id="1019" r:id="rId10"/>
    <p:sldId id="1034" r:id="rId11"/>
    <p:sldId id="992" r:id="rId12"/>
    <p:sldId id="993" r:id="rId13"/>
    <p:sldId id="1025" r:id="rId14"/>
    <p:sldId id="1032" r:id="rId15"/>
    <p:sldId id="994" r:id="rId16"/>
    <p:sldId id="995" r:id="rId17"/>
    <p:sldId id="996" r:id="rId18"/>
    <p:sldId id="1031" r:id="rId19"/>
    <p:sldId id="1030" r:id="rId20"/>
    <p:sldId id="1014" r:id="rId21"/>
    <p:sldId id="1015" r:id="rId22"/>
    <p:sldId id="997" r:id="rId23"/>
    <p:sldId id="998" r:id="rId24"/>
    <p:sldId id="1017" r:id="rId25"/>
    <p:sldId id="1018" r:id="rId26"/>
    <p:sldId id="999" r:id="rId27"/>
    <p:sldId id="1000" r:id="rId28"/>
    <p:sldId id="1001" r:id="rId29"/>
    <p:sldId id="1035" r:id="rId30"/>
    <p:sldId id="1002" r:id="rId31"/>
    <p:sldId id="1003" r:id="rId32"/>
    <p:sldId id="1026" r:id="rId33"/>
    <p:sldId id="1027" r:id="rId34"/>
    <p:sldId id="1024" r:id="rId35"/>
    <p:sldId id="1036" r:id="rId36"/>
    <p:sldId id="1004" r:id="rId37"/>
    <p:sldId id="1020" r:id="rId38"/>
    <p:sldId id="1005" r:id="rId39"/>
    <p:sldId id="1028" r:id="rId40"/>
    <p:sldId id="1029" r:id="rId41"/>
    <p:sldId id="1006" r:id="rId42"/>
    <p:sldId id="1021" r:id="rId43"/>
    <p:sldId id="1022" r:id="rId44"/>
    <p:sldId id="1023" r:id="rId45"/>
    <p:sldId id="1007" r:id="rId46"/>
    <p:sldId id="1008" r:id="rId47"/>
    <p:sldId id="1009" r:id="rId48"/>
    <p:sldId id="1016" r:id="rId49"/>
    <p:sldId id="1037" r:id="rId50"/>
    <p:sldId id="1038" r:id="rId51"/>
  </p:sldIdLst>
  <p:sldSz cx="9144000" cy="6858000" type="screen4x3"/>
  <p:notesSz cx="7315200" cy="9601200"/>
  <p:custDataLst>
    <p:tags r:id="rId5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66FF"/>
    <a:srgbClr val="00FF00"/>
    <a:srgbClr val="000000"/>
    <a:srgbClr val="CCE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640" autoAdjust="0"/>
    <p:restoredTop sz="83090" autoAdjust="0"/>
  </p:normalViewPr>
  <p:slideViewPr>
    <p:cSldViewPr>
      <p:cViewPr varScale="1">
        <p:scale>
          <a:sx n="116" d="100"/>
          <a:sy n="116" d="100"/>
        </p:scale>
        <p:origin x="213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45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gs" Target="tags/tag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/Relationships>
</file>

<file path=ppt/_rels/viewProps.xml.rels><?xml version="1.0" encoding="UTF-8" standalone="yes"?>
<Relationships xmlns="http://schemas.openxmlformats.org/package/2006/relationships"><Relationship Id="rId13" Type="http://schemas.openxmlformats.org/officeDocument/2006/relationships/slide" Target="slides/slide15.xml"/><Relationship Id="rId18" Type="http://schemas.openxmlformats.org/officeDocument/2006/relationships/slide" Target="slides/slide20.xml"/><Relationship Id="rId26" Type="http://schemas.openxmlformats.org/officeDocument/2006/relationships/slide" Target="slides/slide28.xml"/><Relationship Id="rId39" Type="http://schemas.openxmlformats.org/officeDocument/2006/relationships/slide" Target="slides/slide43.xml"/><Relationship Id="rId21" Type="http://schemas.openxmlformats.org/officeDocument/2006/relationships/slide" Target="slides/slide23.xml"/><Relationship Id="rId34" Type="http://schemas.openxmlformats.org/officeDocument/2006/relationships/slide" Target="slides/slide38.xml"/><Relationship Id="rId42" Type="http://schemas.openxmlformats.org/officeDocument/2006/relationships/slide" Target="slides/slide46.xml"/><Relationship Id="rId7" Type="http://schemas.openxmlformats.org/officeDocument/2006/relationships/slide" Target="slides/slide8.xml"/><Relationship Id="rId2" Type="http://schemas.openxmlformats.org/officeDocument/2006/relationships/slide" Target="slides/slide2.xml"/><Relationship Id="rId16" Type="http://schemas.openxmlformats.org/officeDocument/2006/relationships/slide" Target="slides/slide18.xml"/><Relationship Id="rId29" Type="http://schemas.openxmlformats.org/officeDocument/2006/relationships/slide" Target="slides/slide32.xml"/><Relationship Id="rId1" Type="http://schemas.openxmlformats.org/officeDocument/2006/relationships/slide" Target="slides/slide1.xml"/><Relationship Id="rId6" Type="http://schemas.openxmlformats.org/officeDocument/2006/relationships/slide" Target="slides/slide7.xml"/><Relationship Id="rId11" Type="http://schemas.openxmlformats.org/officeDocument/2006/relationships/slide" Target="slides/slide13.xml"/><Relationship Id="rId24" Type="http://schemas.openxmlformats.org/officeDocument/2006/relationships/slide" Target="slides/slide26.xml"/><Relationship Id="rId32" Type="http://schemas.openxmlformats.org/officeDocument/2006/relationships/slide" Target="slides/slide36.xml"/><Relationship Id="rId37" Type="http://schemas.openxmlformats.org/officeDocument/2006/relationships/slide" Target="slides/slide41.xml"/><Relationship Id="rId40" Type="http://schemas.openxmlformats.org/officeDocument/2006/relationships/slide" Target="slides/slide44.xml"/><Relationship Id="rId45" Type="http://schemas.openxmlformats.org/officeDocument/2006/relationships/slide" Target="slides/slide49.xml"/><Relationship Id="rId5" Type="http://schemas.openxmlformats.org/officeDocument/2006/relationships/slide" Target="slides/slide6.xml"/><Relationship Id="rId15" Type="http://schemas.openxmlformats.org/officeDocument/2006/relationships/slide" Target="slides/slide17.xml"/><Relationship Id="rId23" Type="http://schemas.openxmlformats.org/officeDocument/2006/relationships/slide" Target="slides/slide25.xml"/><Relationship Id="rId28" Type="http://schemas.openxmlformats.org/officeDocument/2006/relationships/slide" Target="slides/slide31.xml"/><Relationship Id="rId36" Type="http://schemas.openxmlformats.org/officeDocument/2006/relationships/slide" Target="slides/slide40.xml"/><Relationship Id="rId10" Type="http://schemas.openxmlformats.org/officeDocument/2006/relationships/slide" Target="slides/slide12.xml"/><Relationship Id="rId19" Type="http://schemas.openxmlformats.org/officeDocument/2006/relationships/slide" Target="slides/slide21.xml"/><Relationship Id="rId31" Type="http://schemas.openxmlformats.org/officeDocument/2006/relationships/slide" Target="slides/slide34.xml"/><Relationship Id="rId44" Type="http://schemas.openxmlformats.org/officeDocument/2006/relationships/slide" Target="slides/slide48.xml"/><Relationship Id="rId4" Type="http://schemas.openxmlformats.org/officeDocument/2006/relationships/slide" Target="slides/slide5.xml"/><Relationship Id="rId9" Type="http://schemas.openxmlformats.org/officeDocument/2006/relationships/slide" Target="slides/slide11.xml"/><Relationship Id="rId14" Type="http://schemas.openxmlformats.org/officeDocument/2006/relationships/slide" Target="slides/slide16.xml"/><Relationship Id="rId22" Type="http://schemas.openxmlformats.org/officeDocument/2006/relationships/slide" Target="slides/slide24.xml"/><Relationship Id="rId27" Type="http://schemas.openxmlformats.org/officeDocument/2006/relationships/slide" Target="slides/slide30.xml"/><Relationship Id="rId30" Type="http://schemas.openxmlformats.org/officeDocument/2006/relationships/slide" Target="slides/slide33.xml"/><Relationship Id="rId35" Type="http://schemas.openxmlformats.org/officeDocument/2006/relationships/slide" Target="slides/slide39.xml"/><Relationship Id="rId43" Type="http://schemas.openxmlformats.org/officeDocument/2006/relationships/slide" Target="slides/slide47.xml"/><Relationship Id="rId8" Type="http://schemas.openxmlformats.org/officeDocument/2006/relationships/slide" Target="slides/slide9.xml"/><Relationship Id="rId3" Type="http://schemas.openxmlformats.org/officeDocument/2006/relationships/slide" Target="slides/slide4.xml"/><Relationship Id="rId12" Type="http://schemas.openxmlformats.org/officeDocument/2006/relationships/slide" Target="slides/slide14.xml"/><Relationship Id="rId17" Type="http://schemas.openxmlformats.org/officeDocument/2006/relationships/slide" Target="slides/slide19.xml"/><Relationship Id="rId25" Type="http://schemas.openxmlformats.org/officeDocument/2006/relationships/slide" Target="slides/slide27.xml"/><Relationship Id="rId33" Type="http://schemas.openxmlformats.org/officeDocument/2006/relationships/slide" Target="slides/slide37.xml"/><Relationship Id="rId38" Type="http://schemas.openxmlformats.org/officeDocument/2006/relationships/slide" Target="slides/slide42.xml"/><Relationship Id="rId46" Type="http://schemas.openxmlformats.org/officeDocument/2006/relationships/slide" Target="slides/slide50.xml"/><Relationship Id="rId20" Type="http://schemas.openxmlformats.org/officeDocument/2006/relationships/slide" Target="slides/slide22.xml"/><Relationship Id="rId41" Type="http://schemas.openxmlformats.org/officeDocument/2006/relationships/slide" Target="slides/slide4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4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 eaLnBrk="1" hangingPunct="1">
              <a:defRPr sz="13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4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 eaLnBrk="1" hangingPunct="1">
              <a:defRPr sz="1300"/>
            </a:lvl1pPr>
          </a:lstStyle>
          <a:p>
            <a:pPr>
              <a:defRPr/>
            </a:pPr>
            <a:fld id="{2C615792-B7D5-41CE-A968-FD95D47F2F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01854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C615792-B7D5-41CE-A968-FD95D47F2FDA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05500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36346" y="1788454"/>
            <a:ext cx="6270922" cy="2098226"/>
          </a:xfrm>
        </p:spPr>
        <p:txBody>
          <a:bodyPr anchor="b">
            <a:noAutofit/>
          </a:bodyPr>
          <a:lstStyle>
            <a:lvl1pPr algn="ct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09930" y="3956280"/>
            <a:ext cx="5123755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64644" y="6453386"/>
            <a:ext cx="1205958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041" y="6453386"/>
            <a:ext cx="5267533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6D469CA5-016B-49CF-A911-B58B6A64B22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564643" y="744469"/>
            <a:ext cx="8005589" cy="5349671"/>
            <a:chOff x="564643" y="744469"/>
            <a:chExt cx="8005589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6113972" y="1685652"/>
              <a:ext cx="2456260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357"/>
                  </a:lnTo>
                  <a:lnTo>
                    <a:pt x="8761" y="935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564643" y="744469"/>
              <a:ext cx="2456505" cy="4408488"/>
            </a:xfrm>
            <a:custGeom>
              <a:avLst/>
              <a:gdLst/>
              <a:ahLst/>
              <a:cxnLst/>
              <a:rect l="l" t="t" r="r" b="b"/>
              <a:pathLst>
                <a:path w="10001" h="10000">
                  <a:moveTo>
                    <a:pt x="8762" y="0"/>
                  </a:moveTo>
                  <a:lnTo>
                    <a:pt x="10001" y="0"/>
                  </a:lnTo>
                  <a:lnTo>
                    <a:pt x="10001" y="10000"/>
                  </a:lnTo>
                  <a:lnTo>
                    <a:pt x="1" y="10000"/>
                  </a:lnTo>
                  <a:cubicBezTo>
                    <a:pt x="-2" y="9766"/>
                    <a:pt x="4" y="9586"/>
                    <a:pt x="1" y="9352"/>
                  </a:cubicBezTo>
                  <a:lnTo>
                    <a:pt x="8762" y="9346"/>
                  </a:lnTo>
                  <a:lnTo>
                    <a:pt x="8762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401351463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151239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two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8700" y="1527048"/>
            <a:ext cx="7200900" cy="296875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1028700" y="4495800"/>
            <a:ext cx="7200900" cy="1828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77481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3769" y="1301361"/>
            <a:ext cx="7209728" cy="2852737"/>
          </a:xfrm>
        </p:spPr>
        <p:txBody>
          <a:bodyPr anchor="b">
            <a:normAutofit/>
          </a:bodyPr>
          <a:lstStyle>
            <a:lvl1pPr algn="r">
              <a:defRPr sz="60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3769" y="4216328"/>
            <a:ext cx="7209728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chemeClr val="tx2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54181" y="6453386"/>
            <a:ext cx="1216807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38234" y="6453386"/>
            <a:ext cx="5267533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373012" y="6453386"/>
            <a:ext cx="119721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4610431-892D-4A94-8C08-CB25A63EF69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Freeform 6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8" name="Freeform 7" title="Crop Mark"/>
          <p:cNvSpPr/>
          <p:nvPr/>
        </p:nvSpPr>
        <p:spPr bwMode="auto">
          <a:xfrm>
            <a:off x="6113972" y="1685652"/>
            <a:ext cx="2456260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38675032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8700" y="2286000"/>
            <a:ext cx="3335840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94052" y="2286000"/>
            <a:ext cx="3335840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048826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2340230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8700" y="3305208"/>
            <a:ext cx="3335839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3760" y="2349754"/>
            <a:ext cx="3335840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2400" b="0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93760" y="3305208"/>
            <a:ext cx="3335840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CEAAAA-D3B0-432F-B548-76967F3BC43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517250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676609-C20E-478C-B1F1-3B056B7D92B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75720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52B8960-E638-4B6B-89D4-76355760875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88372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685800"/>
            <a:ext cx="7200900" cy="73152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0" y="1527048"/>
            <a:ext cx="7200900" cy="4846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42987" y="6453386"/>
            <a:ext cx="90342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73" y="6453386"/>
            <a:ext cx="4710623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4552" y="6453386"/>
            <a:ext cx="1197219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0663333-93E5-4619-96E3-1B687F2BC51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8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 title="Side bar"/>
          <p:cNvSpPr/>
          <p:nvPr/>
        </p:nvSpPr>
        <p:spPr>
          <a:xfrm>
            <a:off x="358571" y="376"/>
            <a:ext cx="17145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54208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38" r:id="rId3"/>
    <p:sldLayoutId id="2147484029" r:id="rId4"/>
    <p:sldLayoutId id="2147484030" r:id="rId5"/>
    <p:sldLayoutId id="2147484031" r:id="rId6"/>
    <p:sldLayoutId id="2147484032" r:id="rId7"/>
    <p:sldLayoutId id="2147484033" r:id="rId8"/>
  </p:sldLayoutIdLst>
  <p:transition>
    <p:fade thruBlk="1"/>
  </p:transition>
  <p:timing>
    <p:tnLst>
      <p:par>
        <p:cTn id="1" dur="indefinite" restart="never" nodeType="tmRoot"/>
      </p:par>
    </p:tnLst>
  </p:timing>
  <p:hf hdr="0" ftr="0" dt="0"/>
  <p:txStyles>
    <p:titleStyle>
      <a:lvl1pPr algn="l" defTabSz="6858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6858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6858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6912">
          <p15:clr>
            <a:srgbClr val="F26B43"/>
          </p15:clr>
        </p15:guide>
        <p15:guide id="2" pos="936">
          <p15:clr>
            <a:srgbClr val="F26B43"/>
          </p15:clr>
        </p15:guide>
        <p15:guide id="3" pos="864">
          <p15:clr>
            <a:srgbClr val="F26B43"/>
          </p15:clr>
        </p15:guide>
        <p15:guide id="4" orient="horz" pos="1368">
          <p15:clr>
            <a:srgbClr val="F26B43"/>
          </p15:clr>
        </p15:guide>
        <p15:guide id="5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5184">
          <p15:clr>
            <a:srgbClr val="F26B43"/>
          </p15:clr>
        </p15:guide>
        <p15:guide id="10" pos="702">
          <p15:clr>
            <a:srgbClr val="F26B43"/>
          </p15:clr>
        </p15:guide>
        <p15:guide id="11" pos="64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e3PJ8WKO2E" TargetMode="External"/><Relationship Id="rId2" Type="http://schemas.openxmlformats.org/officeDocument/2006/relationships/hyperlink" Target="https://www.youtube.com/watch?v=Kj4524AAZdE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/>
          <p:cNvSpPr>
            <a:spLocks noGrp="1" noChangeArrowheads="1"/>
          </p:cNvSpPr>
          <p:nvPr>
            <p:ph type="ctr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smtClean="0"/>
              <a:t>University Astronomy</a:t>
            </a:r>
          </a:p>
        </p:txBody>
      </p:sp>
      <p:sp>
        <p:nvSpPr>
          <p:cNvPr id="4100" name="Rectangle 7"/>
          <p:cNvSpPr>
            <a:spLocks noGrp="1" noChangeArrowheads="1"/>
          </p:cNvSpPr>
          <p:nvPr>
            <p:ph type="subTitle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altLang="en-US" dirty="0" smtClean="0"/>
              <a:t>Professor Don Figer</a:t>
            </a:r>
          </a:p>
          <a:p>
            <a:pPr eaLnBrk="1" hangingPunct="1"/>
            <a:r>
              <a:rPr lang="en-US" altLang="en-US" dirty="0" smtClean="0"/>
              <a:t>Scale of the Universe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469CA5-016B-49CF-A911-B58B6A64B22E}" type="slidenum">
              <a:rPr lang="en-US" altLang="en-US" smtClean="0"/>
              <a:pPr>
                <a:defRPr/>
              </a:pPr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0391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sizes and distances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35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Scale Model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How can we comprehend sizes and distances in our Universe?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Build a scale model.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One useful method is to build a scale model.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99997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Questions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What is an Astronomical Unit (AU)?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What is a Light Year (</a:t>
            </a:r>
            <a:r>
              <a:rPr lang="en-US" altLang="en-US" dirty="0" err="1" smtClean="0"/>
              <a:t>ly</a:t>
            </a:r>
            <a:r>
              <a:rPr lang="en-US" altLang="en-US" dirty="0" smtClean="0"/>
              <a:t>)?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What is a Parsec (pc)?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9734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Units of Distance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Astronomical Unit (AU)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distance between Earth and Sun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150 million km, 92 million miles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Light Year (</a:t>
            </a:r>
            <a:r>
              <a:rPr lang="en-US" altLang="en-US" dirty="0" err="1" smtClean="0"/>
              <a:t>ly</a:t>
            </a:r>
            <a:r>
              <a:rPr lang="en-US" altLang="en-US" dirty="0" smtClean="0"/>
              <a:t>)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distance light travels in a year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5.9(10</a:t>
            </a:r>
            <a:r>
              <a:rPr lang="en-US" altLang="en-US" baseline="30000" dirty="0"/>
              <a:t>12</a:t>
            </a:r>
            <a:r>
              <a:rPr lang="en-US" altLang="en-US" dirty="0" smtClean="0"/>
              <a:t>) miles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9.5(10</a:t>
            </a:r>
            <a:r>
              <a:rPr lang="en-US" altLang="en-US" baseline="30000" dirty="0" smtClean="0"/>
              <a:t>12</a:t>
            </a:r>
            <a:r>
              <a:rPr lang="en-US" altLang="en-US" dirty="0" smtClean="0"/>
              <a:t>) km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Parsec (pc)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distance at which an AU subtends one </a:t>
            </a:r>
            <a:r>
              <a:rPr lang="en-US" altLang="en-US" dirty="0" err="1" smtClean="0"/>
              <a:t>arcsecond</a:t>
            </a:r>
            <a:endParaRPr lang="en-US" altLang="en-US" dirty="0" smtClean="0"/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3.26 </a:t>
            </a:r>
            <a:r>
              <a:rPr lang="en-US" altLang="en-US" dirty="0" err="1" smtClean="0"/>
              <a:t>ly</a:t>
            </a:r>
            <a:endParaRPr lang="en-US" altLang="en-US" dirty="0" smtClean="0"/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3.086(10</a:t>
            </a:r>
            <a:r>
              <a:rPr lang="en-US" altLang="en-US" baseline="30000" dirty="0" smtClean="0"/>
              <a:t>13</a:t>
            </a:r>
            <a:r>
              <a:rPr lang="en-US" altLang="en-US" dirty="0" smtClean="0"/>
              <a:t>) km</a:t>
            </a:r>
          </a:p>
          <a:p>
            <a:pPr lvl="1">
              <a:spcBef>
                <a:spcPct val="5000"/>
              </a:spcBef>
            </a:pPr>
            <a:r>
              <a:rPr lang="en-US" altLang="en-US" dirty="0" err="1" smtClean="0"/>
              <a:t>Kpc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Mpc</a:t>
            </a:r>
            <a:r>
              <a:rPr lang="en-US" altLang="en-US" dirty="0" smtClean="0"/>
              <a:t>, </a:t>
            </a:r>
            <a:r>
              <a:rPr lang="en-US" altLang="en-US" dirty="0" err="1" smtClean="0"/>
              <a:t>Gpc</a:t>
            </a:r>
            <a:r>
              <a:rPr lang="en-US" altLang="en-US" dirty="0" smtClean="0"/>
              <a:t>, etc.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19608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Distance in a Light Year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3119000"/>
            <a:ext cx="7200900" cy="1662988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5989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The Earth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Diameter is 12,756 km.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In our scale model, let the Earth be 1 foot across.</a:t>
            </a:r>
          </a:p>
        </p:txBody>
      </p:sp>
      <p:pic>
        <p:nvPicPr>
          <p:cNvPr id="12290" name="Picture 2" descr="File:The Earth seen from Apollo 1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2406243"/>
            <a:ext cx="3335337" cy="3340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38415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The Sun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Diameter is 1,390,000 km.</a:t>
            </a:r>
          </a:p>
        </p:txBody>
      </p:sp>
      <p:pic>
        <p:nvPicPr>
          <p:cNvPr id="11270" name="Picture 6" descr="Related image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2409031"/>
            <a:ext cx="3335337" cy="3335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84250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Question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 smtClean="0"/>
              <a:t>How large is the Sun in our scale model?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48572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Answer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 smtClean="0"/>
              <a:t>In </a:t>
            </a:r>
            <a:r>
              <a:rPr lang="en-US" altLang="en-US" dirty="0"/>
              <a:t>our scale model, the Sun would be 100 feet across.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721204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Question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 smtClean="0"/>
              <a:t>How </a:t>
            </a:r>
            <a:r>
              <a:rPr lang="en-US" altLang="en-US" dirty="0"/>
              <a:t>far </a:t>
            </a:r>
            <a:r>
              <a:rPr lang="en-US" altLang="en-US" dirty="0" smtClean="0"/>
              <a:t>is an AU in </a:t>
            </a:r>
            <a:r>
              <a:rPr lang="en-US" altLang="en-US" dirty="0"/>
              <a:t>our scale model</a:t>
            </a:r>
            <a:r>
              <a:rPr lang="en-US" altLang="en-US" dirty="0" smtClean="0"/>
              <a:t>?</a:t>
            </a:r>
            <a:endParaRPr lang="en-US" alt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55931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mtClean="0"/>
              <a:t>Aims and outline for this lecture</a:t>
            </a:r>
          </a:p>
        </p:txBody>
      </p:sp>
      <p:sp>
        <p:nvSpPr>
          <p:cNvPr id="307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explore distance scales in astronomy</a:t>
            </a:r>
          </a:p>
          <a:p>
            <a:pPr lvl="1" eaLnBrk="1" hangingPunct="1"/>
            <a:r>
              <a:rPr lang="en-US" altLang="en-US" dirty="0" smtClean="0"/>
              <a:t>solar system</a:t>
            </a:r>
          </a:p>
          <a:p>
            <a:pPr lvl="1" eaLnBrk="1" hangingPunct="1"/>
            <a:r>
              <a:rPr lang="en-US" altLang="en-US" dirty="0" smtClean="0"/>
              <a:t>stars</a:t>
            </a:r>
          </a:p>
          <a:p>
            <a:pPr lvl="1" eaLnBrk="1" hangingPunct="1"/>
            <a:r>
              <a:rPr lang="en-US" altLang="en-US" dirty="0" smtClean="0"/>
              <a:t>galaxies</a:t>
            </a:r>
          </a:p>
          <a:p>
            <a:pPr lvl="1" eaLnBrk="1" hangingPunct="1"/>
            <a:r>
              <a:rPr lang="en-US" altLang="en-US" dirty="0" smtClean="0"/>
              <a:t>universe</a:t>
            </a:r>
          </a:p>
          <a:p>
            <a:r>
              <a:rPr lang="en-US" altLang="en-US" dirty="0" smtClean="0"/>
              <a:t>relate distance to lookback time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8319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6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Answer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/>
              <a:t>150,000,000 </a:t>
            </a:r>
            <a:r>
              <a:rPr lang="en-US" altLang="en-US" dirty="0" smtClean="0"/>
              <a:t>km / </a:t>
            </a:r>
            <a:r>
              <a:rPr lang="en-US" altLang="en-US" dirty="0"/>
              <a:t>12,756 </a:t>
            </a:r>
            <a:r>
              <a:rPr lang="en-US" altLang="en-US" dirty="0" smtClean="0"/>
              <a:t>km = 11,759.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11,759 feet = 2.2 miles.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So, if Earth is a foot in diameter, then Sun would be 2.2 miles away.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8770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Another Way to Calculate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 smtClean="0"/>
              <a:t>10 Earths span Jupiter.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10 </a:t>
            </a:r>
            <a:r>
              <a:rPr lang="en-US" altLang="en-US" dirty="0" err="1" smtClean="0"/>
              <a:t>Jupiters</a:t>
            </a:r>
            <a:r>
              <a:rPr lang="en-US" altLang="en-US" dirty="0" smtClean="0"/>
              <a:t> span the Sun.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So, 100 Earth’s span the Sun.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Roughly 100 Sun’s would fit between the Sun and </a:t>
            </a:r>
            <a:r>
              <a:rPr lang="en-US" altLang="en-US" dirty="0"/>
              <a:t>Earth. (It’s actually 108)</a:t>
            </a:r>
            <a:endParaRPr lang="en-US" altLang="en-US" dirty="0" smtClean="0"/>
          </a:p>
          <a:p>
            <a:pPr>
              <a:spcBef>
                <a:spcPct val="5000"/>
              </a:spcBef>
            </a:pPr>
            <a:r>
              <a:rPr lang="en-US" altLang="en-US" dirty="0" smtClean="0"/>
              <a:t>So, 100X100 = 10,000 Earth’s would fit between the Sun and the Earth. (It’s actually 11,621)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If, in our model, the Earth is represented by 1 foot, then there would be 10,000 feet between the Earth and the Sun.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10,000 is roughly 2 miles.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0798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Distance to Sun – 2.2 miles (~1 AU)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3802" y="2286000"/>
            <a:ext cx="4770695" cy="3581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79237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Distance Between Sun and Jupiter – 11.6 miles (~5 AU)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9241" y="2286000"/>
            <a:ext cx="4779817" cy="3581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51358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Question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many Suns would fit between the Sun and Jupiter?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133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Answer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Roughly 500 (actually 540).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142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dirty="0" smtClean="0"/>
              <a:t>Distance Between Sun and Pluto – 89 miles (39 AU)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48346" y="2286000"/>
            <a:ext cx="4761608" cy="35814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368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Distance to Nearest Star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distance in our scale model is 3 billion feet (Earth diameters), or a bit over twice the distance to the orbit of the Moon.</a:t>
            </a:r>
          </a:p>
          <a:p>
            <a:r>
              <a:rPr lang="en-US" dirty="0" smtClean="0"/>
              <a:t>At these distances, astronomers tend to use light years, or parsecs. </a:t>
            </a:r>
          </a:p>
          <a:p>
            <a:r>
              <a:rPr lang="en-US" dirty="0" smtClean="0"/>
              <a:t>The distance to the nearest star (</a:t>
            </a:r>
            <a:r>
              <a:rPr lang="en-US" dirty="0" err="1" smtClean="0"/>
              <a:t>Proxima</a:t>
            </a:r>
            <a:r>
              <a:rPr lang="en-US" dirty="0" smtClean="0"/>
              <a:t> Centauri) is 4.22 light years, or 1.3 parsecs. </a:t>
            </a:r>
          </a:p>
          <a:p>
            <a:r>
              <a:rPr lang="en-US" dirty="0" smtClean="0"/>
              <a:t>This distance is equivalent to 30 million Sun diameters.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8736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Our Cosmic Address</a:t>
            </a:r>
          </a:p>
        </p:txBody>
      </p:sp>
      <p:pic>
        <p:nvPicPr>
          <p:cNvPr id="6146" name="Picture 2" descr="earths_location_in_the_universe_smaller_jpe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286000"/>
            <a:ext cx="7162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23265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galaxies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65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hierarchical universe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1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Milky Way – Side View</a:t>
            </a:r>
          </a:p>
        </p:txBody>
      </p:sp>
      <p:pic>
        <p:nvPicPr>
          <p:cNvPr id="3" name="Content Placeholder 2" descr="http://chandra.harvard.edu/graphics/resources/illustrations/milkyWay/milkyWaySide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2412856"/>
            <a:ext cx="7200900" cy="332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397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Milky Way – Alternative View</a:t>
            </a:r>
          </a:p>
        </p:txBody>
      </p:sp>
      <p:pic>
        <p:nvPicPr>
          <p:cNvPr id="4104" name="Picture 8" descr="http://sci.esa.int/science-e-media/img/5e/ESA_Gaia_Milky_Way_Anatomy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0" y="2286000"/>
            <a:ext cx="716280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58967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Milky Way and Andromeda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4" name="Milky Way and Andromeda Galaxies Collision Simulated   Video[1]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700" y="1924050"/>
            <a:ext cx="7200900" cy="4051300"/>
          </a:xfrm>
        </p:spPr>
      </p:pic>
    </p:spTree>
    <p:extLst>
      <p:ext uri="{BB962C8B-B14F-4D97-AF65-F5344CB8AC3E}">
        <p14:creationId xmlns:p14="http://schemas.microsoft.com/office/powerpoint/2010/main" val="3651366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Merger Script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Milky way and </a:t>
            </a:r>
            <a:r>
              <a:rPr lang="en-US" dirty="0" err="1"/>
              <a:t>andromeda</a:t>
            </a:r>
            <a:r>
              <a:rPr lang="en-US" dirty="0"/>
              <a:t> collide</a:t>
            </a:r>
          </a:p>
          <a:p>
            <a:r>
              <a:rPr lang="en-US" dirty="0" err="1" smtClean="0"/>
              <a:t>triangulum</a:t>
            </a:r>
            <a:r>
              <a:rPr lang="en-US" dirty="0" smtClean="0"/>
              <a:t> </a:t>
            </a:r>
            <a:r>
              <a:rPr lang="en-US" dirty="0"/>
              <a:t>watches and eats popcorn</a:t>
            </a:r>
          </a:p>
          <a:p>
            <a:r>
              <a:rPr lang="en-US" dirty="0" err="1" smtClean="0"/>
              <a:t>Milkdromeda</a:t>
            </a:r>
            <a:r>
              <a:rPr lang="en-US" dirty="0" smtClean="0"/>
              <a:t> </a:t>
            </a:r>
            <a:r>
              <a:rPr lang="en-US" dirty="0"/>
              <a:t>forms</a:t>
            </a:r>
          </a:p>
          <a:p>
            <a:r>
              <a:rPr lang="en-US" dirty="0" err="1"/>
              <a:t>Milkdromeda</a:t>
            </a:r>
            <a:r>
              <a:rPr lang="en-US" dirty="0"/>
              <a:t> : What a nice day!</a:t>
            </a:r>
          </a:p>
          <a:p>
            <a:r>
              <a:rPr lang="en-US" dirty="0" smtClean="0"/>
              <a:t>Triangulum </a:t>
            </a:r>
            <a:r>
              <a:rPr lang="en-US" dirty="0"/>
              <a:t>laughs</a:t>
            </a:r>
          </a:p>
          <a:p>
            <a:r>
              <a:rPr lang="en-US" dirty="0" err="1" smtClean="0"/>
              <a:t>Milkdromeda</a:t>
            </a:r>
            <a:r>
              <a:rPr lang="en-US" dirty="0" smtClean="0"/>
              <a:t>: </a:t>
            </a:r>
            <a:r>
              <a:rPr lang="en-US" dirty="0"/>
              <a:t>I will get revenge one day. </a:t>
            </a:r>
          </a:p>
          <a:p>
            <a:r>
              <a:rPr lang="en-US" dirty="0"/>
              <a:t>5 billion years later</a:t>
            </a:r>
          </a:p>
          <a:p>
            <a:r>
              <a:rPr lang="en-US" dirty="0" err="1"/>
              <a:t>Milkdromeda</a:t>
            </a:r>
            <a:r>
              <a:rPr lang="en-US" dirty="0"/>
              <a:t> kills </a:t>
            </a:r>
            <a:r>
              <a:rPr lang="en-US" dirty="0" err="1"/>
              <a:t>triangulum</a:t>
            </a:r>
            <a:endParaRPr lang="en-US" dirty="0"/>
          </a:p>
          <a:p>
            <a:r>
              <a:rPr lang="en-US" dirty="0"/>
              <a:t>The end﻿</a:t>
            </a:r>
          </a:p>
        </p:txBody>
      </p:sp>
    </p:spTree>
    <p:extLst>
      <p:ext uri="{BB962C8B-B14F-4D97-AF65-F5344CB8AC3E}">
        <p14:creationId xmlns:p14="http://schemas.microsoft.com/office/powerpoint/2010/main" val="36526158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Other Galaxies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Milky Way is part of 50 galaxies in the Local Group.</a:t>
            </a:r>
          </a:p>
          <a:p>
            <a:r>
              <a:rPr lang="en-US" dirty="0"/>
              <a:t>The Milky Way is part of </a:t>
            </a:r>
            <a:r>
              <a:rPr lang="en-US" dirty="0" smtClean="0"/>
              <a:t>50,000 </a:t>
            </a:r>
            <a:r>
              <a:rPr lang="en-US" dirty="0"/>
              <a:t>galaxies in the Local </a:t>
            </a:r>
            <a:r>
              <a:rPr lang="en-US" dirty="0" smtClean="0"/>
              <a:t>Supercluster.</a:t>
            </a:r>
          </a:p>
          <a:p>
            <a:r>
              <a:rPr lang="en-US" dirty="0" smtClean="0"/>
              <a:t>In all, there are a few hundred billion galaxies in the Universe.</a:t>
            </a:r>
          </a:p>
          <a:p>
            <a:r>
              <a:rPr lang="en-US" dirty="0" smtClean="0"/>
              <a:t>Galaxies contain a few hundred billion stars each on average.</a:t>
            </a:r>
          </a:p>
          <a:p>
            <a:r>
              <a:rPr lang="en-US" dirty="0" smtClean="0"/>
              <a:t>So, there are ~10</a:t>
            </a:r>
            <a:r>
              <a:rPr lang="en-US" baseline="30000" dirty="0" smtClean="0"/>
              <a:t>22</a:t>
            </a:r>
            <a:r>
              <a:rPr lang="en-US" dirty="0" smtClean="0"/>
              <a:t> stars in the Universe.</a:t>
            </a:r>
          </a:p>
          <a:p>
            <a:r>
              <a:rPr lang="en-US" dirty="0" smtClean="0"/>
              <a:t>That is roughly the number of grains of sand on all the beaches on Earth.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37807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 and distance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27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Time and Distance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ct val="5000"/>
              </a:spcBef>
            </a:pPr>
            <a:r>
              <a:rPr lang="en-US" altLang="en-US" dirty="0"/>
              <a:t>Since the speed of light is finite, it takes time for </a:t>
            </a:r>
            <a:r>
              <a:rPr lang="en-US" altLang="en-US" dirty="0" smtClean="0"/>
              <a:t>light from </a:t>
            </a:r>
            <a:r>
              <a:rPr lang="en-US" altLang="en-US" dirty="0"/>
              <a:t>an astronomical object to reach </a:t>
            </a:r>
            <a:r>
              <a:rPr lang="en-US" altLang="en-US" dirty="0" smtClean="0"/>
              <a:t>us.</a:t>
            </a:r>
            <a:endParaRPr lang="en-US" altLang="en-US" dirty="0"/>
          </a:p>
          <a:p>
            <a:pPr>
              <a:spcBef>
                <a:spcPct val="5000"/>
              </a:spcBef>
            </a:pPr>
            <a:r>
              <a:rPr lang="en-US" altLang="en-US" dirty="0" smtClean="0"/>
              <a:t>We </a:t>
            </a:r>
            <a:r>
              <a:rPr lang="en-US" altLang="en-US" dirty="0"/>
              <a:t>observe objects as they were in the past!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The </a:t>
            </a:r>
            <a:r>
              <a:rPr lang="en-US" altLang="en-US" dirty="0"/>
              <a:t>farther away we look, the further back in time </a:t>
            </a:r>
            <a:r>
              <a:rPr lang="en-US" altLang="en-US" dirty="0" smtClean="0"/>
              <a:t>we see (for that object).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We see the Orion Nebula as it looked 1500 years ago.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894263" y="2387676"/>
            <a:ext cx="3335337" cy="3378047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0630855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Time of Flight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258888"/>
            <a:ext cx="7200900" cy="3383212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108218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Expansion of the Universe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 fontScale="92500" lnSpcReduction="20000"/>
          </a:bodyPr>
          <a:lstStyle/>
          <a:p>
            <a:pPr>
              <a:spcBef>
                <a:spcPct val="5000"/>
              </a:spcBef>
            </a:pPr>
            <a:r>
              <a:rPr lang="en-US" altLang="en-US" dirty="0"/>
              <a:t>Hubble discovered that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all </a:t>
            </a:r>
            <a:r>
              <a:rPr lang="en-US" altLang="en-US" dirty="0"/>
              <a:t>galaxies (outside of the </a:t>
            </a:r>
            <a:r>
              <a:rPr lang="en-US" altLang="en-US" dirty="0" smtClean="0"/>
              <a:t>local group</a:t>
            </a:r>
            <a:r>
              <a:rPr lang="en-US" altLang="en-US" dirty="0"/>
              <a:t>) are moving away from </a:t>
            </a:r>
            <a:r>
              <a:rPr lang="en-US" altLang="en-US" dirty="0" smtClean="0"/>
              <a:t>us</a:t>
            </a:r>
          </a:p>
          <a:p>
            <a:pPr lvl="1">
              <a:spcBef>
                <a:spcPct val="5000"/>
              </a:spcBef>
            </a:pPr>
            <a:r>
              <a:rPr lang="en-US" altLang="en-US" dirty="0" smtClean="0"/>
              <a:t>the </a:t>
            </a:r>
            <a:r>
              <a:rPr lang="en-US" altLang="en-US" dirty="0"/>
              <a:t>farther away the galaxy, </a:t>
            </a:r>
            <a:r>
              <a:rPr lang="en-US" altLang="en-US" dirty="0" smtClean="0"/>
              <a:t>the faster </a:t>
            </a:r>
            <a:r>
              <a:rPr lang="en-US" altLang="en-US" dirty="0"/>
              <a:t>it is moving </a:t>
            </a:r>
            <a:r>
              <a:rPr lang="en-US" altLang="en-US" dirty="0" smtClean="0"/>
              <a:t>away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The expansion rate is roughly 70 km/s per </a:t>
            </a:r>
            <a:r>
              <a:rPr lang="en-US" altLang="en-US" dirty="0" err="1" smtClean="0"/>
              <a:t>Mpc</a:t>
            </a:r>
            <a:r>
              <a:rPr lang="en-US" altLang="en-US" dirty="0" smtClean="0"/>
              <a:t> of distance.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A measurement of velocity gives a measurement of distance.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90601" y="2286000"/>
            <a:ext cx="3142661" cy="3581400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02790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Question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 smtClean="0"/>
              <a:t>What is the expansion rate per unit distance in the raisin bread model?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Hint: units should be cm/</a:t>
            </a:r>
            <a:r>
              <a:rPr lang="en-US" altLang="en-US" dirty="0" err="1" smtClean="0"/>
              <a:t>yr</a:t>
            </a:r>
            <a:r>
              <a:rPr lang="en-US" altLang="en-US" dirty="0" smtClean="0"/>
              <a:t> per cm.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pic>
        <p:nvPicPr>
          <p:cNvPr id="6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90601" y="2286000"/>
            <a:ext cx="3142661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434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Hierarchical Universe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Smaller structures are embedded in larger ones.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Earth is part of the Solar system, which is part of the Milky Way Galaxy, which is part of the Local Group, etc.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See graphic on next slide.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8415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Answer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/>
              <a:t>Raisin #1 goes from 1 to 3 cm in one hour -&gt; 2 cm/hr.</a:t>
            </a:r>
          </a:p>
          <a:p>
            <a:pPr>
              <a:spcBef>
                <a:spcPct val="5000"/>
              </a:spcBef>
            </a:pPr>
            <a:r>
              <a:rPr lang="en-US" altLang="en-US" dirty="0"/>
              <a:t>Raisin </a:t>
            </a:r>
            <a:r>
              <a:rPr lang="en-US" altLang="en-US" dirty="0" smtClean="0"/>
              <a:t>#2 </a:t>
            </a:r>
            <a:r>
              <a:rPr lang="en-US" altLang="en-US" dirty="0"/>
              <a:t>goes from </a:t>
            </a:r>
            <a:r>
              <a:rPr lang="en-US" altLang="en-US" dirty="0" smtClean="0"/>
              <a:t>2 </a:t>
            </a:r>
            <a:r>
              <a:rPr lang="en-US" altLang="en-US" dirty="0"/>
              <a:t>to </a:t>
            </a:r>
            <a:r>
              <a:rPr lang="en-US" altLang="en-US" dirty="0" smtClean="0"/>
              <a:t>6 </a:t>
            </a:r>
            <a:r>
              <a:rPr lang="en-US" altLang="en-US" dirty="0"/>
              <a:t>cm in one hour -&gt; </a:t>
            </a:r>
            <a:r>
              <a:rPr lang="en-US" altLang="en-US" dirty="0" smtClean="0"/>
              <a:t>4 </a:t>
            </a:r>
            <a:r>
              <a:rPr lang="en-US" altLang="en-US" dirty="0"/>
              <a:t>cm/hr.</a:t>
            </a:r>
          </a:p>
          <a:p>
            <a:pPr>
              <a:spcBef>
                <a:spcPct val="5000"/>
              </a:spcBef>
            </a:pPr>
            <a:r>
              <a:rPr lang="en-US" altLang="en-US" dirty="0"/>
              <a:t>Raisin </a:t>
            </a:r>
            <a:r>
              <a:rPr lang="en-US" altLang="en-US" dirty="0" smtClean="0"/>
              <a:t>#3 </a:t>
            </a:r>
            <a:r>
              <a:rPr lang="en-US" altLang="en-US" dirty="0"/>
              <a:t>goes from </a:t>
            </a:r>
            <a:r>
              <a:rPr lang="en-US" altLang="en-US" dirty="0" smtClean="0"/>
              <a:t>3 </a:t>
            </a:r>
            <a:r>
              <a:rPr lang="en-US" altLang="en-US" dirty="0"/>
              <a:t>to </a:t>
            </a:r>
            <a:r>
              <a:rPr lang="en-US" altLang="en-US" dirty="0" smtClean="0"/>
              <a:t>9 </a:t>
            </a:r>
            <a:r>
              <a:rPr lang="en-US" altLang="en-US" dirty="0"/>
              <a:t>cm in one hour -&gt; </a:t>
            </a:r>
            <a:r>
              <a:rPr lang="en-US" altLang="en-US" dirty="0" smtClean="0"/>
              <a:t>6 </a:t>
            </a:r>
            <a:r>
              <a:rPr lang="en-US" altLang="en-US" dirty="0"/>
              <a:t>cm/hr</a:t>
            </a:r>
            <a:r>
              <a:rPr lang="en-US" altLang="en-US" dirty="0" smtClean="0"/>
              <a:t>.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velocity=rate*distance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rate=2 cm/</a:t>
            </a:r>
            <a:r>
              <a:rPr lang="en-US" altLang="en-US" dirty="0" err="1" smtClean="0"/>
              <a:t>hr</a:t>
            </a:r>
            <a:r>
              <a:rPr lang="en-US" altLang="en-US" dirty="0" smtClean="0"/>
              <a:t> per cm.</a:t>
            </a:r>
            <a:endParaRPr lang="en-US" altLang="en-US" dirty="0"/>
          </a:p>
          <a:p>
            <a:pPr>
              <a:spcBef>
                <a:spcPct val="5000"/>
              </a:spcBef>
            </a:pPr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40</a:t>
            </a:fld>
            <a:endParaRPr lang="en-US" altLang="en-US"/>
          </a:p>
        </p:txBody>
      </p:sp>
      <p:pic>
        <p:nvPicPr>
          <p:cNvPr id="6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990601" y="2286000"/>
            <a:ext cx="3142661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296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Most Distant Galaxy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 smtClean="0"/>
              <a:t>GN-z11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Discovered in 2016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Redshift of 11.1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13.4 </a:t>
            </a:r>
            <a:r>
              <a:rPr lang="en-US" altLang="en-US" dirty="0" err="1" smtClean="0"/>
              <a:t>Gly</a:t>
            </a:r>
            <a:endParaRPr lang="en-US" altLang="en-US" dirty="0" smtClean="0"/>
          </a:p>
          <a:p>
            <a:pPr>
              <a:spcBef>
                <a:spcPct val="5000"/>
              </a:spcBef>
            </a:pPr>
            <a:r>
              <a:rPr lang="en-US" altLang="en-US" dirty="0" smtClean="0"/>
              <a:t>Universe was 400 </a:t>
            </a:r>
            <a:r>
              <a:rPr lang="en-US" altLang="en-US" dirty="0" err="1" smtClean="0"/>
              <a:t>Myr</a:t>
            </a:r>
            <a:r>
              <a:rPr lang="en-US" altLang="en-US" dirty="0" smtClean="0"/>
              <a:t> old.</a:t>
            </a:r>
          </a:p>
        </p:txBody>
      </p:sp>
      <p:pic>
        <p:nvPicPr>
          <p:cNvPr id="17414" name="Picture 6" descr="Distant galaxy GN-z11 in GOODS-N image by HST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4263" y="2909332"/>
            <a:ext cx="3335337" cy="2334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2B4225-522D-4B0B-9422-305588B0E6B8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807967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Looking at Early Universe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2781832"/>
            <a:ext cx="7200900" cy="2337323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  <p:sp>
        <p:nvSpPr>
          <p:cNvPr id="3" name="Rectangle 2"/>
          <p:cNvSpPr/>
          <p:nvPr/>
        </p:nvSpPr>
        <p:spPr>
          <a:xfrm>
            <a:off x="6781800" y="3657600"/>
            <a:ext cx="1447800" cy="1461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3883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Question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Assuming that the Universe is around 14 billion years old, why can’t we see a galaxy that is 15 billion light-years away from us?</a:t>
            </a:r>
          </a:p>
          <a:p>
            <a:r>
              <a:rPr lang="en-US" dirty="0" smtClean="0"/>
              <a:t>a) because no galaxies exist at that distance</a:t>
            </a:r>
          </a:p>
          <a:p>
            <a:r>
              <a:rPr lang="en-US" dirty="0" smtClean="0"/>
              <a:t>b) galaxies at that distance would be too faint to see</a:t>
            </a:r>
          </a:p>
          <a:p>
            <a:r>
              <a:rPr lang="en-US" dirty="0" smtClean="0"/>
              <a:t>c) because looking 15 billion light-years away means looking to a time before the Universe existed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61995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Answer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Assuming that the Universe is around 14 billion years old, why can’t we see a galaxy that is 15 billion light-years away from us?</a:t>
            </a:r>
          </a:p>
          <a:p>
            <a:r>
              <a:rPr lang="en-US" dirty="0" smtClean="0"/>
              <a:t>a) because no galaxies exist at that distance</a:t>
            </a:r>
          </a:p>
          <a:p>
            <a:r>
              <a:rPr lang="en-US" dirty="0" smtClean="0"/>
              <a:t>b) galaxies at that distance would be too faint to see</a:t>
            </a:r>
          </a:p>
          <a:p>
            <a:r>
              <a:rPr lang="en-US" b="1" dirty="0" smtClean="0">
                <a:solidFill>
                  <a:srgbClr val="FF0000"/>
                </a:solidFill>
              </a:rPr>
              <a:t>c) because looking 15 billion light-years away means looking to a time before the Universe existed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46478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The Scale of Time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ct val="5000"/>
              </a:spcBef>
            </a:pPr>
            <a:r>
              <a:rPr lang="en-US" altLang="en-US" dirty="0"/>
              <a:t>If the entire age of the Universe were represented </a:t>
            </a:r>
            <a:r>
              <a:rPr lang="en-US" altLang="en-US" dirty="0" smtClean="0"/>
              <a:t>by one </a:t>
            </a:r>
            <a:r>
              <a:rPr lang="en-US" altLang="en-US" dirty="0"/>
              <a:t>calendar year…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Jan </a:t>
            </a:r>
            <a:r>
              <a:rPr lang="en-US" altLang="en-US" dirty="0"/>
              <a:t>1 – Big Bang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Dec </a:t>
            </a:r>
            <a:r>
              <a:rPr lang="en-US" altLang="en-US" dirty="0"/>
              <a:t>31 11:59:59 PM – Today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Modern humans </a:t>
            </a:r>
            <a:r>
              <a:rPr lang="en-US" altLang="en-US" dirty="0"/>
              <a:t>evolved at </a:t>
            </a:r>
            <a:r>
              <a:rPr lang="en-US" altLang="en-US" dirty="0" smtClean="0"/>
              <a:t>11:52 </a:t>
            </a:r>
            <a:r>
              <a:rPr lang="en-US" altLang="en-US" dirty="0"/>
              <a:t>PM!</a:t>
            </a:r>
          </a:p>
          <a:p>
            <a:pPr>
              <a:spcBef>
                <a:spcPct val="5000"/>
              </a:spcBef>
            </a:pPr>
            <a:r>
              <a:rPr lang="en-US" altLang="en-US" dirty="0" smtClean="0"/>
              <a:t>We </a:t>
            </a:r>
            <a:r>
              <a:rPr lang="en-US" altLang="en-US" dirty="0"/>
              <a:t>have existed for a tiny fraction of the age of </a:t>
            </a:r>
            <a:r>
              <a:rPr lang="en-US" altLang="en-US" dirty="0" smtClean="0"/>
              <a:t>the Universe.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1763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Cosmic Calendar</a:t>
            </a:r>
            <a:endParaRPr lang="en-US" altLang="en-US" dirty="0" smtClean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700" y="1550194"/>
            <a:ext cx="7200900" cy="4800600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7273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en-US" sz="3200" dirty="0" smtClean="0"/>
              <a:t>The Cosmic Calendar “Recent” History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The Solar System formed in early September on the Cosmic Calendar.</a:t>
            </a:r>
          </a:p>
          <a:p>
            <a:r>
              <a:rPr lang="en-US" altLang="en-US" dirty="0" smtClean="0"/>
              <a:t>4.5 billion years old</a:t>
            </a:r>
          </a:p>
          <a:p>
            <a:r>
              <a:rPr lang="en-US" altLang="en-US" dirty="0" smtClean="0"/>
              <a:t>Dinosaurs appeared and became extinct on a single day near the end of the calendar (65 million years ago).</a:t>
            </a:r>
          </a:p>
          <a:p>
            <a:r>
              <a:rPr lang="en-US" altLang="en-US" dirty="0" smtClean="0"/>
              <a:t>Our entire civilization has taken place in the last 30 seconds of the calendar.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25441-66C2-44D6-B67B-E001FDB56436}" type="slidenum">
              <a:rPr lang="en-US" altLang="en-US" smtClean="0"/>
              <a:pPr/>
              <a:t>47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43368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Things to Do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 dirty="0" smtClean="0"/>
              <a:t>Watch this guy build a scale model of the Solar System:</a:t>
            </a:r>
          </a:p>
          <a:p>
            <a:pPr lvl="1"/>
            <a:r>
              <a:rPr lang="en-US" altLang="en-US" dirty="0">
                <a:hlinkClick r:id="rId2"/>
              </a:rPr>
              <a:t>https://</a:t>
            </a:r>
            <a:r>
              <a:rPr lang="en-US" altLang="en-US" dirty="0" smtClean="0">
                <a:hlinkClick r:id="rId2"/>
              </a:rPr>
              <a:t>www.youtube.com/watch?v=Kj4524AAZdE</a:t>
            </a:r>
            <a:endParaRPr lang="en-US" altLang="en-US" dirty="0" smtClean="0"/>
          </a:p>
          <a:p>
            <a:r>
              <a:rPr lang="en-US" altLang="en-US" dirty="0" smtClean="0"/>
              <a:t>Watch this video on the cosmic calendar:</a:t>
            </a:r>
          </a:p>
          <a:p>
            <a:pPr lvl="1"/>
            <a:r>
              <a:rPr lang="en-US" altLang="en-US" dirty="0">
                <a:hlinkClick r:id="rId3"/>
              </a:rPr>
              <a:t>https://</a:t>
            </a:r>
            <a:r>
              <a:rPr lang="en-US" altLang="en-US" dirty="0" smtClean="0">
                <a:hlinkClick r:id="rId3"/>
              </a:rPr>
              <a:t>www.youtube.com/watch?v=qe3PJ8WKO2E</a:t>
            </a:r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  <a:p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74036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/>
              <a:t>Research Experiences - REU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562946"/>
            <a:ext cx="7200900" cy="477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93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Hierarchical Universe</a:t>
            </a:r>
            <a:endParaRPr lang="en-US" altLang="en-US" dirty="0" smtClean="0"/>
          </a:p>
        </p:txBody>
      </p:sp>
      <p:pic>
        <p:nvPicPr>
          <p:cNvPr id="6" name="Content Placehold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85" y="1527175"/>
            <a:ext cx="6445529" cy="4846638"/>
          </a:xfr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8562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 smtClean="0"/>
              <a:t>Research Experiences – Emerson (COS only)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8700" y="1833021"/>
            <a:ext cx="7200900" cy="4234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6569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Local Group (~50 Galaxies)</a:t>
            </a:r>
          </a:p>
        </p:txBody>
      </p:sp>
      <p:pic>
        <p:nvPicPr>
          <p:cNvPr id="1028" name="Picture 4" descr="https://upload.wikimedia.org/wikipedia/commons/1/1c/Local_Group_and_nearest_galaxies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960" y="1527175"/>
            <a:ext cx="6498379" cy="484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4496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altLang="en-US" sz="3600" dirty="0" smtClean="0"/>
              <a:t>Local Supercluster (~50K Galaxies)</a:t>
            </a:r>
          </a:p>
        </p:txBody>
      </p:sp>
      <p:pic>
        <p:nvPicPr>
          <p:cNvPr id="1026" name="Picture 2" descr="https://upload.wikimedia.org/wikipedia/commons/d/d8/Nearsc.gif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276" y="1527175"/>
            <a:ext cx="5169747" cy="4846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566252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Group Discussion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In groups of ~4, discuss your impressions of the websites you visited before class.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Report your observations.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678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/>
              <a:t>My Observations</a:t>
            </a:r>
          </a:p>
        </p:txBody>
      </p:sp>
      <p:sp>
        <p:nvSpPr>
          <p:cNvPr id="512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An Oak tree looks like broccoli (if I didn’t have a way to compare its size to other things).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The Eiffel Tower is much bigger than I thought.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White dwarfs are small (Sirius B).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I don’t play Minecraft.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A few </a:t>
            </a:r>
            <a:r>
              <a:rPr lang="en-US" altLang="en-US" dirty="0" err="1" smtClean="0"/>
              <a:t>Jupiters</a:t>
            </a:r>
            <a:r>
              <a:rPr lang="en-US" altLang="en-US" dirty="0" smtClean="0"/>
              <a:t> could fit between the Earth and the Moon.</a:t>
            </a:r>
          </a:p>
          <a:p>
            <a:pPr eaLnBrk="1" hangingPunct="1">
              <a:spcBef>
                <a:spcPct val="5000"/>
              </a:spcBef>
            </a:pPr>
            <a:r>
              <a:rPr lang="en-US" altLang="en-US" dirty="0" smtClean="0"/>
              <a:t>Gomez’ Hamburger makes me hungry.</a:t>
            </a:r>
          </a:p>
          <a:p>
            <a:pPr eaLnBrk="1" hangingPunct="1">
              <a:spcBef>
                <a:spcPct val="5000"/>
              </a:spcBef>
            </a:pPr>
            <a:endParaRPr lang="en-US" altLang="en-US" dirty="0" smtClean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B25441-66C2-44D6-B67B-E001FDB56436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1026" name="Picture 2" descr="https://upload.wikimedia.org/wikipedia/commons/2/22/Gomez_Hamburger_hst.jpg"/>
          <p:cNvPicPr>
            <a:picLocks noGrp="1" noChangeAspect="1" noChangeArrowheads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7565" y="4495800"/>
            <a:ext cx="232317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9491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THEME_BG_IMAGE" val=""/>
  <p:tag name="MMPROD_TAG_VCONFIG" val="PD94bWwgdmVyc2lvbj0iMS4wIiBlbmNvZGluZz0iVVRGLTgiPz4NCjxjb25maWd1cmF0aW9uPg0KCTxjb2xvcnM+DQoJCTx1aWNvbG9yIG5hbWU9InByaW1hcnkiIHZhbHVlPSIweDZGODQ4OCIvPg0KCQk8dWljb2xvciBuYW1lPSJnbG93IiB2YWx1ZT0iMHgzNUQzMzQ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NCgkJPHVpc2hvdyBuYW1lPSJwcmVzZW50ZXJwaG90byIgdmFsdWU9InRydWUiLz4NCgkJPHVpc2hvdyBuYW1lPSJwcmVzZW50ZXJuYW1lIiB2YWx1ZT0idHJ1ZSIvPg0KCQk8dWlzaG93IG5hbWU9InByZXNlbnRlcnRpdGxlIiB2YWx1ZT0idHJ1ZSIvPg0KCQk8dWlzaG93IG5hbWU9InByZXNlbnRlcmVtYWlsIiB2YWx1ZT0idHJ1ZSIvPg0KCQk8dWlzaG93IG5hbWU9InByZXNlbnRlcmJpbyIgdmFsdWU9InRydWUiLz4NCgkJPHVpc2hvdyBuYW1lPSJjb21wYW55bG9nbyIgdmFsdWU9InRydWUiLz4NCgkJPHVpc2hvdyBuYW1lPSJzaWRlYmFyIiB2YWx1ZT0idHJ1ZSIvPg0KCQk8dWlzaG93IG5hbWU9Im91dGxpbmUiIHZhbHVlPSJ0cnVlIi8+DQoJCTx1aXNob3cgbmFtZT0idGh1bWJuYWlsIiB2YWx1ZT0idHJ1ZSIvPg0KCQk8dWlzaG93IG5hbWU9Im5vdGVzIiB2YWx1ZT0idHJ1ZSIvPg0KCQk8dWlzaG93IG5hbWU9InNlYXJjaCIgdmFsdWU9InRydWUiLz4NCgkJPHVpc2hvdyBuYW1lPSJhdHRhY2htZW50cyIgdmFsdWU9InRydWUiLz4NCgkJPHVpc2hvdyBuYW1lPSJ1dGlscyIgdmFsdWU9InRydWUiLz4NCgkJPHVpc2hvdyBuYW1lPSJ2b2x1bWUiIHZhbHVlPSJ0cnVlIi8+DQoJCTx1aXNob3cgbmFtZT0icGxheWJhciIgdmFsdWU9InRydWUiLz4NCgkJPHVpc2hvdyBuYW1lPSJ0YWxraW5naGVhZCIgdmFsdWU9InRydWUiLz4NCgkJPHVpc2hvdyBuYW1lPSJzaWRlYmFyb25yaWdodCIgdmFsdWU9InRydWUiLz4NCgkJPHVpc2hvdyBuYW1lPSJ2aWV3Y2hhbmdlIiB2YWx1ZT0idHJ1ZSIvPg0KCQk8dWlzaG93IG5hbWU9ImluaXRpYWxkaXNwbGF5bW9kZWlzbm9ybWFsIiB2YWx1ZT0idHJ1ZSIvPg0KCQk8dWlyZXBsYWNlIG5hbWU9ImxvZ28iIHZhbHVlPSIiLz4NCgkJPHVpcmVwbGFjZSBuYW1lPSJiZ2ltYWdlIiB2YWx1ZT0iIi8+DQoJCTx1aXJlcGxhY2UgbmFtZT0iaW5pdGlhbHRhYiIgdmFsdWU9Im91dGxpbmUiLz4NCgk8L2xheW91dD4NCgk8bGFuZ3VhZ2UgaWQ9ImVu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+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+DQoJCTx1aXRleHQgbmFtZT0iVEFCX09VVExJTkUiIHZhbHVlPSJPdXRsaW5lIi8+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+DQoJCTx1aXRleHQgbmFtZT0iU0xJREVfTk9URVMiIHZhbHVlPSJTbGlkZSBOb3RlcyIvPg0KCQk8IS0tIHN1YnN0aXR1dGlvbjogJXAgPT0gcHJlc2VudGF0aW9uIHRpdGxlIC0tPg0KCQk8IS0tIHN1YnN0aXR1dGlvbjogJXMgPT0gc2xpZGUgdGl0bGUgLS0+DQoJCTwhLS0gc3Vic3RpdHV0aW9uOiAlbiA9PSBzbGlkZSBudW1iZXIgLS0+DQoJCTx1aXRleHQgbmFtZT0iQk9PS01BUksiIHZhbHVlPSJNYWNyb21lZGlhIEJyZWV6ZSAtICVwIi8+DQoJCTwhLS0gc3Vic3RpdHV0aW9uOiAlcCA9PSBwcmVzZW50YXRpb24gdGl0bGUgLS0+DQoJCTwhLS0gc3Vic3RpdHV0aW9uOiAlcyA9PSBzbGlkZSB0aXRsZSAtLT4NCgkJPCEtLSBzdWJzdGl0dXRpb246ICVuID09IHNsaWRlIG51bWJlciAtLT4NCgkJPHVpdGV4dCBuYW1lPSJCT09LTUFSS1NMSURFIiB2YWx1ZT0iTWFjcm9tZWRpYSBCcmVlemUgLSAlcCAlcyIvPg0KCQk8dWl0ZXh0IG5hbWU9IlNIT1dTSURFQkFSIiB2YWx1ZT0iU2hvdyBzaWRlYmFyIHRvIHBhcnRpY2lwYW50cyIvPg0KCQk8dWl0ZXh0IG5hbWU9IkRPQ1dSQVBfVElUTEUiIHZhbHVlPSJCcmVlemUgRmlsZSBBdHRhY2htZW50Ii8+DQoJCTx1aXRleHQgbmFtZT0iRE9DV1JBUF9NU0ciIHZhbHVlPSJTYXZlIHRvIE15IENvbXB1dGVyIi8+DQoJCTx1aXRleHQgbmFtZT0iRE9DV1JBUF9QUk9NUFQiIHZhbHVlPSJDbGljayB0byBEb3dubG9hZCIvPg0KCTwvbGFuZ3VhZ2U+DQoJPGxhbmd1YWdlIGlkPSJkZ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TE9BRElORyIgdmFsdWU9IkxhZGVuIi8+DQoJCTx1aXRleHQgbmFtZT0iU0NSVUJCQVJTVEFUVVNfQlVGRkVSSU5HIiB2YWx1ZT0iUHVmZmVybiIvPg0KCQk8dWl0ZXh0IG5hbWU9IlNDUlVCQkFSU1RBVFVTX1FVRVNUSU9OIiB2YWx1ZT0iRnJhZ2UgYmVhbnR3b3J0ZW4iLz4NCgkJPHVpdGV4dCBuYW1lPSJTQ1JVQkJBUlNUQVRVU19SRVZJRVdRVUlaIiB2YWx1ZT0iTm9jaG1hbHMgZHVyY2hzZWhlbiIvPg0KCQk8IS0tIHN1YnN0aXR1dGlvbjogJW0gPT0gbWludXRlcyByZW1haW5pbmcgLS0+DQoJCTwhLS0gc3Vic3RpdHV0aW9uOiAlcyA9PSBzZWNvbmRzIHJlbWFpbmluZyAtLT4NCgkJPHVpdGV4dCBuYW1lPSJFTEFQU0VEIiB2YWx1ZT0iUmVzdGRhdWVyOiAlbSBNaW51dGVuICVzIFNla3VuZGVuIi8+DQoJCTx1aXRleHQgbmFtZT0iTk9URk9VTkQiIHZhbHVlPSJOaWNodHMgZ2VmdW5kZW4iLz4NCgkJPHVpdGV4dCBuYW1lPSJBVFRBQ0hNRU5UUyIgdmFsdWU9IkFubGFnZW4iLz4NCgkJPCEtLSBzdWJzdGl0dXRpb246ICVwID09IGN1cnJlbnQgc3BlYWtlcidzIHRpdGxlIC0tPg0KCQk8dWl0ZXh0IG5hbWU9IkJJT1dJTl9USVRMRSIgdmFsdWU9IlNwcmVjaGVyOiAlcCIvPg0KCQk8dWl0ZXh0IG5hbWU9IkJJT0JUTl9USVRMRSIgdmFsdWU9IlNwcmVjaGVyIi8+DQoJCTx1aXRleHQgbmFtZT0iRElWSURFUkJUTl9USVRMRSIgdmFsdWU9InwiLz4NCgkJPHVpdGV4dCBuYW1lPSJDT05UQUNUQlROX1RJVExFIiB2YWx1ZT0iS29udGFrdCIvPg0KCQk8dWl0ZXh0IG5hbWU9IlRBQl9PVVRMSU5FIiB2YWx1ZT0iU3RydWt0dXIiLz4NCgkJPHVpdGV4dCBuYW1lPSJUQUJfVEhVTUIiIHZhbHVlPSJNaW5pYXR1ciIvPg0KCQk8dWl0ZXh0IG5hbWU9IlRBQl9OT1RFUyIgdmFsdWU9Ik5vdGl6ZW4iLz4NCgkJPHVpdGV4dCBuYW1lPSJUQUJfU0VBUkNIIiB2YWx1ZT0iU3VjaGVuIi8+DQoJCTx1aXRleHQgbmFtZT0iU0xJREVfSEVBRElORyIgdmFsdWU9IkZvbGllbnRpdGVsIi8+DQoJCTx1aXRleHQgbmFtZT0iRFVSQVRJT05fSEVBRElORyIgdmFsdWU9IkRhdWVyIi8+DQoJCTx1aXRleHQgbmFtZT0iU0VBUkNIX0hFQURJTkciIHZhbHVlPSJUZXh0IHN1Y2hlbjoiLz4NCgkJPHVpdGV4dCBuYW1lPSJUSFVNQl9IRUFESU5HIiB2YWx1ZT0iRm9saWUiLz4NCgkJPHVpdGV4dCBuYW1lPSJUSFVNQl9JTkZPIiB2YWx1ZT0iRm9saWVudGl0ZWwvRGF1ZXIiLz4NCgkJPHVpdGV4dCBuYW1lPSJBVFRBQ0hOQU1FX0hFQURJTkciIHZhbHVlPSJEYXRlaW5hbWUiLz4NCgkJPHVpdGV4dCBuYW1lPSJBVFRBQ0hTSVpFX0hFQURJTkciIHZhbHVlPSJHcsO2w59lIi8+DQoJCTx1aXRleHQgbmFtZT0iU0xJREVfTk9URVMiIHZhbHVlPSJGb2xpZW5ub3RpemVu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JEZW4gVGVpbG5laG1lcm4gZGllIFNlaXRlbmxlaXN0ZSBhbnplaWdlbiIvPg0KCQk8dWl0ZXh0IG5hbWU9IkRPQ1dSQVBfVElUTEUiIHZhbHVlPSJCcmVlemUtQW5oYW5nIi8+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SB1aXRleHQgLS0+DQoJCTwhLS0gc3Vic3RpdHV0aW9uOiAlbiA9PSBzbGlkZSBudW1iZXIgLS0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U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T1VUTElORSIgdmFsdWU9IlBsYW4iLz4NCgkJPHVpdGV4dCBuYW1lPSJUQUJfVEhVTUIiIHZhbHVlPSIgTWluaWF0dXJlIi8+DQoJCTx1aXRleHQgbmFtZT0iVEFCX05PVEVTIiB2YWx1ZT0iTm90ZXMiLz4NCgkJPHVpdGV4dCBuYW1lPSJUQUJfU0VBUkNIIiB2YWx1ZT0iIENoZXJjaGVyIi8+DQoJCTx1aXRleHQgbmFtZT0iU0xJREVfSEVBRElORyIgdmFsdWU9IlRpdHJlIGRlIGxhIGRpYXBvc2l0aXZlIi8+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+DQoJCTx1aXRleHQgbmFtZT0iQVRUQUNITkFNRV9IRUFESU5HIiB2YWx1ZT0iTm9tIGRlIGZpY2hpZXIiLz4NCgkJPHVpdGV4dCBuYW1lPSJBVFRBQ0hTSVpFX0hFQURJTkciIHZhbHVlPSJUYWlsbGUiLz4NCgkJPHVpdGV4dCBuYW1lPSJTTElERV9OT1RFUyIgdmFsdWU9Ik5vdGVzIGRlcyBkaWFwb3NpdGl2ZXM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k1vbnRyZXIgbCdlbmNhZHLDqSBhdXggcGFydGljaXBhbnRzIi8+DQoJCTx1aXRleHQgbmFtZT0iRE9DV1JBUF9USVRMRSIgdmFsdWU9IlBpw6hjZSBqb2ludGUgQnJlZXplIi8+DQoJCTx1aXRleHQgbmFtZT0iRE9DV1JBUF9NU0ciIHZhbHVlPSJFbnJlZ2lzdHJlciBzdXIgbW9uIG9yZGluYXRldXIiLz4NCgkJPHVpdGV4dCBuYW1lPSJET0NXUkFQX1BST01QVCIgdmFsdWU9IkNsaXF1ZXIgcG91ciB0w6lsw6ljaGFyZ2VyIi8+DQoJPC9sYW5ndWFnZT4NCgk8bGFuZ3VhZ2UgaWQ9ImphIj4NCgkJPCEtLSBmb3JtYXQgZm9yIHVpZm9udCB2YWx1ZSBpcyAiZm9udCxzaXplLGlzYm9sZCxpc2l0YWxpYyxpc3NoYWRvd2VkIiAtLT4NCgkJPHVpZm9udCBuYW1lPSJGT05UX1FVSVpaSU5HIiB2YWx1ZT0iVmVyZGFuYSw5LGZhbHNlLGZhbHNlLGZhbHNlIi8+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+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xMSxmYWxzZSxmYWxzZSx0cnVlIi8+DQoJCTx1aWZvbnQgbmFtZT0iRk9OVF9CSU9XSU4iIHZhbHVlPSJWZXJkYW5hLDExLGZhbHNlLGZhbHNlLGZhbHNlIi8+DQoJCTx1aWZvbnQgbmFtZT0iRk9OVF9MSVNUSEVBRElORyIgdmFsdWU9IlZlcmRhbmEsMTEsZmFsc2UsZmFsc2UsZmFsc2UiLz4NCgkJPHVpZm9udCBuYW1lPSJGT05UX1dJTlRJVExFIiB2YWx1ZT0iVmVyZGFuYSwxMSxmYWxzZSxmYWxzZSx0cnVlIi8+DQoJCTx1aWZvbnQgbmFtZT0iRk9OVF9BVFRBQ0hNRU5UUyIgdmFsdWU9IlZlcmRhbmEsMTEsZmFsc2UsZmFsc2UsdHJ1ZSIvPg0KCQk8IS0tIHVpdGV4dCAtLT4NCgkJPCEtLSBzdWJzdGl0dXRpb246ICVuID09IHNsaWRlIG51bWJlciAtLT4NCgkJPHVpdGV4dCBuYW1lPSJVTk5BTUVEU0xJREVUSVRMRSIgdmFsdWU9IuOCueODqeOCpOODiSA6ICVuIi8+DQoJCTwhLS0gc3Vic3RpdHV0aW9uOiAlbiA9PSBzbGlkZSBudW1iZXIgLS0+DQoJCTwhLS0gc3Vic3RpdHV0aW9uOiAldCA9PSB0b3RhbCBzbGlkZSBjb3VudCAtLT4NCgkJPHVpdGV4dCBuYW1lPSJTQ1JVQkJBUlNUQVRVU19TTElERUlORk8iIHZhbHVlPSLjgrnjg6njgqTjg4kgOiAlbiAvICV0IHwgIi8+DQoJCTx1aXRleHQgbmFtZT0iU0NSVUJCQVJTVEFUVVNfU1RPUFBFRCIgdmFsdWU9IuWBnOatoiIvPg0KCQk8dWl0ZXh0IG5hbWU9IlNDUlVCQkFSU1RBVFVTX1BMQVlJTkciIHZhbHVlPSLlho3nlJ/kuK0iLz4NCgkJPHVpdGV4dCBuYW1lPSJTQ1JVQkJBUlNUQVRVU19OT0FVRElPIiB2YWx1ZT0i6Z+z5aOw44Gq44GX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09VVExJTkUiIHZhbHVlPSLjgqLjgqbjg4jjg6njgqTjg7MiLz4NCgkJPHVpdGV4dCBuYW1lPSJUQUJfVEhVTUIiIHZhbHVlPSLjgrXjg6Djg43jg7zjg6siLz4NCgkJPHVpdGV4dCBuYW1lPSJUQUJfTk9URVMiIHZhbHVlPSLjg47jg7zjg4giLz4NCgkJPHVpdGV4dCBuYW1lPSJUQUJfU0VBUkNIIiB2YWx1ZT0i5qSc57SiIi8+DQoJCTx1aXRleHQgbmFtZT0iU0xJREVfSEVBRElORyIgdmFsdWU9IuOCueODqeOCpOODieOCv+OCpOODiOODqyIvPg0KCQk8dWl0ZXh0IG5hbWU9IkRVUkFUSU9OX0hFQURJTkciIHZhbHVlPSLplbfjgZUiLz4NCgkJPHVpdGV4dCBuYW1lPSJTRUFSQ0hfSEVBRElORyIgdmFsdWU9IuaknOe0ouOBmeOCi+ODhuOCreOCueODiCA6ICIvPg0KCQk8dWl0ZXh0IG5hbWU9IlRIVU1CX0hFQURJTkciIHZhbHVlPSLjgrnjg6njgqTjg4kiLz4NCgkJPHVpdGV4dCBuYW1lPSJUSFVNQl9JTkZPIiB2YWx1ZT0i44K544Op44Kk44OJ44K/44Kk44OI44OrIC8g6ZW344GVIi8+DQoJCTx1aXRleHQgbmFtZT0iQVRUQUNITkFNRV9IRUFESU5HIiB2YWx1ZT0i44OV44Kh44Kk44Or5ZCNIi8+DQoJCTx1aXRleHQgbmFtZT0iQVRUQUNIU0laRV9IRUFESU5HIiB2YWx1ZT0i44K144Kk44K6Ii8+DQoJCTx1aXRleHQgbmFtZT0iU0xJREVfTk9URVMiIHZhbHVlPSLjgrnjg6njgqTjg4njg47jg7zjg4giLz4NCgkJPCEtLSBzdWJzdGl0dXRpb246ICVwID09IHByZXNlbnRhdGlvbiB0aXRsZSAtLT4NCgkJPCEtLSBzdWJzdGl0dXRpb246ICVzID09IHNsaWRlIHRpdGxlIC0tPg0KCQk8IS0tIHN1YnN0aXR1dGlvbjogJW4gPT0gc2xpZGUgbnVtYmVyIC0tPg0KCQk8dWl0ZXh0IG5hbWU9IkJPT0tNQVJLIiB2YWx1ZT0iTWFjcm9tZWRpYSBCcmVlemUgLSAlcCIvPg0KCQk8IS0tIHN1YnN0aXR1dGlvbjogJXAgPT0gcHJlc2VudGF0aW9uIHRpdGxlIC0tPg0KCQk8IS0tIHN1YnN0aXR1dGlvbjogJXMgPT0gc2xpZGUgdGl0bGUgLS0+DQoJCTwhLS0gc3Vic3RpdHV0aW9uOiAlbiA9PSBzbGlkZSBudW1iZXIgLS0+DQoJCTx1aXRleHQgbmFtZT0iQk9PS01BUktTTElERSIgdmFsdWU9Ik1hY3JvbWVkaWEgQnJlZXplIC0gJXAgJXMiLz4NCgkJPHVpdGV4dCBuYW1lPSJTSE9XU0lERUJBUiIgdmFsdWU9IuOCteOCpOODieODkOODvOOCkuWPguWKoOiAheOBq+imi+OBm+OCiyIvPg0KCQk8dWl0ZXh0IG5hbWU9IkRPQ1dSQVBfVElUTEUiIHZhbHVlPSJCcmVlemU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SB1aXRleHQgLS0+DQoJCTwhLS0gc3Vic3RpdHV0aW9uOiAlbiA9PSBzbGlkZSBudW1iZXIgLS0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PVVRMSU5FIiB2YWx1ZT0i6rCc7JqUIi8+DQoJCTx1aXRleHQgbmFtZT0iVEFCX1RIVU1CIiB2YWx1ZT0i7LaV7IaM7YyQIi8+DQoJCTx1aXRleHQgbmFtZT0iVEFCX05PVEVTIiB2YWx1ZT0i64W47Yq4Ii8+DQoJCTx1aXRleHQgbmFtZT0iVEFCX1NFQVJDSCIgdmFsdWU9IuqygOyDiSIvPg0KCQk8dWl0ZXh0IG5hbWU9IlNMSURFX0hFQURJTkciIHZhbHVlPSLsiqzrnbzsnbTrk5wg7KCc66qpIi8+DQoJCTx1aXRleHQgbmFtZT0iRFVSQVRJT05fSEVBRElORyIgdmFsdWU9IuyerOyDneyLnOqwhCIvPg0KCQk8dWl0ZXh0IG5hbWU9IlNFQVJDSF9IRUFESU5HIiB2YWx1ZT0i7YWN7Iqk7Yq4IOqygOyDiToiLz4NCgkJPHVpdGV4dCBuYW1lPSJUSFVNQl9IRUFESU5HIiB2YWx1ZT0i7Iqs65287J2065OcIi8+DQoJCTx1aXRleHQgbmFtZT0iVEhVTUJfSU5GTyIgdmFsdWU9IuygnOuqqS/snqzsg53si5zqsIQiLz4NCgkJPHVpdGV4dCBuYW1lPSJBVFRBQ0hOQU1FX0hFQURJTkciIHZhbHVlPSLtjIzsnbwg7J2066aEIi8+DQoJCTx1aXRleHQgbmFtZT0iQVRUQUNIU0laRV9IRUFESU5HIiB2YWx1ZT0i7YGs6riwIi8+DQoJCTx1aXRleHQgbmFtZT0iU0xJREVfTk9URVMiIHZhbHVlPSLsiqzrnbzsnbTrk5wg64W47Yq4Ii8+DQoJCTwhLS0gc3Vic3RpdHV0aW9uOiAlcCA9PSBwcmVzZW50YXRpb24gdGl0bGUgLS0+DQoJCTwhLS0gc3Vic3RpdHV0aW9uOiAlcyA9PSBzbGlkZSB0aXRsZSAtLT4NCgkJPCEtLSBzdWJzdGl0dXRpb246ICVuID09IHNsaWRlIG51bWJlciAtLT4NCgkJPHVpdGV4dCBuYW1lPSJCT09LTUFSSyIgdmFsdWU9Ik1hY3JvbWVkaWEgQnJlZXplIC0gJXAiLz4NCgkJPCEtLSBzdWJzdGl0dXRpb246ICVwID09IHByZXNlbnRhdGlvbiB0aXRsZSAtLT4NCgkJPCEtLSBzdWJzdGl0dXRpb246ICVzID09IHNsaWRlIHRpdGxlIC0tPg0KCQk8IS0tIHN1YnN0aXR1dGlvbjogJW4gPT0gc2xpZGUgbnVtYmVyIC0tPg0KCQk8dWl0ZXh0IG5hbWU9IkJPT0tNQVJLU0xJREUiIHZhbHVlPSJNYWNyb21lZGlhIEJyZWV6ZSAtICVwICVzIi8+DQoJCTx1aXRleHQgbmFtZT0iU0hPV1NJREVCQVIiIHZhbHVlPSLssLjsl6zsnpDsl5Dqsowg7IS466GcIOunieuMgCDrs7TsnbTquLAiLz4NCgkJPHVpdGV4dCBuYW1lPSJET0NXUkFQX1RJVExFIiB2YWx1ZT0iQnJlZXplIO2MjOydvCDssqjrtoAiLz4NCgkJPHVpdGV4dCBuYW1lPSJET0NXUkFQX01TRyIgdmFsdWU9IuuCtCDsu7Ttk6jthLDsl5Ag7KCA7J6lIi8+DQoJCTx1aXRleHQgbmFtZT0iRE9DV1JBUF9QUk9NUFQiIHZhbHVlPSLtgbTrpq3tlZjsl6wg64uk7Jq066Gc65OcIi8+DQoJPC9sYW5ndWFnZT4NCjwvY29uZmlndXJhdGlvbj4NCg=="/>
  <p:tag name="MMPROD_NEXTUNIQUEID" val="10009"/>
  <p:tag name="MMPROD_UIDATA" val="&lt;database version=&quot;6.0&quot;&gt;&lt;object type=&quot;1&quot; unique_id=&quot;10001&quot;&gt;&lt;property id=&quot;20141&quot; value=&quot;1051446&quot;/&gt;&lt;property id=&quot;20144&quot; value=&quot;0&quot;/&gt;&lt;property id=&quot;20146&quot; value=&quot;0&quot;/&gt;&lt;property id=&quot;20147&quot; value=&quot;0&quot;/&gt;&lt;property id=&quot;20148&quot; value=&quot;0&quot;/&gt;&lt;property id=&quot;20180&quot; value=&quot;0&quot;/&gt;&lt;property id=&quot;20181&quot; value=&quot;0&quot;/&gt;&lt;property id=&quot;20191&quot; value=&quot;rit&quot;/&gt;&lt;property id=&quot;20192&quot; value=&quot;https://connect.rit.edu&quot;/&gt;&lt;property id=&quot;20193&quot; value=&quot;0&quot;/&gt;&lt;property id=&quot;20224&quot; value=&quot;C:\Documents and Settings\dffpci\Desktop&quot;/&gt;&lt;property id=&quot;20250&quot; value=&quot;0&quot;/&gt;&lt;property id=&quot;20251&quot; value=&quot;0&quot;/&gt;&lt;property id=&quot;20259&quot; value=&quot;0&quot;/&gt;&lt;object type=&quot;4&quot; unique_id=&quot;10005&quot;&gt;&lt;/object&gt;&lt;object type=&quot;2&quot; unique_id=&quot;10006&quot;&gt;&lt;object type=&quot;3&quot; unique_id=&quot;10100&quot;&gt;&lt;property id=&quot;20148&quot; value=&quot;5&quot;/&gt;&lt;property id=&quot;20300&quot; value=&quot;Slide 1 - &amp;quot;Astronomical Observational Techniques and Instrumentation&amp;quot;&quot;/&gt;&lt;property id=&quot;20303&quot; value=&quot;-1&quot;/&gt;&lt;property id=&quot;20307&quot; value=&quot;970&quot;/&gt;&lt;property id=&quot;20309&quot; value=&quot;-1&quot;/&gt;&lt;/object&gt;&lt;object type=&quot;3&quot; unique_id=&quot;10101&quot;&gt;&lt;property id=&quot;20148&quot; value=&quot;5&quot;/&gt;&lt;property id=&quot;20300&quot; value=&quot;Slide 2 - &amp;quot;Aims and outline for this lecture&amp;quot;&quot;/&gt;&lt;property id=&quot;20303&quot; value=&quot;-1&quot;/&gt;&lt;property id=&quot;20307&quot; value=&quot;971&quot;/&gt;&lt;property id=&quot;20309&quot; value=&quot;-1&quot;/&gt;&lt;/object&gt;&lt;object type=&quot;3&quot; unique_id=&quot;10102&quot;&gt;&lt;property id=&quot;20148&quot; value=&quot;5&quot;/&gt;&lt;property id=&quot;20300&quot; value=&quot;Slide 3 - &amp;quot;Backyard Telescope&amp;quot;&quot;/&gt;&lt;property id=&quot;20303&quot; value=&quot;-1&quot;/&gt;&lt;property id=&quot;20307&quot; value=&quot;1022&quot;/&gt;&lt;property id=&quot;20309&quot; value=&quot;-1&quot;/&gt;&lt;/object&gt;&lt;object type=&quot;3&quot; unique_id=&quot;10547&quot;&gt;&lt;property id=&quot;20148&quot; value=&quot;5&quot;/&gt;&lt;property id=&quot;20300&quot; value=&quot;Slide 35 - &amp;quot;Optical Telescopes: 100-m telescope&amp;quot;&quot;/&gt;&lt;property id=&quot;20303&quot; value=&quot;-1&quot;/&gt;&lt;property id=&quot;20307&quot; value=&quot;1178&quot;/&gt;&lt;property id=&quot;20309&quot; value=&quot;-1&quot;/&gt;&lt;/object&gt;&lt;object type=&quot;3&quot; unique_id=&quot;10550&quot;&gt;&lt;property id=&quot;20148&quot; value=&quot;5&quot;/&gt;&lt;property id=&quot;20300&quot; value=&quot;Slide 4 - &amp;quot;Optical Imaging Chain&amp;quot;&quot;/&gt;&lt;property id=&quot;20303&quot; value=&quot;-1&quot;/&gt;&lt;property id=&quot;20307&quot; value=&quot;1181&quot;/&gt;&lt;property id=&quot;20309&quot; value=&quot;-1&quot;/&gt;&lt;/object&gt;&lt;object type=&quot;3&quot; unique_id=&quot;10551&quot;&gt;&lt;property id=&quot;20148&quot; value=&quot;5&quot;/&gt;&lt;property id=&quot;20300&quot; value=&quot;Slide 5 - &amp;quot;Source and/or Object&amp;quot;&quot;/&gt;&lt;property id=&quot;20303&quot; value=&quot;-1&quot;/&gt;&lt;property id=&quot;20307&quot; value=&quot;1182&quot;/&gt;&lt;property id=&quot;20309&quot; value=&quot;-1&quot;/&gt;&lt;/object&gt;&lt;object type=&quot;3&quot; unique_id=&quot;10552&quot;&gt;&lt;property id=&quot;20148&quot; value=&quot;5&quot;/&gt;&lt;property id=&quot;20300&quot; value=&quot;Slide 6 - &amp;quot;Optical Imaging Chain in Astronomy&amp;quot;&quot;/&gt;&lt;property id=&quot;20303&quot; value=&quot;-1&quot;/&gt;&lt;property id=&quot;20307&quot; value=&quot;1183&quot;/&gt;&lt;property id=&quot;20309&quot; value=&quot;-1&quot;/&gt;&lt;/object&gt;&lt;object type=&quot;3&quot; unique_id=&quot;10559&quot;&gt;&lt;property id=&quot;20148&quot; value=&quot;5&quot;/&gt;&lt;property id=&quot;20300&quot; value=&quot;Slide 7 - &amp;quot;Telescope Parameters&amp;quot;&quot;/&gt;&lt;property id=&quot;20303&quot; value=&quot;-1&quot;/&gt;&lt;property id=&quot;20307&quot; value=&quot;1190&quot;/&gt;&lt;property id=&quot;20309&quot; value=&quot;-1&quot;/&gt;&lt;/object&gt;&lt;object type=&quot;3&quot; unique_id=&quot;10560&quot;&gt;&lt;property id=&quot;20148&quot; value=&quot;5&quot;/&gt;&lt;property id=&quot;20300&quot; value=&quot;Slide 11 - &amp;quot;Telescope Size and SNR&amp;quot;&quot;/&gt;&lt;property id=&quot;20303&quot; value=&quot;-1&quot;/&gt;&lt;property id=&quot;20307&quot; value=&quot;1191&quot;/&gt;&lt;property id=&quot;20309&quot; value=&quot;-1&quot;/&gt;&lt;/object&gt;&lt;object type=&quot;3&quot; unique_id=&quot;10561&quot;&gt;&lt;property id=&quot;20148&quot; value=&quot;5&quot;/&gt;&lt;property id=&quot;20300&quot; value=&quot;Slide 21 - &amp;quot;Optical Reflecting Telescopes&amp;quot;&quot;/&gt;&lt;property id=&quot;20303&quot; value=&quot;-1&quot;/&gt;&lt;property id=&quot;20307&quot; value=&quot;1192&quot;/&gt;&lt;property id=&quot;20309&quot; value=&quot;-1&quot;/&gt;&lt;/object&gt;&lt;object type=&quot;3&quot; unique_id=&quot;10562&quot;&gt;&lt;property id=&quot;20148&quot; value=&quot;5&quot;/&gt;&lt;property id=&quot;20300&quot; value=&quot;Slide 22 - &amp;quot;Thin and Light (Weight) Mirrors&amp;quot;&quot;/&gt;&lt;property id=&quot;20303&quot; value=&quot;-1&quot;/&gt;&lt;property id=&quot;20307&quot; value=&quot;1193&quot;/&gt;&lt;property id=&quot;20309&quot; value=&quot;-1&quot;/&gt;&lt;/object&gt;&lt;object type=&quot;3&quot; unique_id=&quot;10563&quot;&gt;&lt;property id=&quot;20148&quot; value=&quot;5&quot;/&gt;&lt;property id=&quot;20300&quot; value=&quot;Slide 23 - &amp;quot;Hale 200&amp;quot; Telescope&amp;#x0D;&amp;#x0A;Palomar Mountain,  CA&amp;quot;&quot;/&gt;&lt;property id=&quot;20303&quot; value=&quot;-1&quot;/&gt;&lt;property id=&quot;20307&quot; value=&quot;1194&quot;/&gt;&lt;property id=&quot;20309&quot; value=&quot;-1&quot;/&gt;&lt;/object&gt;&lt;object type=&quot;3&quot; unique_id=&quot;10564&quot;&gt;&lt;property id=&quot;20148&quot; value=&quot;5&quot;/&gt;&lt;property id=&quot;20300&quot; value=&quot;Slide 24 - &amp;quot;200&amp;quot; mirror (5 meters)&amp;#x0D;&amp;#x0A;for Hale Telescope&amp;quot;&quot;/&gt;&lt;property id=&quot;20303&quot; value=&quot;-1&quot;/&gt;&lt;property id=&quot;20307&quot; value=&quot;1195&quot;/&gt;&lt;property id=&quot;20309&quot; value=&quot;-1&quot;/&gt;&lt;/object&gt;&lt;object type=&quot;3&quot; unique_id=&quot;10565&quot;&gt;&lt;property id=&quot;20148&quot; value=&quot;5&quot;/&gt;&lt;property id=&quot;20300&quot; value=&quot;Slide 25 - &amp;quot;Keck telescopes, Mauna Kea, HI&amp;#x0D;&amp;#x0A;&amp;quot;&quot;/&gt;&lt;property id=&quot;20303&quot; value=&quot;-1&quot;/&gt;&lt;property id=&quot;20307&quot; value=&quot;1196&quot;/&gt;&lt;property id=&quot;20309&quot; value=&quot;-1&quot;/&gt;&lt;/object&gt;&lt;object type=&quot;3&quot; unique_id=&quot;10566&quot;&gt;&lt;property id=&quot;20148&quot; value=&quot;5&quot;/&gt;&lt;property id=&quot;20300&quot; value=&quot;Slide 26 - &amp;quot;400&amp;quot; mirror (10 meters) for Keck Telescope &amp;quot;&quot;/&gt;&lt;property id=&quot;20303&quot; value=&quot;-1&quot;/&gt;&lt;property id=&quot;20307&quot; value=&quot;1197&quot;/&gt;&lt;property id=&quot;20309&quot; value=&quot;-1&quot;/&gt;&lt;/object&gt;&lt;object type=&quot;3&quot; unique_id=&quot;10944&quot;&gt;&lt;property id=&quot;20148&quot; value=&quot;5&quot;/&gt;&lt;property id=&quot;20300&quot; value=&quot;Slide 28 - &amp;quot;History and Future of Telescope Size&amp;quot;&quot;/&gt;&lt;property id=&quot;20303&quot; value=&quot;-1&quot;/&gt;&lt;property id=&quot;20307&quot; value=&quot;1648&quot;/&gt;&lt;property id=&quot;20309&quot; value=&quot;-1&quot;/&gt;&lt;/object&gt;&lt;object type=&quot;3&quot; unique_id=&quot;10945&quot;&gt;&lt;property id=&quot;20148&quot; value=&quot;5&quot;/&gt;&lt;property id=&quot;20300&quot; value=&quot;Slide 34 - &amp;quot;Thirty Meter Telescope vs. Palomar&amp;quot;&quot;/&gt;&lt;property id=&quot;20303&quot; value=&quot;-1&quot;/&gt;&lt;property id=&quot;20307&quot; value=&quot;1649&quot;/&gt;&lt;property id=&quot;20309&quot; value=&quot;-1&quot;/&gt;&lt;/object&gt;&lt;object type=&quot;3&quot; unique_id=&quot;11892&quot;&gt;&lt;property id=&quot;20148&quot; value=&quot;5&quot;/&gt;&lt;property id=&quot;20300&quot; value=&quot;Slide 13 - &amp;quot;Basic Designs of Optical Reflecting Telescopes&amp;quot;&quot;/&gt;&lt;property id=&quot;20307&quot; value=&quot;1650&quot;/&gt;&lt;/object&gt;&lt;object type=&quot;3&quot; unique_id=&quot;11893&quot;&gt;&lt;property id=&quot;20148&quot; value=&quot;5&quot;/&gt;&lt;property id=&quot;20300&quot; value=&quot;Slide 14 - &amp;quot;Prime Focus&amp;quot;&quot;/&gt;&lt;property id=&quot;20307&quot; value=&quot;1651&quot;/&gt;&lt;/object&gt;&lt;object type=&quot;3&quot; unique_id=&quot;11894&quot;&gt;&lt;property id=&quot;20148&quot; value=&quot;5&quot;/&gt;&lt;property id=&quot;20300&quot; value=&quot;Slide 15 - &amp;quot;Newtonian Reflector&amp;quot;&quot;/&gt;&lt;property id=&quot;20307&quot; value=&quot;1652&quot;/&gt;&lt;/object&gt;&lt;object type=&quot;3&quot; unique_id=&quot;11895&quot;&gt;&lt;property id=&quot;20148&quot; value=&quot;5&quot;/&gt;&lt;property id=&quot;20300&quot; value=&quot;Slide 16 - &amp;quot;Cassegrain Telescope&amp;quot;&quot;/&gt;&lt;property id=&quot;20307&quot; value=&quot;1653&quot;/&gt;&lt;/object&gt;&lt;object type=&quot;3&quot; unique_id=&quot;11896&quot;&gt;&lt;property id=&quot;20148&quot; value=&quot;5&quot;/&gt;&lt;property id=&quot;20300&quot; value=&quot;Slide 17 - &amp;quot;Feature of Cassegrain Telescope&amp;quot;&quot;/&gt;&lt;property id=&quot;20307&quot; value=&quot;1654&quot;/&gt;&lt;/object&gt;&lt;object type=&quot;3&quot; unique_id=&quot;11897&quot;&gt;&lt;property id=&quot;20148&quot; value=&quot;5&quot;/&gt;&lt;property id=&quot;20300&quot; value=&quot;Slide 18 - &amp;quot;Coudé or Nasmyth Telescope&amp;quot;&quot;/&gt;&lt;property id=&quot;20307&quot; value=&quot;1655&quot;/&gt;&lt;/object&gt;&lt;object type=&quot;3&quot; unique_id=&quot;12114&quot;&gt;&lt;property id=&quot;20148&quot; value=&quot;5&quot;/&gt;&lt;property id=&quot;20300&quot; value=&quot;Slide 19 - &amp;quot;Plate Scale&amp;quot;&quot;/&gt;&lt;property id=&quot;20307&quot; value=&quot;1656&quot;/&gt;&lt;/object&gt;&lt;object type=&quot;3&quot; unique_id=&quot;13137&quot;&gt;&lt;property id=&quot;20148&quot; value=&quot;5&quot;/&gt;&lt;property id=&quot;20300&quot; value=&quot;Slide 27 - &amp;quot;Optical Reflecting Telescopes &amp;quot;&quot;/&gt;&lt;property id=&quot;20307&quot; value=&quot;1662&quot;/&gt;&lt;/object&gt;&lt;object type=&quot;3&quot; unique_id=&quot;13138&quot;&gt;&lt;property id=&quot;20148&quot; value=&quot;5&quot;/&gt;&lt;property id=&quot;20300&quot; value=&quot;Slide 29 - &amp;quot;Optical Telescopes: Resolution&amp;quot;&quot;/&gt;&lt;property id=&quot;20307&quot; value=&quot;1657&quot;/&gt;&lt;/object&gt;&lt;object type=&quot;3&quot; unique_id=&quot;13139&quot;&gt;&lt;property id=&quot;20148&quot; value=&quot;5&quot;/&gt;&lt;property id=&quot;20300&quot; value=&quot;Slide 30 - &amp;quot;Optical Telescopes: Collecting Area&amp;quot;&quot;/&gt;&lt;property id=&quot;20307&quot; value=&quot;1661&quot;/&gt;&lt;/object&gt;&lt;object type=&quot;3&quot; unique_id=&quot;13141&quot;&gt;&lt;property id=&quot;20148&quot; value=&quot;5&quot;/&gt;&lt;property id=&quot;20300&quot; value=&quot;Slide 31 - &amp;quot;Optical Telescopes: LSST&amp;quot;&quot;/&gt;&lt;property id=&quot;20307&quot; value=&quot;1660&quot;/&gt;&lt;/object&gt;&lt;object type=&quot;3&quot; unique_id=&quot;13681&quot;&gt;&lt;property id=&quot;20148&quot; value=&quot;5&quot;/&gt;&lt;property id=&quot;20300&quot; value=&quot;Slide 20 - &amp;quot;Field of View&amp;quot;&quot;/&gt;&lt;property id=&quot;20307&quot; value=&quot;1663&quot;/&gt;&lt;/object&gt;&lt;object type=&quot;3&quot; unique_id=&quot;13974&quot;&gt;&lt;property id=&quot;20148&quot; value=&quot;5&quot;/&gt;&lt;property id=&quot;20300&quot; value=&quot;Slide 32 - &amp;quot;Optical Telescopes: Twenty Meter Telescope &amp;quot;&quot;/&gt;&lt;property id=&quot;20307&quot; value=&quot;1665&quot;/&gt;&lt;/object&gt;&lt;object type=&quot;3&quot; unique_id=&quot;13975&quot;&gt;&lt;property id=&quot;20148&quot; value=&quot;5&quot;/&gt;&lt;property id=&quot;20300&quot; value=&quot;Slide 33 - &amp;quot;Optical Telescopes: Thirty Meter Telescope &amp;quot;&quot;/&gt;&lt;property id=&quot;20307&quot; value=&quot;1664&quot;/&gt;&lt;/object&gt;&lt;object type=&quot;3&quot; unique_id=&quot;14935&quot;&gt;&lt;property id=&quot;20148&quot; value=&quot;5&quot;/&gt;&lt;property id=&quot;20300&quot; value=&quot;Slide 8 - &amp;quot;Refracting/Reflecting Telescopes&amp;quot;&quot;/&gt;&lt;property id=&quot;20307&quot; value=&quot;1666&quot;/&gt;&lt;/object&gt;&lt;object type=&quot;3&quot; unique_id=&quot;14936&quot;&gt;&lt;property id=&quot;20148&quot; value=&quot;5&quot;/&gt;&lt;property id=&quot;20300&quot; value=&quot;Slide 9 - &amp;quot;Disadvantages of Refracting Telescopes&amp;quot;&quot;/&gt;&lt;property id=&quot;20307&quot; value=&quot;1667&quot;/&gt;&lt;/object&gt;&lt;object type=&quot;3&quot; unique_id=&quot;14937&quot;&gt;&lt;property id=&quot;20148&quot; value=&quot;5&quot;/&gt;&lt;property id=&quot;20300&quot; value=&quot;Slide 10 - &amp;quot;The Powers of a Telescope:&amp;#x0D;&amp;#x0A;Size Does Matter&amp;quot;&quot;/&gt;&lt;property id=&quot;20307&quot; value=&quot;1668&quot;/&gt;&lt;/object&gt;&lt;object type=&quot;3&quot; unique_id=&quot;15205&quot;&gt;&lt;property id=&quot;20148&quot; value=&quot;5&quot;/&gt;&lt;property id=&quot;20300&quot; value=&quot;Slide 12 - &amp;quot;Reflecting Telescopes&amp;quot;&quot;/&gt;&lt;property id=&quot;20307&quot; value=&quot;1669&quot;/&gt;&lt;/object&gt;&lt;/object&gt;&lt;object type=&quot;8&quot; unique_id=&quot;10760&quot;&gt;&lt;/object&gt;&lt;/object&gt;&lt;/database&gt;"/>
</p:tagLst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Crop</Template>
  <TotalTime>3620</TotalTime>
  <Words>1310</Words>
  <Application>Microsoft Office PowerPoint</Application>
  <PresentationFormat>On-screen Show (4:3)</PresentationFormat>
  <Paragraphs>214</Paragraphs>
  <Slides>50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50</vt:i4>
      </vt:variant>
    </vt:vector>
  </HeadingPairs>
  <TitlesOfParts>
    <vt:vector size="53" baseType="lpstr">
      <vt:lpstr>Arial</vt:lpstr>
      <vt:lpstr>Franklin Gothic Book</vt:lpstr>
      <vt:lpstr>Crop</vt:lpstr>
      <vt:lpstr>University Astronomy</vt:lpstr>
      <vt:lpstr>Aims and outline for this lecture</vt:lpstr>
      <vt:lpstr>hierarchical universe</vt:lpstr>
      <vt:lpstr>Hierarchical Universe</vt:lpstr>
      <vt:lpstr>Hierarchical Universe</vt:lpstr>
      <vt:lpstr>Local Group (~50 Galaxies)</vt:lpstr>
      <vt:lpstr>Local Supercluster (~50K Galaxies)</vt:lpstr>
      <vt:lpstr>Group Discussion</vt:lpstr>
      <vt:lpstr>My Observations</vt:lpstr>
      <vt:lpstr>sizes and distances</vt:lpstr>
      <vt:lpstr>Scale Model</vt:lpstr>
      <vt:lpstr>Questions</vt:lpstr>
      <vt:lpstr>Units of Distance</vt:lpstr>
      <vt:lpstr>Distance in a Light Year</vt:lpstr>
      <vt:lpstr>The Earth</vt:lpstr>
      <vt:lpstr>The Sun</vt:lpstr>
      <vt:lpstr>Question</vt:lpstr>
      <vt:lpstr>Answer</vt:lpstr>
      <vt:lpstr>Question</vt:lpstr>
      <vt:lpstr>Answer</vt:lpstr>
      <vt:lpstr>Another Way to Calculate</vt:lpstr>
      <vt:lpstr>Distance to Sun – 2.2 miles (~1 AU)</vt:lpstr>
      <vt:lpstr>Distance Between Sun and Jupiter – 11.6 miles (~5 AU)</vt:lpstr>
      <vt:lpstr>Question</vt:lpstr>
      <vt:lpstr>Answer</vt:lpstr>
      <vt:lpstr>Distance Between Sun and Pluto – 89 miles (39 AU)</vt:lpstr>
      <vt:lpstr>Distance to Nearest Star</vt:lpstr>
      <vt:lpstr>Our Cosmic Address</vt:lpstr>
      <vt:lpstr>galaxies</vt:lpstr>
      <vt:lpstr>Milky Way – Side View</vt:lpstr>
      <vt:lpstr>Milky Way – Alternative View</vt:lpstr>
      <vt:lpstr>Milky Way and Andromeda</vt:lpstr>
      <vt:lpstr>Merger Script</vt:lpstr>
      <vt:lpstr>Other Galaxies</vt:lpstr>
      <vt:lpstr>time and distance</vt:lpstr>
      <vt:lpstr>Time and Distance</vt:lpstr>
      <vt:lpstr>Time of Flight</vt:lpstr>
      <vt:lpstr>Expansion of the Universe</vt:lpstr>
      <vt:lpstr>Question</vt:lpstr>
      <vt:lpstr>Answer</vt:lpstr>
      <vt:lpstr>Most Distant Galaxy</vt:lpstr>
      <vt:lpstr>Looking at Early Universe</vt:lpstr>
      <vt:lpstr>Question</vt:lpstr>
      <vt:lpstr>Answer</vt:lpstr>
      <vt:lpstr>The Scale of Time</vt:lpstr>
      <vt:lpstr>The Cosmic Calendar</vt:lpstr>
      <vt:lpstr>The Cosmic Calendar “Recent” History</vt:lpstr>
      <vt:lpstr>Things to Do</vt:lpstr>
      <vt:lpstr>Research Experiences - REU</vt:lpstr>
      <vt:lpstr>Research Experiences – Emerson (COS only)</vt:lpstr>
    </vt:vector>
  </TitlesOfParts>
  <Company>Center for Imaging Science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Don Figer</dc:creator>
  <cp:lastModifiedBy>Don Figer</cp:lastModifiedBy>
  <cp:revision>427</cp:revision>
  <dcterms:created xsi:type="dcterms:W3CDTF">2007-01-08T01:06:37Z</dcterms:created>
  <dcterms:modified xsi:type="dcterms:W3CDTF">2020-01-17T20:22:44Z</dcterms:modified>
</cp:coreProperties>
</file>