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9" r:id="rId1"/>
  </p:sldMasterIdLst>
  <p:notesMasterIdLst>
    <p:notesMasterId r:id="rId27"/>
  </p:notesMasterIdLst>
  <p:sldIdLst>
    <p:sldId id="970" r:id="rId2"/>
    <p:sldId id="971" r:id="rId3"/>
    <p:sldId id="972" r:id="rId4"/>
    <p:sldId id="973" r:id="rId5"/>
    <p:sldId id="974" r:id="rId6"/>
    <p:sldId id="976" r:id="rId7"/>
    <p:sldId id="977" r:id="rId8"/>
    <p:sldId id="978" r:id="rId9"/>
    <p:sldId id="979" r:id="rId10"/>
    <p:sldId id="980" r:id="rId11"/>
    <p:sldId id="988" r:id="rId12"/>
    <p:sldId id="981" r:id="rId13"/>
    <p:sldId id="993" r:id="rId14"/>
    <p:sldId id="986" r:id="rId15"/>
    <p:sldId id="983" r:id="rId16"/>
    <p:sldId id="982" r:id="rId17"/>
    <p:sldId id="989" r:id="rId18"/>
    <p:sldId id="990" r:id="rId19"/>
    <p:sldId id="984" r:id="rId20"/>
    <p:sldId id="985" r:id="rId21"/>
    <p:sldId id="991" r:id="rId22"/>
    <p:sldId id="992" r:id="rId23"/>
    <p:sldId id="996" r:id="rId24"/>
    <p:sldId id="987" r:id="rId25"/>
    <p:sldId id="995" r:id="rId26"/>
  </p:sldIdLst>
  <p:sldSz cx="9144000" cy="6858000" type="screen4x3"/>
  <p:notesSz cx="7315200" cy="96012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0" autoAdjust="0"/>
    <p:restoredTop sz="83090" autoAdjust="0"/>
  </p:normalViewPr>
  <p:slideViewPr>
    <p:cSldViewPr>
      <p:cViewPr varScale="1">
        <p:scale>
          <a:sx n="72" d="100"/>
          <a:sy n="72" d="100"/>
        </p:scale>
        <p:origin x="176" y="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varScale="1">
      <p:scale>
        <a:sx n="100" d="100"/>
        <a:sy n="100" d="100"/>
      </p:scale>
      <p:origin x="0" y="-28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4.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2C615792-B7D5-41CE-A968-FD95D47F2FDA}" type="slidenum">
              <a:rPr lang="en-US" altLang="en-US"/>
              <a:pPr>
                <a:defRPr/>
              </a:pPr>
              <a:t>‹#›</a:t>
            </a:fld>
            <a:endParaRPr lang="en-US" altLang="en-US"/>
          </a:p>
        </p:txBody>
      </p:sp>
    </p:spTree>
    <p:extLst>
      <p:ext uri="{BB962C8B-B14F-4D97-AF65-F5344CB8AC3E}">
        <p14:creationId xmlns:p14="http://schemas.microsoft.com/office/powerpoint/2010/main" val="1240185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C615792-B7D5-41CE-A968-FD95D47F2FDA}" type="slidenum">
              <a:rPr lang="en-US" altLang="en-US" smtClean="0"/>
              <a:pPr>
                <a:defRPr/>
              </a:pPr>
              <a:t>16</a:t>
            </a:fld>
            <a:endParaRPr lang="en-US" altLang="en-US"/>
          </a:p>
        </p:txBody>
      </p:sp>
    </p:spTree>
    <p:extLst>
      <p:ext uri="{BB962C8B-B14F-4D97-AF65-F5344CB8AC3E}">
        <p14:creationId xmlns:p14="http://schemas.microsoft.com/office/powerpoint/2010/main" val="213571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6D469CA5-016B-49CF-A911-B58B6A64B22E}"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91485994"/>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676818-BB0A-4C75-BE46-126D393361C4}" type="slidenum">
              <a:rPr lang="en-US" altLang="en-US" smtClean="0"/>
              <a:pPr>
                <a:defRPr/>
              </a:pPr>
              <a:t>‹#›</a:t>
            </a:fld>
            <a:endParaRPr lang="en-US" altLang="en-US"/>
          </a:p>
        </p:txBody>
      </p:sp>
    </p:spTree>
    <p:extLst>
      <p:ext uri="{BB962C8B-B14F-4D97-AF65-F5344CB8AC3E}">
        <p14:creationId xmlns:p14="http://schemas.microsoft.com/office/powerpoint/2010/main" val="1762885470"/>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6078EE-85B6-4F1B-A75E-BF09101E4816}" type="slidenum">
              <a:rPr lang="en-US" altLang="en-US" smtClean="0"/>
              <a:pPr>
                <a:defRPr/>
              </a:pPr>
              <a:t>‹#›</a:t>
            </a:fld>
            <a:endParaRPr lang="en-US" altLang="en-US"/>
          </a:p>
        </p:txBody>
      </p:sp>
    </p:spTree>
    <p:extLst>
      <p:ext uri="{BB962C8B-B14F-4D97-AF65-F5344CB8AC3E}">
        <p14:creationId xmlns:p14="http://schemas.microsoft.com/office/powerpoint/2010/main" val="2846038791"/>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wo Conten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1"/>
            <a:ext cx="8229600" cy="16764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3"/>
          </p:nvPr>
        </p:nvSpPr>
        <p:spPr>
          <a:xfrm>
            <a:off x="457200" y="2743200"/>
            <a:ext cx="8229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4"/>
          </p:nvPr>
        </p:nvSpPr>
        <p:spPr>
          <a:ln/>
        </p:spPr>
        <p:txBody>
          <a:bodyPr/>
          <a:lstStyle>
            <a:lvl1pPr>
              <a:defRPr/>
            </a:lvl1pPr>
          </a:lstStyle>
          <a:p>
            <a:pPr>
              <a:defRPr/>
            </a:pPr>
            <a:endParaRPr lang="en-US"/>
          </a:p>
        </p:txBody>
      </p:sp>
      <p:sp>
        <p:nvSpPr>
          <p:cNvPr id="6" name="Rectangle 5"/>
          <p:cNvSpPr>
            <a:spLocks noGrp="1" noChangeArrowheads="1"/>
          </p:cNvSpPr>
          <p:nvPr>
            <p:ph type="ftr" sz="quarter" idx="15"/>
          </p:nvPr>
        </p:nvSpPr>
        <p:spPr>
          <a:ln/>
        </p:spPr>
        <p:txBody>
          <a:bodyPr/>
          <a:lstStyle>
            <a:lvl1pPr>
              <a:defRPr/>
            </a:lvl1pPr>
          </a:lstStyle>
          <a:p>
            <a:pPr>
              <a:defRPr/>
            </a:pPr>
            <a:endParaRPr lang="en-US"/>
          </a:p>
        </p:txBody>
      </p:sp>
      <p:sp>
        <p:nvSpPr>
          <p:cNvPr id="8" name="Rectangle 6"/>
          <p:cNvSpPr>
            <a:spLocks noGrp="1" noChangeArrowheads="1"/>
          </p:cNvSpPr>
          <p:nvPr>
            <p:ph type="sldNum" sz="quarter" idx="16"/>
          </p:nvPr>
        </p:nvSpPr>
        <p:spPr>
          <a:ln/>
        </p:spPr>
        <p:txBody>
          <a:bodyPr/>
          <a:lstStyle>
            <a:lvl1pPr>
              <a:defRPr/>
            </a:lvl1pPr>
          </a:lstStyle>
          <a:p>
            <a:pPr>
              <a:defRPr/>
            </a:pPr>
            <a:fld id="{2197FE41-37C2-45D8-A4D2-1079991F6A28}" type="slidenum">
              <a:rPr lang="en-US" altLang="en-US"/>
              <a:pPr>
                <a:defRPr/>
              </a:pPr>
              <a:t>‹#›</a:t>
            </a:fld>
            <a:endParaRPr lang="en-US" altLang="en-US"/>
          </a:p>
        </p:txBody>
      </p:sp>
    </p:spTree>
    <p:extLst>
      <p:ext uri="{BB962C8B-B14F-4D97-AF65-F5344CB8AC3E}">
        <p14:creationId xmlns:p14="http://schemas.microsoft.com/office/powerpoint/2010/main" val="13610665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B25441-66C2-44D6-B67B-E001FDB56436}" type="slidenum">
              <a:rPr lang="en-US" altLang="en-US" smtClean="0"/>
              <a:pPr>
                <a:defRPr/>
              </a:pPr>
              <a:t>‹#›</a:t>
            </a:fld>
            <a:endParaRPr lang="en-US" altLang="en-US"/>
          </a:p>
        </p:txBody>
      </p:sp>
    </p:spTree>
    <p:extLst>
      <p:ext uri="{BB962C8B-B14F-4D97-AF65-F5344CB8AC3E}">
        <p14:creationId xmlns:p14="http://schemas.microsoft.com/office/powerpoint/2010/main" val="276416434"/>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14383137"/>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2B4225-522D-4B0B-9422-305588B0E6B8}" type="slidenum">
              <a:rPr lang="en-US" altLang="en-US" smtClean="0"/>
              <a:pPr>
                <a:defRPr/>
              </a:pPr>
              <a:t>‹#›</a:t>
            </a:fld>
            <a:endParaRPr lang="en-US" altLang="en-US"/>
          </a:p>
        </p:txBody>
      </p:sp>
    </p:spTree>
    <p:extLst>
      <p:ext uri="{BB962C8B-B14F-4D97-AF65-F5344CB8AC3E}">
        <p14:creationId xmlns:p14="http://schemas.microsoft.com/office/powerpoint/2010/main" val="2003943345"/>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6CEAAAA-D3B0-432F-B548-76967F3BC433}" type="slidenum">
              <a:rPr lang="en-US" altLang="en-US" smtClean="0"/>
              <a:pPr>
                <a:defRPr/>
              </a:pPr>
              <a:t>‹#›</a:t>
            </a:fld>
            <a:endParaRPr lang="en-US" altLang="en-US"/>
          </a:p>
        </p:txBody>
      </p:sp>
    </p:spTree>
    <p:extLst>
      <p:ext uri="{BB962C8B-B14F-4D97-AF65-F5344CB8AC3E}">
        <p14:creationId xmlns:p14="http://schemas.microsoft.com/office/powerpoint/2010/main" val="250599087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676609-C20E-478C-B1F1-3B056B7D92BA}" type="slidenum">
              <a:rPr lang="en-US" altLang="en-US" smtClean="0"/>
              <a:pPr>
                <a:defRPr/>
              </a:pPr>
              <a:t>‹#›</a:t>
            </a:fld>
            <a:endParaRPr lang="en-US" altLang="en-US"/>
          </a:p>
        </p:txBody>
      </p:sp>
    </p:spTree>
    <p:extLst>
      <p:ext uri="{BB962C8B-B14F-4D97-AF65-F5344CB8AC3E}">
        <p14:creationId xmlns:p14="http://schemas.microsoft.com/office/powerpoint/2010/main" val="2259644150"/>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52B8960-E638-4B6B-89D4-763557608756}" type="slidenum">
              <a:rPr lang="en-US" altLang="en-US" smtClean="0"/>
              <a:pPr>
                <a:defRPr/>
              </a:pPr>
              <a:t>‹#›</a:t>
            </a:fld>
            <a:endParaRPr lang="en-US" altLang="en-US"/>
          </a:p>
        </p:txBody>
      </p:sp>
    </p:spTree>
    <p:extLst>
      <p:ext uri="{BB962C8B-B14F-4D97-AF65-F5344CB8AC3E}">
        <p14:creationId xmlns:p14="http://schemas.microsoft.com/office/powerpoint/2010/main" val="823180669"/>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8FA37412-8BC7-45D4-9F2B-8B6EA0F59074}"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6251199"/>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90DED192-999C-496C-BE7B-49706EEE4998}" type="slidenum">
              <a:rPr lang="en-US" altLang="en-US" smtClean="0"/>
              <a:pPr>
                <a:defRPr/>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2030815"/>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50663333-93E5-4619-96E3-1B687F2BC516}" type="slidenum">
              <a:rPr lang="en-US" altLang="en-US" smtClean="0"/>
              <a:pPr>
                <a:defRPr/>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2115770"/>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3871" r:id="rId12"/>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caleofunivers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figer@cfd.rit.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sr8690@g.rit.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ctrTitle"/>
          </p:nvPr>
        </p:nvSpPr>
        <p:spPr>
          <a:noFill/>
        </p:spPr>
        <p:txBody>
          <a:bodyPr/>
          <a:lstStyle/>
          <a:p>
            <a:pPr eaLnBrk="1" hangingPunct="1"/>
            <a:r>
              <a:rPr lang="en-US" altLang="en-US" smtClean="0"/>
              <a:t>University Astronomy</a:t>
            </a:r>
          </a:p>
        </p:txBody>
      </p:sp>
      <p:sp>
        <p:nvSpPr>
          <p:cNvPr id="4100" name="Rectangle 7"/>
          <p:cNvSpPr>
            <a:spLocks noGrp="1" noChangeArrowheads="1"/>
          </p:cNvSpPr>
          <p:nvPr>
            <p:ph type="subTitle" idx="1"/>
          </p:nvPr>
        </p:nvSpPr>
        <p:spPr>
          <a:noFill/>
        </p:spPr>
        <p:txBody>
          <a:bodyPr>
            <a:normAutofit/>
          </a:bodyPr>
          <a:lstStyle/>
          <a:p>
            <a:pPr eaLnBrk="1" hangingPunct="1"/>
            <a:r>
              <a:rPr lang="en-US" altLang="en-US" dirty="0" smtClean="0"/>
              <a:t>Professor Don Figer</a:t>
            </a:r>
          </a:p>
          <a:p>
            <a:pPr eaLnBrk="1" hangingPunct="1"/>
            <a:r>
              <a:rPr lang="en-US" altLang="en-US" dirty="0" smtClean="0"/>
              <a:t>Introduction</a:t>
            </a:r>
          </a:p>
        </p:txBody>
      </p:sp>
      <p:sp>
        <p:nvSpPr>
          <p:cNvPr id="2" name="Slide Number Placeholder 1"/>
          <p:cNvSpPr>
            <a:spLocks noGrp="1"/>
          </p:cNvSpPr>
          <p:nvPr>
            <p:ph type="sldNum" sz="quarter" idx="12"/>
          </p:nvPr>
        </p:nvSpPr>
        <p:spPr/>
        <p:txBody>
          <a:bodyPr/>
          <a:lstStyle/>
          <a:p>
            <a:pPr>
              <a:defRPr/>
            </a:pPr>
            <a:fld id="{6D469CA5-016B-49CF-A911-B58B6A64B22E}" type="slidenum">
              <a:rPr lang="en-US" altLang="en-US" smtClean="0"/>
              <a:pPr>
                <a:defRPr/>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Homework</a:t>
            </a:r>
          </a:p>
        </p:txBody>
      </p:sp>
      <p:sp>
        <p:nvSpPr>
          <p:cNvPr id="5124" name="Rectangle 3"/>
          <p:cNvSpPr>
            <a:spLocks noGrp="1" noChangeArrowheads="1"/>
          </p:cNvSpPr>
          <p:nvPr>
            <p:ph idx="1"/>
          </p:nvPr>
        </p:nvSpPr>
        <p:spPr/>
        <p:txBody>
          <a:bodyPr>
            <a:normAutofit lnSpcReduction="10000"/>
          </a:bodyPr>
          <a:lstStyle/>
          <a:p>
            <a:pPr>
              <a:spcBef>
                <a:spcPct val="5000"/>
              </a:spcBef>
            </a:pPr>
            <a:r>
              <a:rPr lang="en-US" altLang="en-US" dirty="0"/>
              <a:t>Homework </a:t>
            </a:r>
            <a:r>
              <a:rPr lang="en-US" altLang="en-US" dirty="0" smtClean="0"/>
              <a:t>sets will </a:t>
            </a:r>
            <a:r>
              <a:rPr lang="en-US" altLang="en-US" dirty="0"/>
              <a:t>generally be assigned on </a:t>
            </a:r>
            <a:r>
              <a:rPr lang="en-US" altLang="en-US" dirty="0" smtClean="0"/>
              <a:t>Mondays.</a:t>
            </a:r>
          </a:p>
          <a:p>
            <a:pPr>
              <a:spcBef>
                <a:spcPct val="5000"/>
              </a:spcBef>
            </a:pPr>
            <a:r>
              <a:rPr lang="en-US" altLang="en-US" dirty="0" smtClean="0"/>
              <a:t>They are </a:t>
            </a:r>
            <a:r>
              <a:rPr lang="en-US" altLang="en-US" dirty="0"/>
              <a:t>due the following Monday before </a:t>
            </a:r>
            <a:r>
              <a:rPr lang="en-US" altLang="en-US" dirty="0" smtClean="0"/>
              <a:t>class (although there are a few exceptions). See the syllabus for official due dates.</a:t>
            </a:r>
          </a:p>
          <a:p>
            <a:pPr>
              <a:spcBef>
                <a:spcPct val="5000"/>
              </a:spcBef>
            </a:pPr>
            <a:r>
              <a:rPr lang="en-US" altLang="en-US" dirty="0" smtClean="0"/>
              <a:t>They can </a:t>
            </a:r>
            <a:r>
              <a:rPr lang="en-US" altLang="en-US" dirty="0"/>
              <a:t>be retrieved through </a:t>
            </a:r>
            <a:r>
              <a:rPr lang="en-US" altLang="en-US" dirty="0" smtClean="0"/>
              <a:t>MyCourses</a:t>
            </a:r>
            <a:r>
              <a:rPr lang="en-US" altLang="en-US" dirty="0"/>
              <a:t> </a:t>
            </a:r>
            <a:r>
              <a:rPr lang="en-US" altLang="en-US" dirty="0" smtClean="0"/>
              <a:t>or will be on the last slide of the lecture.</a:t>
            </a:r>
          </a:p>
          <a:p>
            <a:pPr>
              <a:spcBef>
                <a:spcPct val="5000"/>
              </a:spcBef>
            </a:pPr>
            <a:r>
              <a:rPr lang="en-US" altLang="en-US" dirty="0" smtClean="0"/>
              <a:t>Your </a:t>
            </a:r>
            <a:r>
              <a:rPr lang="en-US" altLang="en-US" dirty="0"/>
              <a:t>answers should be uploaded to </a:t>
            </a:r>
            <a:r>
              <a:rPr lang="en-US" altLang="en-US" dirty="0" smtClean="0"/>
              <a:t>MyCourses</a:t>
            </a:r>
            <a:r>
              <a:rPr lang="en-US" altLang="en-US" dirty="0"/>
              <a:t>. </a:t>
            </a:r>
            <a:endParaRPr lang="en-US" altLang="en-US" dirty="0" smtClean="0"/>
          </a:p>
          <a:p>
            <a:pPr>
              <a:spcBef>
                <a:spcPct val="5000"/>
              </a:spcBef>
            </a:pPr>
            <a:r>
              <a:rPr lang="en-US" altLang="en-US" dirty="0" smtClean="0"/>
              <a:t>There is a penalty for handing in your homework after it is due. The penalty is 10% per day, until four days after the homework is due (typically Fridays). After the start of class time on that day, the score goes to zero.</a:t>
            </a:r>
          </a:p>
          <a:p>
            <a:pPr>
              <a:spcBef>
                <a:spcPct val="5000"/>
              </a:spcBef>
            </a:pPr>
            <a:r>
              <a:rPr lang="en-US" altLang="en-US" dirty="0" smtClean="0"/>
              <a:t>See syllabus for more detailed information.</a:t>
            </a:r>
          </a:p>
          <a:p>
            <a:pPr>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10</a:t>
            </a:fld>
            <a:endParaRPr lang="en-US" altLang="en-US"/>
          </a:p>
        </p:txBody>
      </p:sp>
    </p:spTree>
    <p:extLst>
      <p:ext uri="{BB962C8B-B14F-4D97-AF65-F5344CB8AC3E}">
        <p14:creationId xmlns:p14="http://schemas.microsoft.com/office/powerpoint/2010/main" val="3721771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Midterm Exams</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The midterm exams are not cumulative.</a:t>
            </a:r>
          </a:p>
          <a:p>
            <a:pPr eaLnBrk="1" hangingPunct="1">
              <a:spcBef>
                <a:spcPct val="5000"/>
              </a:spcBef>
            </a:pPr>
            <a:r>
              <a:rPr lang="en-US" altLang="en-US" dirty="0" smtClean="0"/>
              <a:t>There is a review session during the class meeting time before each midterm.</a:t>
            </a:r>
          </a:p>
          <a:p>
            <a:pPr eaLnBrk="1" hangingPunct="1">
              <a:spcBef>
                <a:spcPct val="5000"/>
              </a:spcBef>
            </a:pPr>
            <a:r>
              <a:rPr lang="en-US" altLang="en-US" dirty="0" smtClean="0"/>
              <a:t>The midterms are on February 21 and March 25.</a:t>
            </a:r>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11</a:t>
            </a:fld>
            <a:endParaRPr lang="en-US" altLang="en-US"/>
          </a:p>
        </p:txBody>
      </p:sp>
    </p:spTree>
    <p:extLst>
      <p:ext uri="{BB962C8B-B14F-4D97-AF65-F5344CB8AC3E}">
        <p14:creationId xmlns:p14="http://schemas.microsoft.com/office/powerpoint/2010/main" val="1358693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Class Expectations</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Attend each lecture.</a:t>
            </a:r>
          </a:p>
          <a:p>
            <a:pPr eaLnBrk="1" hangingPunct="1">
              <a:spcBef>
                <a:spcPct val="5000"/>
              </a:spcBef>
            </a:pPr>
            <a:r>
              <a:rPr lang="en-US" altLang="en-US" dirty="0" smtClean="0"/>
              <a:t>Be on time, or as quiet as a ninja.</a:t>
            </a:r>
          </a:p>
          <a:p>
            <a:pPr eaLnBrk="1" hangingPunct="1">
              <a:spcBef>
                <a:spcPct val="5000"/>
              </a:spcBef>
            </a:pPr>
            <a:r>
              <a:rPr lang="en-US" altLang="en-US" dirty="0" smtClean="0"/>
              <a:t>Participate in class.</a:t>
            </a:r>
          </a:p>
          <a:p>
            <a:pPr eaLnBrk="1" hangingPunct="1">
              <a:spcBef>
                <a:spcPct val="5000"/>
              </a:spcBef>
            </a:pPr>
            <a:r>
              <a:rPr lang="en-US" altLang="en-US" dirty="0" smtClean="0"/>
              <a:t>Be a good team member when working in groups.</a:t>
            </a:r>
          </a:p>
          <a:p>
            <a:pPr eaLnBrk="1" hangingPunct="1">
              <a:spcBef>
                <a:spcPct val="5000"/>
              </a:spcBef>
            </a:pPr>
            <a:r>
              <a:rPr lang="en-US" altLang="en-US" dirty="0" smtClean="0"/>
              <a:t>Regularly access MyCourses.</a:t>
            </a:r>
          </a:p>
          <a:p>
            <a:pPr eaLnBrk="1" hangingPunct="1">
              <a:spcBef>
                <a:spcPct val="5000"/>
              </a:spcBef>
            </a:pPr>
            <a:r>
              <a:rPr lang="en-US" altLang="en-US" dirty="0" smtClean="0"/>
              <a:t>Complete assignments on time.</a:t>
            </a:r>
          </a:p>
          <a:p>
            <a:pPr eaLnBrk="1" hangingPunct="1">
              <a:spcBef>
                <a:spcPct val="5000"/>
              </a:spcBef>
            </a:pPr>
            <a:r>
              <a:rPr lang="en-US" altLang="en-US" dirty="0" smtClean="0"/>
              <a:t>Read the assigned book sections.</a:t>
            </a:r>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12</a:t>
            </a:fld>
            <a:endParaRPr lang="en-US" altLang="en-US"/>
          </a:p>
        </p:txBody>
      </p:sp>
    </p:spTree>
    <p:extLst>
      <p:ext uri="{BB962C8B-B14F-4D97-AF65-F5344CB8AC3E}">
        <p14:creationId xmlns:p14="http://schemas.microsoft.com/office/powerpoint/2010/main" val="1880902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Technology in the Classroom</a:t>
            </a:r>
          </a:p>
        </p:txBody>
      </p:sp>
      <p:sp>
        <p:nvSpPr>
          <p:cNvPr id="5124" name="Rectangle 3"/>
          <p:cNvSpPr>
            <a:spLocks noGrp="1" noChangeArrowheads="1"/>
          </p:cNvSpPr>
          <p:nvPr>
            <p:ph idx="1"/>
          </p:nvPr>
        </p:nvSpPr>
        <p:spPr/>
        <p:txBody>
          <a:bodyPr>
            <a:normAutofit/>
          </a:bodyPr>
          <a:lstStyle/>
          <a:p>
            <a:pPr>
              <a:spcBef>
                <a:spcPct val="5000"/>
              </a:spcBef>
            </a:pPr>
            <a:r>
              <a:rPr lang="en-US" altLang="en-US" dirty="0"/>
              <a:t>Cell-phones, tablets, and laptop computers are not to be used in class. </a:t>
            </a:r>
            <a:endParaRPr lang="en-US" altLang="en-US" dirty="0" smtClean="0"/>
          </a:p>
          <a:p>
            <a:pPr>
              <a:spcBef>
                <a:spcPct val="5000"/>
              </a:spcBef>
            </a:pPr>
            <a:r>
              <a:rPr lang="en-US" altLang="en-US" dirty="0" smtClean="0"/>
              <a:t>These </a:t>
            </a:r>
            <a:r>
              <a:rPr lang="en-US" altLang="en-US" dirty="0"/>
              <a:t>devices are distracting to the user as well as other students in the classroom, and there is ample evidence that students who regularly use these devices during class perform significantly lower than those who </a:t>
            </a:r>
            <a:r>
              <a:rPr lang="en-US" altLang="en-US" dirty="0" smtClean="0"/>
              <a:t>don’t. </a:t>
            </a:r>
          </a:p>
          <a:p>
            <a:pPr>
              <a:spcBef>
                <a:spcPct val="5000"/>
              </a:spcBef>
            </a:pPr>
            <a:r>
              <a:rPr lang="en-US" altLang="en-US" dirty="0" smtClean="0"/>
              <a:t>Please </a:t>
            </a:r>
            <a:r>
              <a:rPr lang="en-US" altLang="en-US" dirty="0"/>
              <a:t>turn off all sounds / vibrations on your phone. </a:t>
            </a:r>
            <a:endParaRPr lang="en-US" altLang="en-US" dirty="0" smtClean="0"/>
          </a:p>
          <a:p>
            <a:pPr>
              <a:spcBef>
                <a:spcPct val="5000"/>
              </a:spcBef>
            </a:pPr>
            <a:r>
              <a:rPr lang="en-US" altLang="en-US" dirty="0" smtClean="0"/>
              <a:t>If </a:t>
            </a:r>
            <a:r>
              <a:rPr lang="en-US" altLang="en-US" dirty="0"/>
              <a:t>for any reason you feel it is necessary to be able to use one of these devices during this class, please see the instructor after class or during office hours. </a:t>
            </a: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13</a:t>
            </a:fld>
            <a:endParaRPr lang="en-US" altLang="en-US"/>
          </a:p>
        </p:txBody>
      </p:sp>
    </p:spTree>
    <p:extLst>
      <p:ext uri="{BB962C8B-B14F-4D97-AF65-F5344CB8AC3E}">
        <p14:creationId xmlns:p14="http://schemas.microsoft.com/office/powerpoint/2010/main" val="2188317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Statement on Reasonable Accommodations </a:t>
            </a:r>
            <a:endParaRPr lang="en-US" altLang="en-US" dirty="0"/>
          </a:p>
        </p:txBody>
      </p:sp>
      <p:sp>
        <p:nvSpPr>
          <p:cNvPr id="5124" name="Rectangle 3"/>
          <p:cNvSpPr>
            <a:spLocks noGrp="1" noChangeArrowheads="1"/>
          </p:cNvSpPr>
          <p:nvPr>
            <p:ph idx="1"/>
          </p:nvPr>
        </p:nvSpPr>
        <p:spPr/>
        <p:txBody>
          <a:bodyPr/>
          <a:lstStyle/>
          <a:p>
            <a:r>
              <a:rPr lang="en-US" dirty="0" smtClean="0"/>
              <a:t>RIT is committed to providing reasonable accommodations to students with disabilities. If you would like to request accommodations such as special seating or testing modifications due to a disability, please contact the Disability Services Office. It is located in the Student Alumni Union, Room 1150; the Web site is www.rit.edu/dso. </a:t>
            </a:r>
          </a:p>
          <a:p>
            <a:r>
              <a:rPr lang="en-US" dirty="0" smtClean="0"/>
              <a:t>After you receive accommodation approval, it is imperative that you see me during office hours so that we can work out whatever arrangement is necessary.</a:t>
            </a:r>
          </a:p>
          <a:p>
            <a:endParaRPr lang="en-US" altLang="en-US" dirty="0" smtClean="0"/>
          </a:p>
        </p:txBody>
      </p:sp>
      <p:sp>
        <p:nvSpPr>
          <p:cNvPr id="2" name="Slide Number Placeholder 1"/>
          <p:cNvSpPr>
            <a:spLocks noGrp="1"/>
          </p:cNvSpPr>
          <p:nvPr>
            <p:ph type="sldNum" sz="quarter" idx="12"/>
          </p:nvPr>
        </p:nvSpPr>
        <p:spPr/>
        <p:txBody>
          <a:bodyPr/>
          <a:lstStyle/>
          <a:p>
            <a:fld id="{06B25441-66C2-44D6-B67B-E001FDB56436}" type="slidenum">
              <a:rPr lang="en-US" altLang="en-US" smtClean="0"/>
              <a:pPr/>
              <a:t>14</a:t>
            </a:fld>
            <a:endParaRPr lang="en-US" altLang="en-US"/>
          </a:p>
        </p:txBody>
      </p:sp>
    </p:spTree>
    <p:extLst>
      <p:ext uri="{BB962C8B-B14F-4D97-AF65-F5344CB8AC3E}">
        <p14:creationId xmlns:p14="http://schemas.microsoft.com/office/powerpoint/2010/main" val="3139512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In-class Questions</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I will ask questions in class.</a:t>
            </a:r>
          </a:p>
          <a:p>
            <a:pPr eaLnBrk="1" hangingPunct="1">
              <a:spcBef>
                <a:spcPct val="5000"/>
              </a:spcBef>
            </a:pPr>
            <a:r>
              <a:rPr lang="en-US" altLang="en-US" dirty="0" smtClean="0"/>
              <a:t>You will vote for the correct answer.</a:t>
            </a:r>
          </a:p>
          <a:p>
            <a:pPr eaLnBrk="1" hangingPunct="1">
              <a:spcBef>
                <a:spcPct val="5000"/>
              </a:spcBef>
            </a:pPr>
            <a:r>
              <a:rPr lang="en-US" altLang="en-US" dirty="0" smtClean="0"/>
              <a:t>#</a:t>
            </a:r>
            <a:r>
              <a:rPr lang="en-US" altLang="en-US" dirty="0" err="1" smtClean="0"/>
              <a:t>nojudgementzone</a:t>
            </a:r>
            <a:r>
              <a:rPr lang="en-US" altLang="en-US" dirty="0" smtClean="0"/>
              <a:t> (“wrong” answers are often interesting to hear because they might have some element of truth and they can also be instructive when dispelling misconceptions)</a:t>
            </a:r>
          </a:p>
          <a:p>
            <a:pPr eaLnBrk="1" hangingPunct="1">
              <a:spcBef>
                <a:spcPct val="5000"/>
              </a:spcBef>
            </a:pPr>
            <a:r>
              <a:rPr lang="en-US" altLang="en-US" dirty="0" smtClean="0"/>
              <a:t>An example is on the next slide.</a:t>
            </a:r>
          </a:p>
          <a:p>
            <a:pPr marL="0" indent="0" eaLnBrk="1" hangingPunct="1">
              <a:spcBef>
                <a:spcPct val="5000"/>
              </a:spcBef>
              <a:buNone/>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15</a:t>
            </a:fld>
            <a:endParaRPr lang="en-US" altLang="en-US"/>
          </a:p>
        </p:txBody>
      </p:sp>
    </p:spTree>
    <p:extLst>
      <p:ext uri="{BB962C8B-B14F-4D97-AF65-F5344CB8AC3E}">
        <p14:creationId xmlns:p14="http://schemas.microsoft.com/office/powerpoint/2010/main" val="1539558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Question</a:t>
            </a:r>
          </a:p>
        </p:txBody>
      </p:sp>
      <p:sp>
        <p:nvSpPr>
          <p:cNvPr id="5124" name="Rectangle 3"/>
          <p:cNvSpPr>
            <a:spLocks noGrp="1" noChangeArrowheads="1"/>
          </p:cNvSpPr>
          <p:nvPr>
            <p:ph idx="1"/>
          </p:nvPr>
        </p:nvSpPr>
        <p:spPr/>
        <p:txBody>
          <a:bodyPr>
            <a:normAutofit/>
          </a:bodyPr>
          <a:lstStyle/>
          <a:p>
            <a:pPr>
              <a:spcBef>
                <a:spcPct val="5000"/>
              </a:spcBef>
            </a:pPr>
            <a:r>
              <a:rPr lang="en-US" altLang="en-US" dirty="0"/>
              <a:t>What kind of bear is best?</a:t>
            </a:r>
            <a:endParaRPr lang="en-US" altLang="en-US" dirty="0" smtClean="0"/>
          </a:p>
          <a:p>
            <a:pPr lvl="1">
              <a:spcBef>
                <a:spcPct val="5000"/>
              </a:spcBef>
            </a:pPr>
            <a:r>
              <a:rPr lang="en-US" altLang="en-US" dirty="0" smtClean="0"/>
              <a:t>a) panda</a:t>
            </a:r>
          </a:p>
          <a:p>
            <a:pPr lvl="1">
              <a:spcBef>
                <a:spcPct val="5000"/>
              </a:spcBef>
            </a:pPr>
            <a:r>
              <a:rPr lang="en-US" altLang="en-US" dirty="0" smtClean="0"/>
              <a:t>b) polar</a:t>
            </a:r>
          </a:p>
          <a:p>
            <a:pPr lvl="1">
              <a:spcBef>
                <a:spcPct val="5000"/>
              </a:spcBef>
            </a:pPr>
            <a:r>
              <a:rPr lang="en-US" altLang="en-US" dirty="0" smtClean="0"/>
              <a:t>c) Pooh</a:t>
            </a:r>
          </a:p>
          <a:p>
            <a:pPr lvl="1">
              <a:spcBef>
                <a:spcPct val="5000"/>
              </a:spcBef>
            </a:pPr>
            <a:r>
              <a:rPr lang="en-US" altLang="en-US" dirty="0" smtClean="0"/>
              <a:t>d) False. Black bear.</a:t>
            </a:r>
          </a:p>
          <a:p>
            <a:pPr>
              <a:spcBef>
                <a:spcPct val="5000"/>
              </a:spcBef>
            </a:pPr>
            <a:r>
              <a:rPr lang="en-US" altLang="en-US" dirty="0" smtClean="0"/>
              <a:t>Vote!</a:t>
            </a:r>
          </a:p>
          <a:p>
            <a:pPr eaLnBrk="1" hangingPunct="1">
              <a:spcBef>
                <a:spcPct val="5000"/>
              </a:spcBef>
            </a:pPr>
            <a:endParaRPr lang="en-US" altLang="en-US" dirty="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16</a:t>
            </a:fld>
            <a:endParaRPr lang="en-US" altLang="en-US"/>
          </a:p>
        </p:txBody>
      </p:sp>
    </p:spTree>
    <p:extLst>
      <p:ext uri="{BB962C8B-B14F-4D97-AF65-F5344CB8AC3E}">
        <p14:creationId xmlns:p14="http://schemas.microsoft.com/office/powerpoint/2010/main" val="862556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a:t>
            </a:r>
          </a:p>
        </p:txBody>
      </p:sp>
      <p:sp>
        <p:nvSpPr>
          <p:cNvPr id="5124" name="Rectangle 3"/>
          <p:cNvSpPr>
            <a:spLocks noGrp="1" noChangeArrowheads="1"/>
          </p:cNvSpPr>
          <p:nvPr>
            <p:ph idx="1"/>
          </p:nvPr>
        </p:nvSpPr>
        <p:spPr/>
        <p:txBody>
          <a:bodyPr>
            <a:normAutofit/>
          </a:bodyPr>
          <a:lstStyle/>
          <a:p>
            <a:pPr>
              <a:spcBef>
                <a:spcPct val="5000"/>
              </a:spcBef>
            </a:pPr>
            <a:r>
              <a:rPr lang="en-US" altLang="en-US" dirty="0"/>
              <a:t>What kind of bear is best?</a:t>
            </a:r>
            <a:endParaRPr lang="en-US" altLang="en-US" dirty="0" smtClean="0"/>
          </a:p>
          <a:p>
            <a:pPr lvl="1">
              <a:spcBef>
                <a:spcPct val="5000"/>
              </a:spcBef>
            </a:pPr>
            <a:r>
              <a:rPr lang="en-US" altLang="en-US" dirty="0" smtClean="0"/>
              <a:t>a) panda</a:t>
            </a:r>
          </a:p>
          <a:p>
            <a:pPr lvl="1">
              <a:spcBef>
                <a:spcPct val="5000"/>
              </a:spcBef>
            </a:pPr>
            <a:r>
              <a:rPr lang="en-US" altLang="en-US" dirty="0" smtClean="0"/>
              <a:t>b) polar</a:t>
            </a:r>
          </a:p>
          <a:p>
            <a:pPr lvl="1">
              <a:spcBef>
                <a:spcPct val="5000"/>
              </a:spcBef>
            </a:pPr>
            <a:r>
              <a:rPr lang="en-US" altLang="en-US" dirty="0" smtClean="0"/>
              <a:t>c) Pooh</a:t>
            </a:r>
          </a:p>
          <a:p>
            <a:pPr lvl="1">
              <a:spcBef>
                <a:spcPct val="5000"/>
              </a:spcBef>
            </a:pPr>
            <a:r>
              <a:rPr lang="en-US" altLang="en-US" dirty="0" smtClean="0"/>
              <a:t>d) </a:t>
            </a:r>
            <a:r>
              <a:rPr lang="en-US" altLang="en-US" b="1" dirty="0" smtClean="0">
                <a:solidFill>
                  <a:srgbClr val="FF0000"/>
                </a:solidFill>
              </a:rPr>
              <a:t>False. Black bear.</a:t>
            </a:r>
          </a:p>
          <a:p>
            <a:pPr eaLnBrk="1" hangingPunct="1">
              <a:spcBef>
                <a:spcPct val="5000"/>
              </a:spcBef>
            </a:pPr>
            <a:endParaRPr lang="en-US" altLang="en-US" dirty="0"/>
          </a:p>
          <a:p>
            <a:pPr>
              <a:spcBef>
                <a:spcPct val="5000"/>
              </a:spcBef>
            </a:pPr>
            <a:r>
              <a:rPr lang="en-US" dirty="0">
                <a:latin typeface="Roboto"/>
              </a:rPr>
              <a:t>Bears eat beets. Bears. Beets. </a:t>
            </a:r>
            <a:r>
              <a:rPr lang="en-US" b="1" dirty="0" err="1">
                <a:latin typeface="Roboto"/>
              </a:rPr>
              <a:t>Battlestar</a:t>
            </a:r>
            <a:r>
              <a:rPr lang="en-US" b="1" dirty="0">
                <a:latin typeface="Roboto"/>
              </a:rPr>
              <a:t> </a:t>
            </a:r>
            <a:r>
              <a:rPr lang="en-US" b="1" dirty="0" err="1">
                <a:latin typeface="Roboto"/>
              </a:rPr>
              <a:t>Galactica</a:t>
            </a:r>
            <a:r>
              <a:rPr lang="en-US" dirty="0">
                <a:latin typeface="Roboto"/>
              </a:rPr>
              <a:t>.</a:t>
            </a: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17</a:t>
            </a:fld>
            <a:endParaRPr lang="en-US" altLang="en-US"/>
          </a:p>
        </p:txBody>
      </p:sp>
    </p:spTree>
    <p:extLst>
      <p:ext uri="{BB962C8B-B14F-4D97-AF65-F5344CB8AC3E}">
        <p14:creationId xmlns:p14="http://schemas.microsoft.com/office/powerpoint/2010/main" val="1979812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Answer - Proof</a:t>
            </a:r>
          </a:p>
        </p:txBody>
      </p:sp>
      <p:pic>
        <p:nvPicPr>
          <p:cNvPr id="3" name="bear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43038" y="2286000"/>
            <a:ext cx="6372225" cy="3581400"/>
          </a:xfrm>
        </p:spPr>
      </p:pic>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18</a:t>
            </a:fld>
            <a:endParaRPr lang="en-US" altLang="en-US"/>
          </a:p>
        </p:txBody>
      </p:sp>
    </p:spTree>
    <p:extLst>
      <p:ext uri="{BB962C8B-B14F-4D97-AF65-F5344CB8AC3E}">
        <p14:creationId xmlns:p14="http://schemas.microsoft.com/office/powerpoint/2010/main" val="1135368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US" altLang="en-US" dirty="0" smtClean="0"/>
              <a:t>Why are you taking this class?</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a)	to fulfill a requirement</a:t>
            </a:r>
          </a:p>
          <a:p>
            <a:pPr eaLnBrk="1" hangingPunct="1">
              <a:spcBef>
                <a:spcPct val="5000"/>
              </a:spcBef>
            </a:pPr>
            <a:r>
              <a:rPr lang="en-US" altLang="en-US" dirty="0" smtClean="0"/>
              <a:t>b) because I love astronomy</a:t>
            </a:r>
          </a:p>
          <a:p>
            <a:pPr eaLnBrk="1" hangingPunct="1">
              <a:spcBef>
                <a:spcPct val="5000"/>
              </a:spcBef>
            </a:pPr>
            <a:r>
              <a:rPr lang="en-US" altLang="en-US" dirty="0" smtClean="0"/>
              <a:t>c) it is required for my major/minor</a:t>
            </a:r>
          </a:p>
          <a:p>
            <a:pPr eaLnBrk="1" hangingPunct="1">
              <a:spcBef>
                <a:spcPct val="5000"/>
              </a:spcBef>
            </a:pPr>
            <a:r>
              <a:rPr lang="en-US" altLang="en-US" dirty="0" smtClean="0"/>
              <a:t>d) I have no idea</a:t>
            </a:r>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19</a:t>
            </a:fld>
            <a:endParaRPr lang="en-US" altLang="en-US"/>
          </a:p>
        </p:txBody>
      </p:sp>
    </p:spTree>
    <p:extLst>
      <p:ext uri="{BB962C8B-B14F-4D97-AF65-F5344CB8AC3E}">
        <p14:creationId xmlns:p14="http://schemas.microsoft.com/office/powerpoint/2010/main" val="2644326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Course Information</a:t>
            </a:r>
          </a:p>
        </p:txBody>
      </p:sp>
      <p:sp>
        <p:nvSpPr>
          <p:cNvPr id="5124" name="Rectangle 3"/>
          <p:cNvSpPr>
            <a:spLocks noGrp="1" noChangeArrowheads="1"/>
          </p:cNvSpPr>
          <p:nvPr>
            <p:ph idx="1"/>
          </p:nvPr>
        </p:nvSpPr>
        <p:spPr/>
        <p:txBody>
          <a:bodyPr/>
          <a:lstStyle/>
          <a:p>
            <a:pPr eaLnBrk="1" hangingPunct="1">
              <a:spcBef>
                <a:spcPct val="5000"/>
              </a:spcBef>
            </a:pPr>
            <a:r>
              <a:rPr lang="en-US" altLang="en-US" dirty="0" smtClean="0"/>
              <a:t>Instructor: Professor Don Figer</a:t>
            </a:r>
          </a:p>
          <a:p>
            <a:pPr>
              <a:spcBef>
                <a:spcPct val="5000"/>
              </a:spcBef>
            </a:pPr>
            <a:r>
              <a:rPr lang="en-US" altLang="en-US" dirty="0" smtClean="0"/>
              <a:t>Teaching Assistant: </a:t>
            </a:r>
            <a:r>
              <a:rPr lang="en-US" dirty="0"/>
              <a:t>Sara </a:t>
            </a:r>
            <a:r>
              <a:rPr lang="en-US" dirty="0" err="1"/>
              <a:t>Rosborough</a:t>
            </a:r>
            <a:r>
              <a:rPr lang="en-US" dirty="0"/>
              <a:t> </a:t>
            </a:r>
            <a:endParaRPr lang="en-US" altLang="en-US" dirty="0" smtClean="0"/>
          </a:p>
          <a:p>
            <a:pPr eaLnBrk="1" hangingPunct="1">
              <a:spcBef>
                <a:spcPct val="5000"/>
              </a:spcBef>
            </a:pPr>
            <a:r>
              <a:rPr lang="en-US" altLang="en-US" dirty="0" smtClean="0"/>
              <a:t>Class Time: MWF 2:00 PM – 2:50 PM</a:t>
            </a:r>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US" altLang="en-US" sz="3600" dirty="0" smtClean="0"/>
              <a:t>Other Forms of Class Participation</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worksheets</a:t>
            </a:r>
          </a:p>
          <a:p>
            <a:pPr eaLnBrk="1" hangingPunct="1">
              <a:spcBef>
                <a:spcPct val="5000"/>
              </a:spcBef>
            </a:pPr>
            <a:r>
              <a:rPr lang="en-US" altLang="en-US" dirty="0" smtClean="0"/>
              <a:t>group activities</a:t>
            </a:r>
          </a:p>
          <a:p>
            <a:pPr eaLnBrk="1" hangingPunct="1">
              <a:spcBef>
                <a:spcPct val="5000"/>
              </a:spcBef>
            </a:pPr>
            <a:r>
              <a:rPr lang="en-US" altLang="en-US" dirty="0" smtClean="0"/>
              <a:t>discussion questions</a:t>
            </a:r>
          </a:p>
          <a:p>
            <a:pPr eaLnBrk="1" hangingPunct="1">
              <a:spcBef>
                <a:spcPct val="5000"/>
              </a:spcBef>
            </a:pPr>
            <a:r>
              <a:rPr lang="en-US" altLang="en-US" dirty="0" smtClean="0"/>
              <a:t>example problems</a:t>
            </a:r>
          </a:p>
          <a:p>
            <a:pPr eaLnBrk="1" hangingPunct="1">
              <a:spcBef>
                <a:spcPct val="5000"/>
              </a:spcBef>
            </a:pPr>
            <a:r>
              <a:rPr lang="en-US" altLang="en-US" dirty="0" smtClean="0"/>
              <a:t>ask questions</a:t>
            </a:r>
          </a:p>
          <a:p>
            <a:pPr marL="0" indent="0" eaLnBrk="1" hangingPunct="1">
              <a:spcBef>
                <a:spcPct val="5000"/>
              </a:spcBef>
              <a:buNone/>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20</a:t>
            </a:fld>
            <a:endParaRPr lang="en-US" altLang="en-US"/>
          </a:p>
        </p:txBody>
      </p:sp>
    </p:spTree>
    <p:extLst>
      <p:ext uri="{BB962C8B-B14F-4D97-AF65-F5344CB8AC3E}">
        <p14:creationId xmlns:p14="http://schemas.microsoft.com/office/powerpoint/2010/main" val="3282748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pPr eaLnBrk="1" hangingPunct="1"/>
            <a:r>
              <a:rPr lang="en-US" altLang="en-US" dirty="0" smtClean="0"/>
              <a:t>What Do You Want to Learn?</a:t>
            </a:r>
          </a:p>
        </p:txBody>
      </p:sp>
      <p:sp>
        <p:nvSpPr>
          <p:cNvPr id="5124" name="Rectangle 3"/>
          <p:cNvSpPr>
            <a:spLocks noGrp="1" noChangeArrowheads="1"/>
          </p:cNvSpPr>
          <p:nvPr>
            <p:ph idx="1"/>
          </p:nvPr>
        </p:nvSpPr>
        <p:spPr/>
        <p:txBody>
          <a:bodyPr>
            <a:normAutofit/>
          </a:bodyPr>
          <a:lstStyle/>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21</a:t>
            </a:fld>
            <a:endParaRPr lang="en-US" altLang="en-US"/>
          </a:p>
        </p:txBody>
      </p:sp>
    </p:spTree>
    <p:extLst>
      <p:ext uri="{BB962C8B-B14F-4D97-AF65-F5344CB8AC3E}">
        <p14:creationId xmlns:p14="http://schemas.microsoft.com/office/powerpoint/2010/main" val="3473237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Any Questions?</a:t>
            </a:r>
          </a:p>
        </p:txBody>
      </p:sp>
      <p:sp>
        <p:nvSpPr>
          <p:cNvPr id="5124" name="Rectangle 3"/>
          <p:cNvSpPr>
            <a:spLocks noGrp="1" noChangeArrowheads="1"/>
          </p:cNvSpPr>
          <p:nvPr>
            <p:ph idx="1"/>
          </p:nvPr>
        </p:nvSpPr>
        <p:spPr/>
        <p:txBody>
          <a:bodyPr>
            <a:normAutofit/>
          </a:bodyPr>
          <a:lstStyle/>
          <a:p>
            <a:pPr marL="0" indent="0" eaLnBrk="1" hangingPunct="1">
              <a:spcBef>
                <a:spcPct val="5000"/>
              </a:spcBef>
              <a:buNone/>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22</a:t>
            </a:fld>
            <a:endParaRPr lang="en-US" altLang="en-US"/>
          </a:p>
        </p:txBody>
      </p:sp>
    </p:spTree>
    <p:extLst>
      <p:ext uri="{BB962C8B-B14F-4D97-AF65-F5344CB8AC3E}">
        <p14:creationId xmlns:p14="http://schemas.microsoft.com/office/powerpoint/2010/main" val="3043217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homework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63636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Homework</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By Wednesday’s class time, visit the following website and play with the scale slide bar:</a:t>
            </a:r>
          </a:p>
          <a:p>
            <a:pPr>
              <a:spcBef>
                <a:spcPct val="5000"/>
              </a:spcBef>
            </a:pPr>
            <a:r>
              <a:rPr lang="en-US" altLang="en-US" dirty="0">
                <a:hlinkClick r:id="rId2"/>
              </a:rPr>
              <a:t>http://scaleofuniverse.com</a:t>
            </a:r>
            <a:r>
              <a:rPr lang="en-US" altLang="en-US" dirty="0" smtClean="0">
                <a:hlinkClick r:id="rId2"/>
              </a:rPr>
              <a:t>/</a:t>
            </a:r>
            <a:endParaRPr lang="en-US" altLang="en-US" dirty="0" smtClean="0"/>
          </a:p>
          <a:p>
            <a:pPr>
              <a:spcBef>
                <a:spcPct val="5000"/>
              </a:spcBef>
            </a:pPr>
            <a:r>
              <a:rPr lang="en-US" altLang="en-US" dirty="0" smtClean="0"/>
              <a:t>Also, watch a “powers of ten” video (search on </a:t>
            </a:r>
            <a:r>
              <a:rPr lang="en-US" altLang="en-US" dirty="0" err="1" smtClean="0"/>
              <a:t>Youtube</a:t>
            </a:r>
            <a:r>
              <a:rPr lang="en-US" altLang="en-US" smtClean="0"/>
              <a:t>).</a:t>
            </a:r>
            <a:endParaRPr lang="en-US" altLang="en-US" dirty="0" smtClean="0"/>
          </a:p>
          <a:p>
            <a:pPr>
              <a:spcBef>
                <a:spcPct val="5000"/>
              </a:spcBef>
            </a:pPr>
            <a:r>
              <a:rPr lang="en-US" altLang="en-US" dirty="0" smtClean="0"/>
              <a:t>1.2, 1.3, 1.4, 1.5, 1.6, 1.7 (see next slide)</a:t>
            </a:r>
          </a:p>
          <a:p>
            <a:pPr>
              <a:spcBef>
                <a:spcPct val="5000"/>
              </a:spcBef>
            </a:pPr>
            <a:endParaRPr lang="en-US" altLang="en-US" dirty="0" smtClean="0"/>
          </a:p>
          <a:p>
            <a:pPr marL="0" indent="0" eaLnBrk="1" hangingPunct="1">
              <a:spcBef>
                <a:spcPct val="5000"/>
              </a:spcBef>
              <a:buNone/>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24</a:t>
            </a:fld>
            <a:endParaRPr lang="en-US" altLang="en-US"/>
          </a:p>
        </p:txBody>
      </p:sp>
    </p:spTree>
    <p:extLst>
      <p:ext uri="{BB962C8B-B14F-4D97-AF65-F5344CB8AC3E}">
        <p14:creationId xmlns:p14="http://schemas.microsoft.com/office/powerpoint/2010/main" val="2057861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Homework</a:t>
            </a:r>
            <a:endParaRPr lang="en-US" altLang="en-US" dirty="0" smtClean="0"/>
          </a:p>
        </p:txBody>
      </p:sp>
      <p:pic>
        <p:nvPicPr>
          <p:cNvPr id="5" name="Content Placeholder 4"/>
          <p:cNvPicPr>
            <a:picLocks noGrp="1" noChangeAspect="1"/>
          </p:cNvPicPr>
          <p:nvPr>
            <p:ph sz="half" idx="1"/>
          </p:nvPr>
        </p:nvPicPr>
        <p:blipFill>
          <a:blip r:embed="rId2"/>
          <a:stretch>
            <a:fillRect/>
          </a:stretch>
        </p:blipFill>
        <p:spPr>
          <a:xfrm>
            <a:off x="1125882" y="1527175"/>
            <a:ext cx="3140973" cy="4572000"/>
          </a:xfrm>
        </p:spPr>
      </p:pic>
      <p:pic>
        <p:nvPicPr>
          <p:cNvPr id="6" name="Content Placeholder 5"/>
          <p:cNvPicPr>
            <a:picLocks noGrp="1" noChangeAspect="1"/>
          </p:cNvPicPr>
          <p:nvPr>
            <p:ph sz="half" idx="2"/>
          </p:nvPr>
        </p:nvPicPr>
        <p:blipFill rotWithShape="1">
          <a:blip r:embed="rId3"/>
          <a:srcRect t="74972"/>
          <a:stretch/>
        </p:blipFill>
        <p:spPr>
          <a:xfrm>
            <a:off x="4894263" y="1527175"/>
            <a:ext cx="3335337" cy="836865"/>
          </a:xfrm>
        </p:spPr>
      </p:pic>
      <p:sp>
        <p:nvSpPr>
          <p:cNvPr id="2" name="Slide Number Placeholder 1"/>
          <p:cNvSpPr>
            <a:spLocks noGrp="1"/>
          </p:cNvSpPr>
          <p:nvPr>
            <p:ph type="sldNum" sz="quarter" idx="12"/>
          </p:nvPr>
        </p:nvSpPr>
        <p:spPr/>
        <p:txBody>
          <a:bodyPr/>
          <a:lstStyle/>
          <a:p>
            <a:fld id="{06B25441-66C2-44D6-B67B-E001FDB56436}" type="slidenum">
              <a:rPr lang="en-US" altLang="en-US" smtClean="0"/>
              <a:pPr/>
              <a:t>25</a:t>
            </a:fld>
            <a:endParaRPr lang="en-US" altLang="en-US"/>
          </a:p>
        </p:txBody>
      </p:sp>
    </p:spTree>
    <p:extLst>
      <p:ext uri="{BB962C8B-B14F-4D97-AF65-F5344CB8AC3E}">
        <p14:creationId xmlns:p14="http://schemas.microsoft.com/office/powerpoint/2010/main" val="40712872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Your Instructor</a:t>
            </a:r>
          </a:p>
        </p:txBody>
      </p:sp>
      <p:sp>
        <p:nvSpPr>
          <p:cNvPr id="5124" name="Rectangle 3"/>
          <p:cNvSpPr>
            <a:spLocks noGrp="1" noChangeArrowheads="1"/>
          </p:cNvSpPr>
          <p:nvPr>
            <p:ph idx="1"/>
          </p:nvPr>
        </p:nvSpPr>
        <p:spPr/>
        <p:txBody>
          <a:bodyPr>
            <a:normAutofit fontScale="92500" lnSpcReduction="20000"/>
          </a:bodyPr>
          <a:lstStyle/>
          <a:p>
            <a:pPr eaLnBrk="1" hangingPunct="1">
              <a:spcBef>
                <a:spcPct val="5000"/>
              </a:spcBef>
            </a:pPr>
            <a:r>
              <a:rPr lang="en-US" altLang="en-US" dirty="0" smtClean="0"/>
              <a:t>Professor Don Figer</a:t>
            </a:r>
          </a:p>
          <a:p>
            <a:pPr eaLnBrk="1" hangingPunct="1">
              <a:spcBef>
                <a:spcPct val="5000"/>
              </a:spcBef>
            </a:pPr>
            <a:r>
              <a:rPr lang="en-US" altLang="en-US" dirty="0" smtClean="0"/>
              <a:t>Professor in College of Science</a:t>
            </a:r>
          </a:p>
          <a:p>
            <a:pPr eaLnBrk="1" hangingPunct="1">
              <a:spcBef>
                <a:spcPct val="5000"/>
              </a:spcBef>
            </a:pPr>
            <a:r>
              <a:rPr lang="en-US" altLang="en-US" dirty="0" smtClean="0"/>
              <a:t>Professor in Astrophysical Sciences and Technology PhD Program</a:t>
            </a:r>
          </a:p>
          <a:p>
            <a:pPr eaLnBrk="1" hangingPunct="1">
              <a:spcBef>
                <a:spcPct val="5000"/>
              </a:spcBef>
            </a:pPr>
            <a:r>
              <a:rPr lang="en-US" altLang="en-US" dirty="0" smtClean="0"/>
              <a:t>Director of the Center for Detectors</a:t>
            </a:r>
          </a:p>
          <a:p>
            <a:pPr eaLnBrk="1" hangingPunct="1">
              <a:spcBef>
                <a:spcPct val="5000"/>
              </a:spcBef>
            </a:pPr>
            <a:r>
              <a:rPr lang="en-US" altLang="en-US" dirty="0" smtClean="0"/>
              <a:t>Director of the Future Photon Initiative</a:t>
            </a:r>
          </a:p>
          <a:p>
            <a:pPr eaLnBrk="1" hangingPunct="1">
              <a:spcBef>
                <a:spcPct val="5000"/>
              </a:spcBef>
            </a:pPr>
            <a:r>
              <a:rPr lang="en-US" altLang="en-US" dirty="0" smtClean="0"/>
              <a:t>At RIT since 2006</a:t>
            </a:r>
          </a:p>
          <a:p>
            <a:pPr eaLnBrk="1" hangingPunct="1">
              <a:spcBef>
                <a:spcPct val="5000"/>
              </a:spcBef>
            </a:pPr>
            <a:r>
              <a:rPr lang="en-US" altLang="en-US" dirty="0" smtClean="0"/>
              <a:t>Previously</a:t>
            </a:r>
          </a:p>
          <a:p>
            <a:pPr lvl="1">
              <a:spcBef>
                <a:spcPct val="5000"/>
              </a:spcBef>
            </a:pPr>
            <a:r>
              <a:rPr lang="en-US" altLang="en-US" dirty="0" smtClean="0"/>
              <a:t>Space Telescope Science Institute (operates Hubble and will operate James Webb Space Telescope)</a:t>
            </a:r>
          </a:p>
          <a:p>
            <a:pPr lvl="1">
              <a:spcBef>
                <a:spcPct val="5000"/>
              </a:spcBef>
            </a:pPr>
            <a:r>
              <a:rPr lang="en-US" altLang="en-US" dirty="0" smtClean="0"/>
              <a:t>UCLA (designed optics for infrared spectrograph on Keck)</a:t>
            </a:r>
          </a:p>
          <a:p>
            <a:pPr>
              <a:spcBef>
                <a:spcPct val="5000"/>
              </a:spcBef>
            </a:pPr>
            <a:r>
              <a:rPr lang="en-US" altLang="en-US" dirty="0" smtClean="0"/>
              <a:t>Research Interests: Detectors, Massive Stars, Massive Star Clusters, Galactic Center</a:t>
            </a:r>
          </a:p>
          <a:p>
            <a:pPr>
              <a:spcBef>
                <a:spcPct val="5000"/>
              </a:spcBef>
            </a:pPr>
            <a:r>
              <a:rPr lang="en-US" altLang="en-US" dirty="0" smtClean="0"/>
              <a:t>3 daughters, no pets, a few plants</a:t>
            </a:r>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3</a:t>
            </a:fld>
            <a:endParaRPr lang="en-US" altLang="en-US"/>
          </a:p>
        </p:txBody>
      </p:sp>
    </p:spTree>
    <p:extLst>
      <p:ext uri="{BB962C8B-B14F-4D97-AF65-F5344CB8AC3E}">
        <p14:creationId xmlns:p14="http://schemas.microsoft.com/office/powerpoint/2010/main" val="909144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4">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How to Reach Me</a:t>
            </a:r>
          </a:p>
        </p:txBody>
      </p:sp>
      <p:sp>
        <p:nvSpPr>
          <p:cNvPr id="5124" name="Rectangle 3"/>
          <p:cNvSpPr>
            <a:spLocks noGrp="1" noChangeArrowheads="1"/>
          </p:cNvSpPr>
          <p:nvPr>
            <p:ph idx="1"/>
          </p:nvPr>
        </p:nvSpPr>
        <p:spPr/>
        <p:txBody>
          <a:bodyPr>
            <a:normAutofit/>
          </a:bodyPr>
          <a:lstStyle/>
          <a:p>
            <a:pPr eaLnBrk="1" hangingPunct="1">
              <a:spcBef>
                <a:spcPct val="5000"/>
              </a:spcBef>
            </a:pPr>
            <a:r>
              <a:rPr lang="en-US" altLang="en-US" dirty="0" smtClean="0"/>
              <a:t>In person:</a:t>
            </a:r>
          </a:p>
          <a:p>
            <a:pPr lvl="1">
              <a:spcBef>
                <a:spcPct val="5000"/>
              </a:spcBef>
            </a:pPr>
            <a:r>
              <a:rPr lang="en-US" altLang="en-US" dirty="0" smtClean="0"/>
              <a:t>Office: ENG-3111</a:t>
            </a:r>
          </a:p>
          <a:p>
            <a:pPr lvl="1">
              <a:spcBef>
                <a:spcPct val="5000"/>
              </a:spcBef>
            </a:pPr>
            <a:r>
              <a:rPr lang="en-US" altLang="en-US" dirty="0" smtClean="0"/>
              <a:t>Office Hours: Thursdays 11:00 AM – 11:50 AM</a:t>
            </a:r>
          </a:p>
          <a:p>
            <a:pPr lvl="1">
              <a:spcBef>
                <a:spcPct val="5000"/>
              </a:spcBef>
            </a:pPr>
            <a:r>
              <a:rPr lang="en-US" altLang="en-US" dirty="0" smtClean="0"/>
              <a:t>Other times by appointment</a:t>
            </a:r>
          </a:p>
          <a:p>
            <a:pPr>
              <a:spcBef>
                <a:spcPct val="5000"/>
              </a:spcBef>
            </a:pPr>
            <a:r>
              <a:rPr lang="en-US" altLang="en-US" dirty="0"/>
              <a:t>By email: </a:t>
            </a:r>
            <a:r>
              <a:rPr lang="en-US" altLang="en-US" dirty="0" smtClean="0">
                <a:hlinkClick r:id="rId2"/>
              </a:rPr>
              <a:t>figer@cfd.rit.edu</a:t>
            </a:r>
            <a:endParaRPr lang="en-US" altLang="en-US" dirty="0" smtClean="0"/>
          </a:p>
          <a:p>
            <a:pPr>
              <a:spcBef>
                <a:spcPct val="5000"/>
              </a:spcBef>
            </a:pPr>
            <a:r>
              <a:rPr lang="en-US" altLang="en-US" dirty="0"/>
              <a:t>Your emails must be structured formally, addressed to me as Professor Figer, and signed with your name</a:t>
            </a:r>
            <a:r>
              <a:rPr lang="en-US" altLang="en-US" dirty="0" smtClean="0"/>
              <a:t>.</a:t>
            </a:r>
          </a:p>
          <a:p>
            <a:pPr>
              <a:spcBef>
                <a:spcPct val="5000"/>
              </a:spcBef>
            </a:pPr>
            <a:r>
              <a:rPr lang="en-US" altLang="en-US" dirty="0" smtClean="0"/>
              <a:t>Include PHYS-220 in the subject line.</a:t>
            </a:r>
          </a:p>
          <a:p>
            <a:pPr>
              <a:spcBef>
                <a:spcPct val="5000"/>
              </a:spcBef>
            </a:pPr>
            <a:r>
              <a:rPr lang="en-US" altLang="en-US" strike="sngStrike" dirty="0" err="1" smtClean="0"/>
              <a:t>Yo</a:t>
            </a:r>
            <a:r>
              <a:rPr lang="en-US" altLang="en-US" strike="sngStrike" dirty="0" smtClean="0"/>
              <a:t>, </a:t>
            </a:r>
            <a:r>
              <a:rPr lang="en-US" altLang="en-US" strike="sngStrike" dirty="0" err="1" smtClean="0"/>
              <a:t>bruh</a:t>
            </a:r>
            <a:r>
              <a:rPr lang="en-US" altLang="en-US" strike="sngStrike" dirty="0" smtClean="0"/>
              <a:t>, </a:t>
            </a:r>
            <a:r>
              <a:rPr lang="en-US" altLang="en-US" strike="sngStrike" dirty="0" err="1" smtClean="0"/>
              <a:t>wazzzuuuuuuuupp</a:t>
            </a:r>
            <a:r>
              <a:rPr lang="en-US" altLang="en-US" strike="sngStrike" dirty="0" smtClean="0"/>
              <a:t>? Class is lit Gucci, </a:t>
            </a:r>
            <a:r>
              <a:rPr lang="en-US" altLang="en-US" strike="sngStrike" dirty="0" err="1" smtClean="0"/>
              <a:t>yeeeeeeet</a:t>
            </a:r>
            <a:r>
              <a:rPr lang="en-US" altLang="en-US" strike="sngStrike" dirty="0" smtClean="0"/>
              <a:t>!</a:t>
            </a:r>
          </a:p>
          <a:p>
            <a:pPr>
              <a:spcBef>
                <a:spcPct val="5000"/>
              </a:spcBef>
            </a:pPr>
            <a:r>
              <a:rPr lang="en-US" altLang="en-US" dirty="0" smtClean="0"/>
              <a:t>Dear Professor Figer, I enjoy the class. Sincerely, John Doe.</a:t>
            </a:r>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4</a:t>
            </a:fld>
            <a:endParaRPr lang="en-US" altLang="en-US"/>
          </a:p>
        </p:txBody>
      </p:sp>
    </p:spTree>
    <p:extLst>
      <p:ext uri="{BB962C8B-B14F-4D97-AF65-F5344CB8AC3E}">
        <p14:creationId xmlns:p14="http://schemas.microsoft.com/office/powerpoint/2010/main" val="204094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mtClean="0"/>
              <a:t>Your Teaching Assistant </a:t>
            </a:r>
            <a:r>
              <a:rPr lang="en-US" altLang="en-US" dirty="0" smtClean="0"/>
              <a:t>(TA)</a:t>
            </a:r>
          </a:p>
        </p:txBody>
      </p:sp>
      <p:sp>
        <p:nvSpPr>
          <p:cNvPr id="5124" name="Rectangle 3"/>
          <p:cNvSpPr>
            <a:spLocks noGrp="1" noChangeArrowheads="1"/>
          </p:cNvSpPr>
          <p:nvPr>
            <p:ph idx="1"/>
          </p:nvPr>
        </p:nvSpPr>
        <p:spPr/>
        <p:txBody>
          <a:bodyPr>
            <a:normAutofit lnSpcReduction="10000"/>
          </a:bodyPr>
          <a:lstStyle/>
          <a:p>
            <a:pPr>
              <a:spcBef>
                <a:spcPct val="5000"/>
              </a:spcBef>
            </a:pPr>
            <a:r>
              <a:rPr lang="en-US" altLang="en-US" dirty="0" smtClean="0"/>
              <a:t>Name: </a:t>
            </a:r>
            <a:r>
              <a:rPr lang="en-US" dirty="0"/>
              <a:t>Sara </a:t>
            </a:r>
            <a:r>
              <a:rPr lang="en-US" dirty="0" err="1"/>
              <a:t>Rosborough</a:t>
            </a:r>
            <a:r>
              <a:rPr lang="en-US" dirty="0"/>
              <a:t> </a:t>
            </a:r>
            <a:endParaRPr lang="en-US" altLang="en-US" dirty="0" smtClean="0"/>
          </a:p>
          <a:p>
            <a:pPr>
              <a:spcBef>
                <a:spcPct val="5000"/>
              </a:spcBef>
            </a:pPr>
            <a:r>
              <a:rPr lang="en-US" altLang="en-US" dirty="0" smtClean="0"/>
              <a:t>Office Hour: Wednesdays 10:00 – 10:50 am, </a:t>
            </a:r>
            <a:r>
              <a:rPr lang="en-US" altLang="en-US" dirty="0" smtClean="0"/>
              <a:t>ENG-3115 (which </a:t>
            </a:r>
            <a:r>
              <a:rPr lang="en-US" altLang="en-US" smtClean="0"/>
              <a:t>is inside ENG-3113)</a:t>
            </a:r>
            <a:endParaRPr lang="en-US" altLang="en-US" dirty="0" smtClean="0"/>
          </a:p>
          <a:p>
            <a:pPr>
              <a:spcBef>
                <a:spcPct val="5000"/>
              </a:spcBef>
            </a:pPr>
            <a:r>
              <a:rPr lang="en-US" altLang="en-US" dirty="0"/>
              <a:t>Email: </a:t>
            </a:r>
            <a:r>
              <a:rPr lang="en-US" dirty="0" smtClean="0">
                <a:hlinkClick r:id="rId2"/>
              </a:rPr>
              <a:t>sr8690@g.rit.edu</a:t>
            </a:r>
            <a:r>
              <a:rPr lang="en-US" dirty="0" smtClean="0"/>
              <a:t> </a:t>
            </a:r>
            <a:endParaRPr lang="en-US" altLang="en-US" dirty="0" smtClean="0"/>
          </a:p>
          <a:p>
            <a:pPr eaLnBrk="1" hangingPunct="1">
              <a:spcBef>
                <a:spcPct val="5000"/>
              </a:spcBef>
            </a:pPr>
            <a:r>
              <a:rPr lang="en-US" altLang="en-US" dirty="0" smtClean="0"/>
              <a:t>Astrophysical Sciences and Technology PhD program</a:t>
            </a:r>
          </a:p>
          <a:p>
            <a:pPr eaLnBrk="1" hangingPunct="1">
              <a:spcBef>
                <a:spcPct val="5000"/>
              </a:spcBef>
            </a:pPr>
            <a:r>
              <a:rPr lang="en-US" altLang="en-US" dirty="0" smtClean="0"/>
              <a:t>Duties</a:t>
            </a:r>
          </a:p>
          <a:p>
            <a:pPr lvl="1">
              <a:spcBef>
                <a:spcPct val="5000"/>
              </a:spcBef>
            </a:pPr>
            <a:r>
              <a:rPr lang="en-US" altLang="en-US" dirty="0" smtClean="0"/>
              <a:t>attend class</a:t>
            </a:r>
          </a:p>
          <a:p>
            <a:pPr lvl="1">
              <a:spcBef>
                <a:spcPct val="5000"/>
              </a:spcBef>
            </a:pPr>
            <a:r>
              <a:rPr lang="en-US" altLang="en-US" dirty="0" smtClean="0"/>
              <a:t>assist with group activities</a:t>
            </a:r>
          </a:p>
          <a:p>
            <a:pPr lvl="1">
              <a:spcBef>
                <a:spcPct val="5000"/>
              </a:spcBef>
            </a:pPr>
            <a:r>
              <a:rPr lang="en-US" altLang="en-US" dirty="0" smtClean="0"/>
              <a:t>grade homework</a:t>
            </a:r>
          </a:p>
          <a:p>
            <a:pPr lvl="1">
              <a:spcBef>
                <a:spcPct val="5000"/>
              </a:spcBef>
            </a:pPr>
            <a:r>
              <a:rPr lang="en-US" altLang="en-US" dirty="0" smtClean="0"/>
              <a:t>host office hours (ENG-3110)</a:t>
            </a:r>
          </a:p>
          <a:p>
            <a:pPr lvl="1">
              <a:spcBef>
                <a:spcPct val="5000"/>
              </a:spcBef>
            </a:pPr>
            <a:r>
              <a:rPr lang="en-US" altLang="en-US" dirty="0" smtClean="0"/>
              <a:t>hold review sessions</a:t>
            </a:r>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5</a:t>
            </a:fld>
            <a:endParaRPr lang="en-US" altLang="en-US"/>
          </a:p>
        </p:txBody>
      </p:sp>
    </p:spTree>
    <p:extLst>
      <p:ext uri="{BB962C8B-B14F-4D97-AF65-F5344CB8AC3E}">
        <p14:creationId xmlns:p14="http://schemas.microsoft.com/office/powerpoint/2010/main" val="2838088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a:bodyPr>
          <a:lstStyle/>
          <a:p>
            <a:r>
              <a:rPr lang="en-US" altLang="en-US" dirty="0"/>
              <a:t>Course Summary and </a:t>
            </a:r>
            <a:r>
              <a:rPr lang="en-US" altLang="en-US" dirty="0" smtClean="0"/>
              <a:t>Objectives</a:t>
            </a:r>
          </a:p>
        </p:txBody>
      </p:sp>
      <p:sp>
        <p:nvSpPr>
          <p:cNvPr id="5124" name="Rectangle 3"/>
          <p:cNvSpPr>
            <a:spLocks noGrp="1" noChangeArrowheads="1"/>
          </p:cNvSpPr>
          <p:nvPr>
            <p:ph idx="1"/>
          </p:nvPr>
        </p:nvSpPr>
        <p:spPr/>
        <p:txBody>
          <a:bodyPr>
            <a:normAutofit/>
          </a:bodyPr>
          <a:lstStyle/>
          <a:p>
            <a:pPr>
              <a:spcBef>
                <a:spcPct val="5000"/>
              </a:spcBef>
            </a:pPr>
            <a:r>
              <a:rPr lang="en-US" altLang="en-US" dirty="0" smtClean="0"/>
              <a:t>This </a:t>
            </a:r>
            <a:r>
              <a:rPr lang="en-US" altLang="en-US" dirty="0"/>
              <a:t>course is an introduction to the basic concepts of astronomy and astrophysics for scientists and engineers. Topics include the celestial sphere, celestial mechanics, methods of data acquisition, planetary systems, stars and stellar systems, cosmology, and life in the universe. (Prerequisites: PHYS-211 or PHYS-211A or PHYS-207 or PHYS-216 or (MECE-102 and MECE103 and MECE-205) or equivalent courses</a:t>
            </a:r>
            <a:r>
              <a:rPr lang="en-US" altLang="en-US" dirty="0" smtClean="0"/>
              <a:t>.)</a:t>
            </a:r>
          </a:p>
          <a:p>
            <a:pPr>
              <a:spcBef>
                <a:spcPct val="5000"/>
              </a:spcBef>
            </a:pPr>
            <a:r>
              <a:rPr lang="en-US" altLang="en-US" dirty="0" smtClean="0"/>
              <a:t>This is a survey course covering the whole Universe!</a:t>
            </a:r>
          </a:p>
          <a:p>
            <a:pPr>
              <a:spcBef>
                <a:spcPct val="5000"/>
              </a:spcBef>
            </a:pPr>
            <a:r>
              <a:rPr lang="en-US" altLang="en-US" dirty="0" smtClean="0"/>
              <a:t>We will learn about objects in the Universe, and the observations and instrumentation we use to study them.</a:t>
            </a:r>
            <a:endParaRPr lang="en-US" altLang="en-US" dirty="0"/>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6</a:t>
            </a:fld>
            <a:endParaRPr lang="en-US" altLang="en-US"/>
          </a:p>
        </p:txBody>
      </p:sp>
    </p:spTree>
    <p:extLst>
      <p:ext uri="{BB962C8B-B14F-4D97-AF65-F5344CB8AC3E}">
        <p14:creationId xmlns:p14="http://schemas.microsoft.com/office/powerpoint/2010/main" val="189711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Textbook</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The book is Foundations of Astrophysics.</a:t>
            </a:r>
          </a:p>
          <a:p>
            <a:pPr eaLnBrk="1" hangingPunct="1">
              <a:spcBef>
                <a:spcPct val="5000"/>
              </a:spcBef>
            </a:pPr>
            <a:r>
              <a:rPr lang="en-US" altLang="en-US" dirty="0" smtClean="0"/>
              <a:t>You do not need to read all of it.</a:t>
            </a:r>
          </a:p>
          <a:p>
            <a:pPr eaLnBrk="1" hangingPunct="1">
              <a:spcBef>
                <a:spcPct val="5000"/>
              </a:spcBef>
            </a:pPr>
            <a:r>
              <a:rPr lang="en-US" altLang="en-US" dirty="0" smtClean="0"/>
              <a:t>I will assign specific sections to complement the lectures. </a:t>
            </a:r>
          </a:p>
          <a:p>
            <a:pPr eaLnBrk="1" hangingPunct="1">
              <a:spcBef>
                <a:spcPct val="5000"/>
              </a:spcBef>
            </a:pPr>
            <a:r>
              <a:rPr lang="en-US" altLang="en-US" dirty="0" smtClean="0"/>
              <a:t>Some material that you read in the book will not be covered in the lectures. </a:t>
            </a:r>
          </a:p>
          <a:p>
            <a:pPr eaLnBrk="1" hangingPunct="1">
              <a:spcBef>
                <a:spcPct val="5000"/>
              </a:spcBef>
            </a:pPr>
            <a:endParaRPr lang="en-US" altLang="en-US" dirty="0" smtClean="0"/>
          </a:p>
        </p:txBody>
      </p:sp>
      <p:pic>
        <p:nvPicPr>
          <p:cNvPr id="25602" name="Picture 2" descr="Image result for foundations in astrophysic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07883" y="2286000"/>
            <a:ext cx="2908096"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7</a:t>
            </a:fld>
            <a:endParaRPr lang="en-US" altLang="en-US"/>
          </a:p>
        </p:txBody>
      </p:sp>
    </p:spTree>
    <p:extLst>
      <p:ext uri="{BB962C8B-B14F-4D97-AF65-F5344CB8AC3E}">
        <p14:creationId xmlns:p14="http://schemas.microsoft.com/office/powerpoint/2010/main" val="1944391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Grading</a:t>
            </a:r>
          </a:p>
        </p:txBody>
      </p:sp>
      <p:sp>
        <p:nvSpPr>
          <p:cNvPr id="5124" name="Rectangle 3"/>
          <p:cNvSpPr>
            <a:spLocks noGrp="1" noChangeArrowheads="1"/>
          </p:cNvSpPr>
          <p:nvPr>
            <p:ph sz="half" idx="1"/>
          </p:nvPr>
        </p:nvSpPr>
        <p:spPr/>
        <p:txBody>
          <a:bodyPr>
            <a:normAutofit/>
          </a:bodyPr>
          <a:lstStyle/>
          <a:p>
            <a:pPr eaLnBrk="1" hangingPunct="1">
              <a:spcBef>
                <a:spcPct val="5000"/>
              </a:spcBef>
            </a:pPr>
            <a:r>
              <a:rPr lang="en-US" altLang="en-US" dirty="0" smtClean="0"/>
              <a:t>Homework – 30%</a:t>
            </a:r>
          </a:p>
          <a:p>
            <a:pPr eaLnBrk="1" hangingPunct="1">
              <a:spcBef>
                <a:spcPct val="5000"/>
              </a:spcBef>
            </a:pPr>
            <a:r>
              <a:rPr lang="en-US" altLang="en-US" dirty="0" smtClean="0"/>
              <a:t>Midterm exams – 30%</a:t>
            </a:r>
          </a:p>
          <a:p>
            <a:pPr eaLnBrk="1" hangingPunct="1">
              <a:spcBef>
                <a:spcPct val="5000"/>
              </a:spcBef>
            </a:pPr>
            <a:r>
              <a:rPr lang="en-US" altLang="en-US" dirty="0" smtClean="0"/>
              <a:t>Final exam – 40%</a:t>
            </a:r>
          </a:p>
          <a:p>
            <a:pPr>
              <a:spcBef>
                <a:spcPct val="5000"/>
              </a:spcBef>
            </a:pPr>
            <a:r>
              <a:rPr lang="en-US" dirty="0"/>
              <a:t>When assigning final grades, </a:t>
            </a:r>
            <a:r>
              <a:rPr lang="en-US" dirty="0" smtClean="0"/>
              <a:t>I may alter </a:t>
            </a:r>
            <a:r>
              <a:rPr lang="en-US" dirty="0"/>
              <a:t>these division points </a:t>
            </a:r>
            <a:r>
              <a:rPr lang="en-US" dirty="0" smtClean="0"/>
              <a:t>based </a:t>
            </a:r>
            <a:r>
              <a:rPr lang="en-US" dirty="0"/>
              <a:t>on the overall evaluation of individual or class performance and effort.</a:t>
            </a:r>
            <a:endParaRPr lang="en-US" altLang="en-US" dirty="0" smtClean="0"/>
          </a:p>
          <a:p>
            <a:pPr eaLnBrk="1" hangingPunct="1">
              <a:spcBef>
                <a:spcPct val="5000"/>
              </a:spcBef>
            </a:pPr>
            <a:endParaRPr lang="en-US" altLang="en-US" dirty="0" smtClean="0"/>
          </a:p>
          <a:p>
            <a:pPr eaLnBrk="1" hangingPunct="1">
              <a:spcBef>
                <a:spcPct val="5000"/>
              </a:spcBef>
            </a:pPr>
            <a:endParaRPr lang="en-US" altLang="en-US" dirty="0" smtClean="0"/>
          </a:p>
        </p:txBody>
      </p:sp>
      <p:pic>
        <p:nvPicPr>
          <p:cNvPr id="7" name="Content Placeholder 6"/>
          <p:cNvPicPr>
            <a:picLocks noGrp="1" noChangeAspect="1"/>
          </p:cNvPicPr>
          <p:nvPr>
            <p:ph sz="half" idx="2"/>
          </p:nvPr>
        </p:nvPicPr>
        <p:blipFill>
          <a:blip r:embed="rId2"/>
          <a:stretch>
            <a:fillRect/>
          </a:stretch>
        </p:blipFill>
        <p:spPr>
          <a:xfrm>
            <a:off x="4894263" y="2838251"/>
            <a:ext cx="3335337" cy="2476897"/>
          </a:xfrm>
          <a:prstGeom prst="rect">
            <a:avLst/>
          </a:prstGeom>
        </p:spPr>
      </p:pic>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8</a:t>
            </a:fld>
            <a:endParaRPr lang="en-US" altLang="en-US"/>
          </a:p>
        </p:txBody>
      </p:sp>
    </p:spTree>
    <p:extLst>
      <p:ext uri="{BB962C8B-B14F-4D97-AF65-F5344CB8AC3E}">
        <p14:creationId xmlns:p14="http://schemas.microsoft.com/office/powerpoint/2010/main" val="837592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Attendance</a:t>
            </a:r>
          </a:p>
        </p:txBody>
      </p:sp>
      <p:sp>
        <p:nvSpPr>
          <p:cNvPr id="5124" name="Rectangle 3"/>
          <p:cNvSpPr>
            <a:spLocks noGrp="1" noChangeArrowheads="1"/>
          </p:cNvSpPr>
          <p:nvPr>
            <p:ph idx="1"/>
          </p:nvPr>
        </p:nvSpPr>
        <p:spPr/>
        <p:txBody>
          <a:bodyPr>
            <a:normAutofit fontScale="92500" lnSpcReduction="20000"/>
          </a:bodyPr>
          <a:lstStyle/>
          <a:p>
            <a:pPr>
              <a:spcBef>
                <a:spcPct val="5000"/>
              </a:spcBef>
            </a:pPr>
            <a:r>
              <a:rPr lang="en-US" altLang="en-US" dirty="0"/>
              <a:t>Students are expected to attend each lecture. </a:t>
            </a:r>
            <a:endParaRPr lang="en-US" altLang="en-US" dirty="0" smtClean="0"/>
          </a:p>
          <a:p>
            <a:pPr>
              <a:spcBef>
                <a:spcPct val="5000"/>
              </a:spcBef>
            </a:pPr>
            <a:r>
              <a:rPr lang="en-US" altLang="en-US" dirty="0"/>
              <a:t>Absences, for whatever reason, do not relieve students of their responsibility for fulfilling normal requirements in any course. </a:t>
            </a:r>
            <a:endParaRPr lang="en-US" altLang="en-US" dirty="0" smtClean="0"/>
          </a:p>
          <a:p>
            <a:pPr>
              <a:spcBef>
                <a:spcPct val="5000"/>
              </a:spcBef>
            </a:pPr>
            <a:r>
              <a:rPr lang="en-US" altLang="en-US" dirty="0" smtClean="0"/>
              <a:t>In </a:t>
            </a:r>
            <a:r>
              <a:rPr lang="en-US" altLang="en-US" dirty="0"/>
              <a:t>particular, it is the student’s responsibility to make individual arrangements in advance of missing class due to personal obligations such as religious holidays, job interviews, athletic contests, etc., in order that he or she may meet his or her obligations without penalty for missing class</a:t>
            </a:r>
            <a:r>
              <a:rPr lang="en-US" altLang="en-US" dirty="0" smtClean="0"/>
              <a:t>. </a:t>
            </a:r>
            <a:r>
              <a:rPr lang="en-US" altLang="en-US" dirty="0"/>
              <a:t>(RIT Governance Policy D4.0, Section I.B</a:t>
            </a:r>
            <a:r>
              <a:rPr lang="en-US" altLang="en-US" dirty="0" smtClean="0"/>
              <a:t>)</a:t>
            </a:r>
          </a:p>
          <a:p>
            <a:pPr>
              <a:spcBef>
                <a:spcPct val="5000"/>
              </a:spcBef>
            </a:pPr>
            <a:r>
              <a:rPr lang="en-US" altLang="en-US" dirty="0"/>
              <a:t>It is the student’s responsibility to notify the faculty member in advance of the planned absence. With advance notice of the planned absence, it is the faculty member’s responsibility to ensure that the student can fulfill all class assignments and expectations without penalty or bias.</a:t>
            </a:r>
            <a:endParaRPr lang="en-US" altLang="en-US" dirty="0" smtClean="0"/>
          </a:p>
        </p:txBody>
      </p:sp>
      <p:sp>
        <p:nvSpPr>
          <p:cNvPr id="2" name="Slide Number Placeholder 1"/>
          <p:cNvSpPr>
            <a:spLocks noGrp="1"/>
          </p:cNvSpPr>
          <p:nvPr>
            <p:ph type="sldNum" sz="quarter" idx="12"/>
          </p:nvPr>
        </p:nvSpPr>
        <p:spPr/>
        <p:txBody>
          <a:bodyPr/>
          <a:lstStyle/>
          <a:p>
            <a:pPr>
              <a:defRPr/>
            </a:pPr>
            <a:fld id="{06B25441-66C2-44D6-B67B-E001FDB56436}" type="slidenum">
              <a:rPr lang="en-US" altLang="en-US" smtClean="0"/>
              <a:pPr>
                <a:defRPr/>
              </a:pPr>
              <a:t>9</a:t>
            </a:fld>
            <a:endParaRPr lang="en-US" altLang="en-US"/>
          </a:p>
        </p:txBody>
      </p:sp>
    </p:spTree>
    <p:extLst>
      <p:ext uri="{BB962C8B-B14F-4D97-AF65-F5344CB8AC3E}">
        <p14:creationId xmlns:p14="http://schemas.microsoft.com/office/powerpoint/2010/main" val="3238955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9"/>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0&quot;/&gt;&lt;property id=&quot;20251&quot; value=&quot;0&quot;/&gt;&lt;property id=&quot;20259&quot; value=&quot;0&quot;/&gt;&lt;object type=&quot;4&quot; unique_id=&quot;10005&quot;&gt;&lt;/object&gt;&lt;object type=&quot;2&quot; unique_id=&quot;10006&quot;&gt;&lt;object type=&quot;3&quot; unique_id=&quot;10100&quot;&gt;&lt;property id=&quot;20148&quot; value=&quot;5&quot;/&gt;&lt;property id=&quot;20300&quot; value=&quot;Slide 1 - &amp;quot;Astronomical Observational Techniques and Instrumentation&amp;quot;&quot;/&gt;&lt;property id=&quot;20303&quot; value=&quot;-1&quot;/&gt;&lt;property id=&quot;20307&quot; value=&quot;970&quot;/&gt;&lt;property id=&quot;20309&quot; value=&quot;-1&quot;/&gt;&lt;/object&gt;&lt;object type=&quot;3&quot; unique_id=&quot;10101&quot;&gt;&lt;property id=&quot;20148&quot; value=&quot;5&quot;/&gt;&lt;property id=&quot;20300&quot; value=&quot;Slide 2 - &amp;quot;Aims and outline for this lecture&amp;quot;&quot;/&gt;&lt;property id=&quot;20303&quot; value=&quot;-1&quot;/&gt;&lt;property id=&quot;20307&quot; value=&quot;971&quot;/&gt;&lt;property id=&quot;20309&quot; value=&quot;-1&quot;/&gt;&lt;/object&gt;&lt;object type=&quot;3&quot; unique_id=&quot;10102&quot;&gt;&lt;property id=&quot;20148&quot; value=&quot;5&quot;/&gt;&lt;property id=&quot;20300&quot; value=&quot;Slide 3 - &amp;quot;Backyard Telescope&amp;quot;&quot;/&gt;&lt;property id=&quot;20303&quot; value=&quot;-1&quot;/&gt;&lt;property id=&quot;20307&quot; value=&quot;1022&quot;/&gt;&lt;property id=&quot;20309&quot; value=&quot;-1&quot;/&gt;&lt;/object&gt;&lt;object type=&quot;3&quot; unique_id=&quot;10547&quot;&gt;&lt;property id=&quot;20148&quot; value=&quot;5&quot;/&gt;&lt;property id=&quot;20300&quot; value=&quot;Slide 35 - &amp;quot;Optical Telescopes: 100-m telescope&amp;quot;&quot;/&gt;&lt;property id=&quot;20303&quot; value=&quot;-1&quot;/&gt;&lt;property id=&quot;20307&quot; value=&quot;1178&quot;/&gt;&lt;property id=&quot;20309&quot; value=&quot;-1&quot;/&gt;&lt;/object&gt;&lt;object type=&quot;3&quot; unique_id=&quot;10550&quot;&gt;&lt;property id=&quot;20148&quot; value=&quot;5&quot;/&gt;&lt;property id=&quot;20300&quot; value=&quot;Slide 4 - &amp;quot;Optical Imaging Chain&amp;quot;&quot;/&gt;&lt;property id=&quot;20303&quot; value=&quot;-1&quot;/&gt;&lt;property id=&quot;20307&quot; value=&quot;1181&quot;/&gt;&lt;property id=&quot;20309&quot; value=&quot;-1&quot;/&gt;&lt;/object&gt;&lt;object type=&quot;3&quot; unique_id=&quot;10551&quot;&gt;&lt;property id=&quot;20148&quot; value=&quot;5&quot;/&gt;&lt;property id=&quot;20300&quot; value=&quot;Slide 5 - &amp;quot;Source and/or Object&amp;quot;&quot;/&gt;&lt;property id=&quot;20303&quot; value=&quot;-1&quot;/&gt;&lt;property id=&quot;20307&quot; value=&quot;1182&quot;/&gt;&lt;property id=&quot;20309&quot; value=&quot;-1&quot;/&gt;&lt;/object&gt;&lt;object type=&quot;3&quot; unique_id=&quot;10552&quot;&gt;&lt;property id=&quot;20148&quot; value=&quot;5&quot;/&gt;&lt;property id=&quot;20300&quot; value=&quot;Slide 6 - &amp;quot;Optical Imaging Chain in Astronomy&amp;quot;&quot;/&gt;&lt;property id=&quot;20303&quot; value=&quot;-1&quot;/&gt;&lt;property id=&quot;20307&quot; value=&quot;1183&quot;/&gt;&lt;property id=&quot;20309&quot; value=&quot;-1&quot;/&gt;&lt;/object&gt;&lt;object type=&quot;3&quot; unique_id=&quot;10559&quot;&gt;&lt;property id=&quot;20148&quot; value=&quot;5&quot;/&gt;&lt;property id=&quot;20300&quot; value=&quot;Slide 7 - &amp;quot;Telescope Parameters&amp;quot;&quot;/&gt;&lt;property id=&quot;20303&quot; value=&quot;-1&quot;/&gt;&lt;property id=&quot;20307&quot; value=&quot;1190&quot;/&gt;&lt;property id=&quot;20309&quot; value=&quot;-1&quot;/&gt;&lt;/object&gt;&lt;object type=&quot;3&quot; unique_id=&quot;10560&quot;&gt;&lt;property id=&quot;20148&quot; value=&quot;5&quot;/&gt;&lt;property id=&quot;20300&quot; value=&quot;Slide 11 - &amp;quot;Telescope Size and SNR&amp;quot;&quot;/&gt;&lt;property id=&quot;20303&quot; value=&quot;-1&quot;/&gt;&lt;property id=&quot;20307&quot; value=&quot;1191&quot;/&gt;&lt;property id=&quot;20309&quot; value=&quot;-1&quot;/&gt;&lt;/object&gt;&lt;object type=&quot;3&quot; unique_id=&quot;10561&quot;&gt;&lt;property id=&quot;20148&quot; value=&quot;5&quot;/&gt;&lt;property id=&quot;20300&quot; value=&quot;Slide 21 - &amp;quot;Optical Reflecting Telescopes&amp;quot;&quot;/&gt;&lt;property id=&quot;20303&quot; value=&quot;-1&quot;/&gt;&lt;property id=&quot;20307&quot; value=&quot;1192&quot;/&gt;&lt;property id=&quot;20309&quot; value=&quot;-1&quot;/&gt;&lt;/object&gt;&lt;object type=&quot;3&quot; unique_id=&quot;10562&quot;&gt;&lt;property id=&quot;20148&quot; value=&quot;5&quot;/&gt;&lt;property id=&quot;20300&quot; value=&quot;Slide 22 - &amp;quot;Thin and Light (Weight) Mirrors&amp;quot;&quot;/&gt;&lt;property id=&quot;20303&quot; value=&quot;-1&quot;/&gt;&lt;property id=&quot;20307&quot; value=&quot;1193&quot;/&gt;&lt;property id=&quot;20309&quot; value=&quot;-1&quot;/&gt;&lt;/object&gt;&lt;object type=&quot;3&quot; unique_id=&quot;10563&quot;&gt;&lt;property id=&quot;20148&quot; value=&quot;5&quot;/&gt;&lt;property id=&quot;20300&quot; value=&quot;Slide 23 - &amp;quot;Hale 200&amp;quot; Telescope&amp;#x0D;&amp;#x0A;Palomar Mountain,  CA&amp;quot;&quot;/&gt;&lt;property id=&quot;20303&quot; value=&quot;-1&quot;/&gt;&lt;property id=&quot;20307&quot; value=&quot;1194&quot;/&gt;&lt;property id=&quot;20309&quot; value=&quot;-1&quot;/&gt;&lt;/object&gt;&lt;object type=&quot;3&quot; unique_id=&quot;10564&quot;&gt;&lt;property id=&quot;20148&quot; value=&quot;5&quot;/&gt;&lt;property id=&quot;20300&quot; value=&quot;Slide 24 - &amp;quot;200&amp;quot; mirror (5 meters)&amp;#x0D;&amp;#x0A;for Hale Telescope&amp;quot;&quot;/&gt;&lt;property id=&quot;20303&quot; value=&quot;-1&quot;/&gt;&lt;property id=&quot;20307&quot; value=&quot;1195&quot;/&gt;&lt;property id=&quot;20309&quot; value=&quot;-1&quot;/&gt;&lt;/object&gt;&lt;object type=&quot;3&quot; unique_id=&quot;10565&quot;&gt;&lt;property id=&quot;20148&quot; value=&quot;5&quot;/&gt;&lt;property id=&quot;20300&quot; value=&quot;Slide 25 - &amp;quot;Keck telescopes, Mauna Kea, HI&amp;#x0D;&amp;#x0A;&amp;quot;&quot;/&gt;&lt;property id=&quot;20303&quot; value=&quot;-1&quot;/&gt;&lt;property id=&quot;20307&quot; value=&quot;1196&quot;/&gt;&lt;property id=&quot;20309&quot; value=&quot;-1&quot;/&gt;&lt;/object&gt;&lt;object type=&quot;3&quot; unique_id=&quot;10566&quot;&gt;&lt;property id=&quot;20148&quot; value=&quot;5&quot;/&gt;&lt;property id=&quot;20300&quot; value=&quot;Slide 26 - &amp;quot;400&amp;quot; mirror (10 meters) for Keck Telescope &amp;quot;&quot;/&gt;&lt;property id=&quot;20303&quot; value=&quot;-1&quot;/&gt;&lt;property id=&quot;20307&quot; value=&quot;1197&quot;/&gt;&lt;property id=&quot;20309&quot; value=&quot;-1&quot;/&gt;&lt;/object&gt;&lt;object type=&quot;3&quot; unique_id=&quot;10944&quot;&gt;&lt;property id=&quot;20148&quot; value=&quot;5&quot;/&gt;&lt;property id=&quot;20300&quot; value=&quot;Slide 28 - &amp;quot;History and Future of Telescope Size&amp;quot;&quot;/&gt;&lt;property id=&quot;20303&quot; value=&quot;-1&quot;/&gt;&lt;property id=&quot;20307&quot; value=&quot;1648&quot;/&gt;&lt;property id=&quot;20309&quot; value=&quot;-1&quot;/&gt;&lt;/object&gt;&lt;object type=&quot;3&quot; unique_id=&quot;10945&quot;&gt;&lt;property id=&quot;20148&quot; value=&quot;5&quot;/&gt;&lt;property id=&quot;20300&quot; value=&quot;Slide 34 - &amp;quot;Thirty Meter Telescope vs. Palomar&amp;quot;&quot;/&gt;&lt;property id=&quot;20303&quot; value=&quot;-1&quot;/&gt;&lt;property id=&quot;20307&quot; value=&quot;1649&quot;/&gt;&lt;property id=&quot;20309&quot; value=&quot;-1&quot;/&gt;&lt;/object&gt;&lt;object type=&quot;3&quot; unique_id=&quot;11892&quot;&gt;&lt;property id=&quot;20148&quot; value=&quot;5&quot;/&gt;&lt;property id=&quot;20300&quot; value=&quot;Slide 13 - &amp;quot;Basic Designs of Optical Reflecting Telescopes&amp;quot;&quot;/&gt;&lt;property id=&quot;20307&quot; value=&quot;1650&quot;/&gt;&lt;/object&gt;&lt;object type=&quot;3&quot; unique_id=&quot;11893&quot;&gt;&lt;property id=&quot;20148&quot; value=&quot;5&quot;/&gt;&lt;property id=&quot;20300&quot; value=&quot;Slide 14 - &amp;quot;Prime Focus&amp;quot;&quot;/&gt;&lt;property id=&quot;20307&quot; value=&quot;1651&quot;/&gt;&lt;/object&gt;&lt;object type=&quot;3&quot; unique_id=&quot;11894&quot;&gt;&lt;property id=&quot;20148&quot; value=&quot;5&quot;/&gt;&lt;property id=&quot;20300&quot; value=&quot;Slide 15 - &amp;quot;Newtonian Reflector&amp;quot;&quot;/&gt;&lt;property id=&quot;20307&quot; value=&quot;1652&quot;/&gt;&lt;/object&gt;&lt;object type=&quot;3&quot; unique_id=&quot;11895&quot;&gt;&lt;property id=&quot;20148&quot; value=&quot;5&quot;/&gt;&lt;property id=&quot;20300&quot; value=&quot;Slide 16 - &amp;quot;Cassegrain Telescope&amp;quot;&quot;/&gt;&lt;property id=&quot;20307&quot; value=&quot;1653&quot;/&gt;&lt;/object&gt;&lt;object type=&quot;3&quot; unique_id=&quot;11896&quot;&gt;&lt;property id=&quot;20148&quot; value=&quot;5&quot;/&gt;&lt;property id=&quot;20300&quot; value=&quot;Slide 17 - &amp;quot;Feature of Cassegrain Telescope&amp;quot;&quot;/&gt;&lt;property id=&quot;20307&quot; value=&quot;1654&quot;/&gt;&lt;/object&gt;&lt;object type=&quot;3&quot; unique_id=&quot;11897&quot;&gt;&lt;property id=&quot;20148&quot; value=&quot;5&quot;/&gt;&lt;property id=&quot;20300&quot; value=&quot;Slide 18 - &amp;quot;Coudé or Nasmyth Telescope&amp;quot;&quot;/&gt;&lt;property id=&quot;20307&quot; value=&quot;1655&quot;/&gt;&lt;/object&gt;&lt;object type=&quot;3&quot; unique_id=&quot;12114&quot;&gt;&lt;property id=&quot;20148&quot; value=&quot;5&quot;/&gt;&lt;property id=&quot;20300&quot; value=&quot;Slide 19 - &amp;quot;Plate Scale&amp;quot;&quot;/&gt;&lt;property id=&quot;20307&quot; value=&quot;1656&quot;/&gt;&lt;/object&gt;&lt;object type=&quot;3&quot; unique_id=&quot;13137&quot;&gt;&lt;property id=&quot;20148&quot; value=&quot;5&quot;/&gt;&lt;property id=&quot;20300&quot; value=&quot;Slide 27 - &amp;quot;Optical Reflecting Telescopes &amp;quot;&quot;/&gt;&lt;property id=&quot;20307&quot; value=&quot;1662&quot;/&gt;&lt;/object&gt;&lt;object type=&quot;3&quot; unique_id=&quot;13138&quot;&gt;&lt;property id=&quot;20148&quot; value=&quot;5&quot;/&gt;&lt;property id=&quot;20300&quot; value=&quot;Slide 29 - &amp;quot;Optical Telescopes: Resolution&amp;quot;&quot;/&gt;&lt;property id=&quot;20307&quot; value=&quot;1657&quot;/&gt;&lt;/object&gt;&lt;object type=&quot;3&quot; unique_id=&quot;13139&quot;&gt;&lt;property id=&quot;20148&quot; value=&quot;5&quot;/&gt;&lt;property id=&quot;20300&quot; value=&quot;Slide 30 - &amp;quot;Optical Telescopes: Collecting Area&amp;quot;&quot;/&gt;&lt;property id=&quot;20307&quot; value=&quot;1661&quot;/&gt;&lt;/object&gt;&lt;object type=&quot;3&quot; unique_id=&quot;13141&quot;&gt;&lt;property id=&quot;20148&quot; value=&quot;5&quot;/&gt;&lt;property id=&quot;20300&quot; value=&quot;Slide 31 - &amp;quot;Optical Telescopes: LSST&amp;quot;&quot;/&gt;&lt;property id=&quot;20307&quot; value=&quot;1660&quot;/&gt;&lt;/object&gt;&lt;object type=&quot;3&quot; unique_id=&quot;13681&quot;&gt;&lt;property id=&quot;20148&quot; value=&quot;5&quot;/&gt;&lt;property id=&quot;20300&quot; value=&quot;Slide 20 - &amp;quot;Field of View&amp;quot;&quot;/&gt;&lt;property id=&quot;20307&quot; value=&quot;1663&quot;/&gt;&lt;/object&gt;&lt;object type=&quot;3&quot; unique_id=&quot;13974&quot;&gt;&lt;property id=&quot;20148&quot; value=&quot;5&quot;/&gt;&lt;property id=&quot;20300&quot; value=&quot;Slide 32 - &amp;quot;Optical Telescopes: Twenty Meter Telescope &amp;quot;&quot;/&gt;&lt;property id=&quot;20307&quot; value=&quot;1665&quot;/&gt;&lt;/object&gt;&lt;object type=&quot;3&quot; unique_id=&quot;13975&quot;&gt;&lt;property id=&quot;20148&quot; value=&quot;5&quot;/&gt;&lt;property id=&quot;20300&quot; value=&quot;Slide 33 - &amp;quot;Optical Telescopes: Thirty Meter Telescope &amp;quot;&quot;/&gt;&lt;property id=&quot;20307&quot; value=&quot;1664&quot;/&gt;&lt;/object&gt;&lt;object type=&quot;3&quot; unique_id=&quot;14935&quot;&gt;&lt;property id=&quot;20148&quot; value=&quot;5&quot;/&gt;&lt;property id=&quot;20300&quot; value=&quot;Slide 8 - &amp;quot;Refracting/Reflecting Telescopes&amp;quot;&quot;/&gt;&lt;property id=&quot;20307&quot; value=&quot;1666&quot;/&gt;&lt;/object&gt;&lt;object type=&quot;3&quot; unique_id=&quot;14936&quot;&gt;&lt;property id=&quot;20148&quot; value=&quot;5&quot;/&gt;&lt;property id=&quot;20300&quot; value=&quot;Slide 9 - &amp;quot;Disadvantages of Refracting Telescopes&amp;quot;&quot;/&gt;&lt;property id=&quot;20307&quot; value=&quot;1667&quot;/&gt;&lt;/object&gt;&lt;object type=&quot;3&quot; unique_id=&quot;14937&quot;&gt;&lt;property id=&quot;20148&quot; value=&quot;5&quot;/&gt;&lt;property id=&quot;20300&quot; value=&quot;Slide 10 - &amp;quot;The Powers of a Telescope:&amp;#x0D;&amp;#x0A;Size Does Matter&amp;quot;&quot;/&gt;&lt;property id=&quot;20307&quot; value=&quot;1668&quot;/&gt;&lt;/object&gt;&lt;object type=&quot;3&quot; unique_id=&quot;15205&quot;&gt;&lt;property id=&quot;20148&quot; value=&quot;5&quot;/&gt;&lt;property id=&quot;20300&quot; value=&quot;Slide 12 - &amp;quot;Reflecting Telescopes&amp;quot;&quot;/&gt;&lt;property id=&quot;20307&quot; value=&quot;1669&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3714</TotalTime>
  <Words>1181</Words>
  <Application>Microsoft Office PowerPoint</Application>
  <PresentationFormat>On-screen Show (4:3)</PresentationFormat>
  <Paragraphs>152</Paragraphs>
  <Slides>25</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Franklin Gothic Book</vt:lpstr>
      <vt:lpstr>Roboto</vt:lpstr>
      <vt:lpstr>Crop</vt:lpstr>
      <vt:lpstr>University Astronomy</vt:lpstr>
      <vt:lpstr>Course Information</vt:lpstr>
      <vt:lpstr>Your Instructor</vt:lpstr>
      <vt:lpstr>How to Reach Me</vt:lpstr>
      <vt:lpstr>Your Teaching Assistant (TA)</vt:lpstr>
      <vt:lpstr>Course Summary and Objectives</vt:lpstr>
      <vt:lpstr>Textbook</vt:lpstr>
      <vt:lpstr>Grading</vt:lpstr>
      <vt:lpstr>Attendance</vt:lpstr>
      <vt:lpstr>Homework</vt:lpstr>
      <vt:lpstr>Midterm Exams</vt:lpstr>
      <vt:lpstr>Class Expectations</vt:lpstr>
      <vt:lpstr>Technology in the Classroom</vt:lpstr>
      <vt:lpstr>Statement on Reasonable Accommodations </vt:lpstr>
      <vt:lpstr>In-class Questions</vt:lpstr>
      <vt:lpstr>Question</vt:lpstr>
      <vt:lpstr>Answer</vt:lpstr>
      <vt:lpstr>Answer - Proof</vt:lpstr>
      <vt:lpstr>Why are you taking this class?</vt:lpstr>
      <vt:lpstr>Other Forms of Class Participation</vt:lpstr>
      <vt:lpstr>What Do You Want to Learn?</vt:lpstr>
      <vt:lpstr>Any Questions?</vt:lpstr>
      <vt:lpstr>homework</vt:lpstr>
      <vt:lpstr>Homework</vt:lpstr>
      <vt:lpstr>Homework</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438</cp:revision>
  <dcterms:created xsi:type="dcterms:W3CDTF">2007-01-08T01:06:37Z</dcterms:created>
  <dcterms:modified xsi:type="dcterms:W3CDTF">2020-01-15T15:00:31Z</dcterms:modified>
</cp:coreProperties>
</file>