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handoutMasterIdLst>
    <p:handoutMasterId r:id="rId24"/>
  </p:handoutMasterIdLst>
  <p:sldIdLst>
    <p:sldId id="269" r:id="rId2"/>
    <p:sldId id="300" r:id="rId3"/>
    <p:sldId id="270" r:id="rId4"/>
    <p:sldId id="301" r:id="rId5"/>
    <p:sldId id="302" r:id="rId6"/>
    <p:sldId id="303" r:id="rId7"/>
    <p:sldId id="304" r:id="rId8"/>
    <p:sldId id="305" r:id="rId9"/>
    <p:sldId id="306" r:id="rId10"/>
    <p:sldId id="307" r:id="rId11"/>
    <p:sldId id="308" r:id="rId12"/>
    <p:sldId id="309" r:id="rId13"/>
    <p:sldId id="313" r:id="rId14"/>
    <p:sldId id="312" r:id="rId15"/>
    <p:sldId id="310" r:id="rId16"/>
    <p:sldId id="311" r:id="rId17"/>
    <p:sldId id="318" r:id="rId18"/>
    <p:sldId id="314" r:id="rId19"/>
    <p:sldId id="315" r:id="rId20"/>
    <p:sldId id="316" r:id="rId21"/>
    <p:sldId id="317" r:id="rId22"/>
  </p:sldIdLst>
  <p:sldSz cx="9144000" cy="6858000" type="letter"/>
  <p:notesSz cx="7213600" cy="94996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33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96"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25788" cy="474663"/>
          </a:xfrm>
          <a:prstGeom prst="rect">
            <a:avLst/>
          </a:prstGeom>
          <a:noFill/>
          <a:ln w="9525">
            <a:noFill/>
            <a:miter lim="800000"/>
            <a:headEnd/>
            <a:tailEnd/>
          </a:ln>
          <a:effectLst/>
        </p:spPr>
        <p:txBody>
          <a:bodyPr vert="horz" wrap="square" lIns="95884" tIns="47942" rIns="95884" bIns="47942" numCol="1" anchor="t" anchorCtr="0" compatLnSpc="1">
            <a:prstTxWarp prst="textNoShape">
              <a:avLst/>
            </a:prstTxWarp>
          </a:bodyPr>
          <a:lstStyle>
            <a:lvl1pPr defTabSz="958850">
              <a:defRPr sz="1300"/>
            </a:lvl1pPr>
          </a:lstStyle>
          <a:p>
            <a:endParaRPr lang="en-US"/>
          </a:p>
        </p:txBody>
      </p:sp>
      <p:sp>
        <p:nvSpPr>
          <p:cNvPr id="2051" name="Rectangle 3"/>
          <p:cNvSpPr>
            <a:spLocks noGrp="1" noChangeArrowheads="1"/>
          </p:cNvSpPr>
          <p:nvPr>
            <p:ph type="dt" sz="quarter" idx="1"/>
          </p:nvPr>
        </p:nvSpPr>
        <p:spPr bwMode="auto">
          <a:xfrm>
            <a:off x="4086225" y="0"/>
            <a:ext cx="3125788" cy="474663"/>
          </a:xfrm>
          <a:prstGeom prst="rect">
            <a:avLst/>
          </a:prstGeom>
          <a:noFill/>
          <a:ln w="9525">
            <a:noFill/>
            <a:miter lim="800000"/>
            <a:headEnd/>
            <a:tailEnd/>
          </a:ln>
          <a:effectLst/>
        </p:spPr>
        <p:txBody>
          <a:bodyPr vert="horz" wrap="square" lIns="95884" tIns="47942" rIns="95884" bIns="47942" numCol="1" anchor="t" anchorCtr="0" compatLnSpc="1">
            <a:prstTxWarp prst="textNoShape">
              <a:avLst/>
            </a:prstTxWarp>
          </a:bodyPr>
          <a:lstStyle>
            <a:lvl1pPr algn="r" defTabSz="958850">
              <a:defRPr sz="1300"/>
            </a:lvl1pPr>
          </a:lstStyle>
          <a:p>
            <a:endParaRPr lang="en-US"/>
          </a:p>
        </p:txBody>
      </p:sp>
      <p:sp>
        <p:nvSpPr>
          <p:cNvPr id="2052" name="Rectangle 4"/>
          <p:cNvSpPr>
            <a:spLocks noGrp="1" noChangeArrowheads="1"/>
          </p:cNvSpPr>
          <p:nvPr>
            <p:ph type="ftr" sz="quarter" idx="2"/>
          </p:nvPr>
        </p:nvSpPr>
        <p:spPr bwMode="auto">
          <a:xfrm>
            <a:off x="0" y="9023350"/>
            <a:ext cx="3125788" cy="474663"/>
          </a:xfrm>
          <a:prstGeom prst="rect">
            <a:avLst/>
          </a:prstGeom>
          <a:noFill/>
          <a:ln w="9525">
            <a:noFill/>
            <a:miter lim="800000"/>
            <a:headEnd/>
            <a:tailEnd/>
          </a:ln>
          <a:effectLst/>
        </p:spPr>
        <p:txBody>
          <a:bodyPr vert="horz" wrap="square" lIns="95884" tIns="47942" rIns="95884" bIns="47942" numCol="1" anchor="b" anchorCtr="0" compatLnSpc="1">
            <a:prstTxWarp prst="textNoShape">
              <a:avLst/>
            </a:prstTxWarp>
          </a:bodyPr>
          <a:lstStyle>
            <a:lvl1pPr defTabSz="958850">
              <a:defRPr sz="1300"/>
            </a:lvl1pPr>
          </a:lstStyle>
          <a:p>
            <a:endParaRPr lang="en-US"/>
          </a:p>
        </p:txBody>
      </p:sp>
      <p:sp>
        <p:nvSpPr>
          <p:cNvPr id="2053" name="Rectangle 5"/>
          <p:cNvSpPr>
            <a:spLocks noGrp="1" noChangeArrowheads="1"/>
          </p:cNvSpPr>
          <p:nvPr>
            <p:ph type="sldNum" sz="quarter" idx="3"/>
          </p:nvPr>
        </p:nvSpPr>
        <p:spPr bwMode="auto">
          <a:xfrm>
            <a:off x="4086225" y="9023350"/>
            <a:ext cx="3125788" cy="474663"/>
          </a:xfrm>
          <a:prstGeom prst="rect">
            <a:avLst/>
          </a:prstGeom>
          <a:noFill/>
          <a:ln w="9525">
            <a:noFill/>
            <a:miter lim="800000"/>
            <a:headEnd/>
            <a:tailEnd/>
          </a:ln>
          <a:effectLst/>
        </p:spPr>
        <p:txBody>
          <a:bodyPr vert="horz" wrap="square" lIns="95884" tIns="47942" rIns="95884" bIns="47942" numCol="1" anchor="b" anchorCtr="0" compatLnSpc="1">
            <a:prstTxWarp prst="textNoShape">
              <a:avLst/>
            </a:prstTxWarp>
          </a:bodyPr>
          <a:lstStyle>
            <a:lvl1pPr algn="r" defTabSz="958850">
              <a:defRPr sz="1300"/>
            </a:lvl1pPr>
          </a:lstStyle>
          <a:p>
            <a:fld id="{D4D0C420-D747-4D5E-B9DA-75FD8E7288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25788" cy="474663"/>
          </a:xfrm>
          <a:prstGeom prst="rect">
            <a:avLst/>
          </a:prstGeom>
          <a:noFill/>
          <a:ln w="9525">
            <a:noFill/>
            <a:miter lim="800000"/>
            <a:headEnd/>
            <a:tailEnd/>
          </a:ln>
          <a:effectLst/>
        </p:spPr>
        <p:txBody>
          <a:bodyPr vert="horz" wrap="square" lIns="95884" tIns="47942" rIns="95884" bIns="47942" numCol="1" anchor="t" anchorCtr="0" compatLnSpc="1">
            <a:prstTxWarp prst="textNoShape">
              <a:avLst/>
            </a:prstTxWarp>
          </a:bodyPr>
          <a:lstStyle>
            <a:lvl1pPr defTabSz="958850">
              <a:defRPr sz="1300"/>
            </a:lvl1pPr>
          </a:lstStyle>
          <a:p>
            <a:endParaRPr lang="en-US"/>
          </a:p>
        </p:txBody>
      </p:sp>
      <p:sp>
        <p:nvSpPr>
          <p:cNvPr id="3075" name="Rectangle 3"/>
          <p:cNvSpPr>
            <a:spLocks noGrp="1" noChangeArrowheads="1"/>
          </p:cNvSpPr>
          <p:nvPr>
            <p:ph type="dt" idx="1"/>
          </p:nvPr>
        </p:nvSpPr>
        <p:spPr bwMode="auto">
          <a:xfrm>
            <a:off x="4086225" y="0"/>
            <a:ext cx="3125788" cy="474663"/>
          </a:xfrm>
          <a:prstGeom prst="rect">
            <a:avLst/>
          </a:prstGeom>
          <a:noFill/>
          <a:ln w="9525">
            <a:noFill/>
            <a:miter lim="800000"/>
            <a:headEnd/>
            <a:tailEnd/>
          </a:ln>
          <a:effectLst/>
        </p:spPr>
        <p:txBody>
          <a:bodyPr vert="horz" wrap="square" lIns="95884" tIns="47942" rIns="95884" bIns="47942" numCol="1" anchor="t" anchorCtr="0" compatLnSpc="1">
            <a:prstTxWarp prst="textNoShape">
              <a:avLst/>
            </a:prstTxWarp>
          </a:bodyPr>
          <a:lstStyle>
            <a:lvl1pPr algn="r" defTabSz="958850">
              <a:defRPr sz="1300"/>
            </a:lvl1pPr>
          </a:lstStyle>
          <a:p>
            <a:endParaRPr lang="en-US"/>
          </a:p>
        </p:txBody>
      </p:sp>
      <p:sp>
        <p:nvSpPr>
          <p:cNvPr id="3076" name="Rectangle 4"/>
          <p:cNvSpPr>
            <a:spLocks noRot="1" noChangeArrowheads="1" noTextEdit="1"/>
          </p:cNvSpPr>
          <p:nvPr>
            <p:ph type="sldImg" idx="2"/>
          </p:nvPr>
        </p:nvSpPr>
        <p:spPr bwMode="auto">
          <a:xfrm>
            <a:off x="1231900" y="712788"/>
            <a:ext cx="4749800" cy="35623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20725" y="4511675"/>
            <a:ext cx="5772150" cy="4275138"/>
          </a:xfrm>
          <a:prstGeom prst="rect">
            <a:avLst/>
          </a:prstGeom>
          <a:noFill/>
          <a:ln w="9525">
            <a:noFill/>
            <a:miter lim="800000"/>
            <a:headEnd/>
            <a:tailEnd/>
          </a:ln>
          <a:effectLst/>
        </p:spPr>
        <p:txBody>
          <a:bodyPr vert="horz" wrap="square" lIns="95884" tIns="47942" rIns="95884" bIns="479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9023350"/>
            <a:ext cx="3125788" cy="474663"/>
          </a:xfrm>
          <a:prstGeom prst="rect">
            <a:avLst/>
          </a:prstGeom>
          <a:noFill/>
          <a:ln w="9525">
            <a:noFill/>
            <a:miter lim="800000"/>
            <a:headEnd/>
            <a:tailEnd/>
          </a:ln>
          <a:effectLst/>
        </p:spPr>
        <p:txBody>
          <a:bodyPr vert="horz" wrap="square" lIns="95884" tIns="47942" rIns="95884" bIns="47942" numCol="1" anchor="b" anchorCtr="0" compatLnSpc="1">
            <a:prstTxWarp prst="textNoShape">
              <a:avLst/>
            </a:prstTxWarp>
          </a:bodyPr>
          <a:lstStyle>
            <a:lvl1pPr defTabSz="958850">
              <a:defRPr sz="1300"/>
            </a:lvl1pPr>
          </a:lstStyle>
          <a:p>
            <a:endParaRPr lang="en-US"/>
          </a:p>
        </p:txBody>
      </p:sp>
      <p:sp>
        <p:nvSpPr>
          <p:cNvPr id="3079" name="Rectangle 7"/>
          <p:cNvSpPr>
            <a:spLocks noGrp="1" noChangeArrowheads="1"/>
          </p:cNvSpPr>
          <p:nvPr>
            <p:ph type="sldNum" sz="quarter" idx="5"/>
          </p:nvPr>
        </p:nvSpPr>
        <p:spPr bwMode="auto">
          <a:xfrm>
            <a:off x="4086225" y="9023350"/>
            <a:ext cx="3125788" cy="474663"/>
          </a:xfrm>
          <a:prstGeom prst="rect">
            <a:avLst/>
          </a:prstGeom>
          <a:noFill/>
          <a:ln w="9525">
            <a:noFill/>
            <a:miter lim="800000"/>
            <a:headEnd/>
            <a:tailEnd/>
          </a:ln>
          <a:effectLst/>
        </p:spPr>
        <p:txBody>
          <a:bodyPr vert="horz" wrap="square" lIns="95884" tIns="47942" rIns="95884" bIns="47942" numCol="1" anchor="b" anchorCtr="0" compatLnSpc="1">
            <a:prstTxWarp prst="textNoShape">
              <a:avLst/>
            </a:prstTxWarp>
          </a:bodyPr>
          <a:lstStyle>
            <a:lvl1pPr algn="r" defTabSz="958850">
              <a:defRPr sz="1300"/>
            </a:lvl1pPr>
          </a:lstStyle>
          <a:p>
            <a:fld id="{CA2A4B29-D708-4E11-B29C-24605A5041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260C1-1F6D-4F33-9BAA-45022832E84F}" type="slidenum">
              <a:rPr lang="en-US"/>
              <a:pPr/>
              <a:t>1</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10</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11</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12</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260C1-1F6D-4F33-9BAA-45022832E84F}" type="slidenum">
              <a:rPr lang="en-US"/>
              <a:pPr/>
              <a:t>13</a:t>
            </a:fld>
            <a:endParaRPr 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14</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15</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16</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17</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18</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19</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2</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20</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21</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In this talk we will focus on the time-resolved imaging method as a way to measure the total heat released and thus the fire effect.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3FB22-ED52-4925-9796-1F0368236A5D}" type="slidenum">
              <a:rPr lang="en-US"/>
              <a:pPr/>
              <a:t>3</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We have devised a method to measure heat release from a fire.  We now would like to know whether the heat patterns generated by prescribed fires which are usually ignited to produce the maximum effect in the shortest time using line ignition, is similar to naturally occurring, free running fires which are usually ignited at a point or series of points.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4</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5</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6</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7</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8</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E9A22-94F7-458F-9347-7A33F622525D}" type="slidenum">
              <a:rPr lang="en-US"/>
              <a:pPr/>
              <a:t>9</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a:p>
            <a:r>
              <a:rPr lang="en-US"/>
              <a:t>In this talk we will focus on the time-resolved imaging method as a way to measure the total heat released and thus the fire effect.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EA3C79-C60E-4350-AE2C-BAE12E60E3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6D7BD1-CD3B-4F71-BD82-E8A9AFBFF5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621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274638"/>
            <a:ext cx="60372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D81832-9539-45BB-968F-3E61B9945F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975" y="274638"/>
            <a:ext cx="82518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71A566E-52D3-43EA-9CEB-940E293678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169C0B-4D02-48A7-993C-EDDFAB8E63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84E675-E9BD-456E-BC69-BF2F511EE2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B087F8-9A77-4462-B5BD-D1234CAF85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BE946E-AECE-42E3-B9AD-4252519F6E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C7DA4F-6AC0-4B80-8ABE-20C767BE614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91A07FE-EEF6-4FA6-969A-1B11FF83723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AEE9F5-3803-4E74-9517-69ECCC5CBE2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2AD810-77AA-43AF-B629-6B26DED2248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amma/>
                <a:shade val="46275"/>
                <a:invGamma/>
              </a:schemeClr>
            </a:gs>
            <a:gs pos="100000">
              <a:schemeClr val="bg2"/>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975" y="274638"/>
            <a:ext cx="8251825" cy="1143000"/>
          </a:xfrm>
          <a:prstGeom prst="rect">
            <a:avLst/>
          </a:prstGeom>
          <a:noFill/>
          <a:ln w="9525">
            <a:noFill/>
            <a:miter lim="800000"/>
            <a:headEnd/>
            <a:tailEnd/>
          </a:ln>
          <a:effectLst/>
        </p:spPr>
        <p:txBody>
          <a:bodyPr vert="horz" wrap="square" lIns="91430" tIns="45715" rIns="91430" bIns="4571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vl1pPr>
          </a:lstStyle>
          <a:p>
            <a:fld id="{0B2F84DB-5FD3-46DF-B67F-EEDF9C521DBE}" type="slidenum">
              <a:rPr lang="en-US"/>
              <a:pPr/>
              <a:t>‹#›</a:t>
            </a:fld>
            <a:endParaRPr lang="en-US"/>
          </a:p>
        </p:txBody>
      </p:sp>
      <p:pic>
        <p:nvPicPr>
          <p:cNvPr id="1031" name="Picture 7" descr="RIT_Logo"/>
          <p:cNvPicPr>
            <a:picLocks noChangeAspect="1" noChangeArrowheads="1"/>
          </p:cNvPicPr>
          <p:nvPr userDrawn="1"/>
        </p:nvPicPr>
        <p:blipFill>
          <a:blip r:embed="rId14"/>
          <a:srcRect/>
          <a:stretch>
            <a:fillRect/>
          </a:stretch>
        </p:blipFill>
        <p:spPr bwMode="auto">
          <a:xfrm>
            <a:off x="7696200" y="6122988"/>
            <a:ext cx="1447800" cy="73501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pitchFamily="34" charset="0"/>
        </a:defRPr>
      </a:lvl2pPr>
      <a:lvl3pPr algn="ctr" rtl="0" fontAlgn="base">
        <a:spcBef>
          <a:spcPct val="0"/>
        </a:spcBef>
        <a:spcAft>
          <a:spcPct val="0"/>
        </a:spcAft>
        <a:defRPr sz="3600">
          <a:solidFill>
            <a:schemeClr val="tx2"/>
          </a:solidFill>
          <a:latin typeface="Arial" pitchFamily="34" charset="0"/>
        </a:defRPr>
      </a:lvl3pPr>
      <a:lvl4pPr algn="ctr" rtl="0" fontAlgn="base">
        <a:spcBef>
          <a:spcPct val="0"/>
        </a:spcBef>
        <a:spcAft>
          <a:spcPct val="0"/>
        </a:spcAft>
        <a:defRPr sz="3600">
          <a:solidFill>
            <a:schemeClr val="tx2"/>
          </a:solidFill>
          <a:latin typeface="Arial" pitchFamily="34" charset="0"/>
        </a:defRPr>
      </a:lvl4pPr>
      <a:lvl5pPr algn="ctr" rtl="0" fontAlgn="base">
        <a:spcBef>
          <a:spcPct val="0"/>
        </a:spcBef>
        <a:spcAft>
          <a:spcPct val="0"/>
        </a:spcAft>
        <a:defRPr sz="3600">
          <a:solidFill>
            <a:schemeClr val="tx2"/>
          </a:solidFill>
          <a:latin typeface="Arial" pitchFamily="34" charset="0"/>
        </a:defRPr>
      </a:lvl5pPr>
      <a:lvl6pPr marL="457200" algn="ctr" rtl="0" fontAlgn="base">
        <a:spcBef>
          <a:spcPct val="0"/>
        </a:spcBef>
        <a:spcAft>
          <a:spcPct val="0"/>
        </a:spcAft>
        <a:defRPr sz="3600">
          <a:solidFill>
            <a:schemeClr val="tx2"/>
          </a:solidFill>
          <a:latin typeface="Arial" pitchFamily="34" charset="0"/>
        </a:defRPr>
      </a:lvl6pPr>
      <a:lvl7pPr marL="914400" algn="ctr" rtl="0" fontAlgn="base">
        <a:spcBef>
          <a:spcPct val="0"/>
        </a:spcBef>
        <a:spcAft>
          <a:spcPct val="0"/>
        </a:spcAft>
        <a:defRPr sz="3600">
          <a:solidFill>
            <a:schemeClr val="tx2"/>
          </a:solidFill>
          <a:latin typeface="Arial" pitchFamily="34" charset="0"/>
        </a:defRPr>
      </a:lvl7pPr>
      <a:lvl8pPr marL="1371600" algn="ctr" rtl="0" fontAlgn="base">
        <a:spcBef>
          <a:spcPct val="0"/>
        </a:spcBef>
        <a:spcAft>
          <a:spcPct val="0"/>
        </a:spcAft>
        <a:defRPr sz="3600">
          <a:solidFill>
            <a:schemeClr val="tx2"/>
          </a:solidFill>
          <a:latin typeface="Arial" pitchFamily="34" charset="0"/>
        </a:defRPr>
      </a:lvl8pPr>
      <a:lvl9pPr marL="1828800" algn="ctr" rtl="0" fontAlgn="base">
        <a:spcBef>
          <a:spcPct val="0"/>
        </a:spcBef>
        <a:spcAft>
          <a:spcPct val="0"/>
        </a:spcAft>
        <a:defRPr sz="3600">
          <a:solidFill>
            <a:schemeClr val="tx2"/>
          </a:solidFill>
          <a:latin typeface="Arial" pitchFamily="34"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1900">
          <a:solidFill>
            <a:schemeClr val="tx1"/>
          </a:solidFill>
          <a:latin typeface="+mn-lt"/>
        </a:defRPr>
      </a:lvl3pPr>
      <a:lvl4pPr marL="1600200" indent="-228600" algn="l" rtl="0" fontAlgn="base">
        <a:spcBef>
          <a:spcPct val="20000"/>
        </a:spcBef>
        <a:spcAft>
          <a:spcPct val="0"/>
        </a:spcAft>
        <a:buChar char="–"/>
        <a:defRPr sz="19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10.gif"/><Relationship Id="rId4" Type="http://schemas.openxmlformats.org/officeDocument/2006/relationships/image" Target="../media/image3.gif"/><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12.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gif"/><Relationship Id="rId11" Type="http://schemas.openxmlformats.org/officeDocument/2006/relationships/image" Target="../media/image16.gif"/><Relationship Id="rId5" Type="http://schemas.openxmlformats.org/officeDocument/2006/relationships/image" Target="../media/image4.gif"/><Relationship Id="rId10" Type="http://schemas.openxmlformats.org/officeDocument/2006/relationships/image" Target="../media/image15.jpeg"/><Relationship Id="rId4" Type="http://schemas.openxmlformats.org/officeDocument/2006/relationships/image" Target="../media/image3.gif"/><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www2.slac.stanford.edu/vvc/detectors/driftchamber.html" TargetMode="External"/><Relationship Id="rId7" Type="http://schemas.openxmlformats.org/officeDocument/2006/relationships/image" Target="../media/image4.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gif"/><Relationship Id="rId10" Type="http://schemas.openxmlformats.org/officeDocument/2006/relationships/image" Target="../media/image17.gif"/><Relationship Id="rId4" Type="http://schemas.openxmlformats.org/officeDocument/2006/relationships/hyperlink" Target="#note"/><Relationship Id="rId9"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4975" y="1746250"/>
            <a:ext cx="8328025" cy="3130550"/>
          </a:xfrm>
        </p:spPr>
        <p:txBody>
          <a:bodyPr/>
          <a:lstStyle/>
          <a:p>
            <a:r>
              <a:rPr lang="en-US" b="1" dirty="0" smtClean="0">
                <a:solidFill>
                  <a:srgbClr val="FFFF00"/>
                </a:solidFill>
              </a:rPr>
              <a:t>Radiation Interactions:</a:t>
            </a:r>
            <a:br>
              <a:rPr lang="en-US" b="1" dirty="0" smtClean="0">
                <a:solidFill>
                  <a:srgbClr val="FFFF00"/>
                </a:solidFill>
              </a:rPr>
            </a:br>
            <a:r>
              <a:rPr lang="en-US" b="1" dirty="0" err="1" smtClean="0">
                <a:solidFill>
                  <a:srgbClr val="FFFF00"/>
                </a:solidFill>
              </a:rPr>
              <a:t>eV</a:t>
            </a:r>
            <a:r>
              <a:rPr lang="en-US" b="1" dirty="0" smtClean="0">
                <a:solidFill>
                  <a:srgbClr val="FFFF00"/>
                </a:solidFill>
              </a:rPr>
              <a:t> to </a:t>
            </a:r>
            <a:r>
              <a:rPr lang="en-US" b="1" dirty="0" err="1" smtClean="0">
                <a:solidFill>
                  <a:srgbClr val="FFFF00"/>
                </a:solidFill>
              </a:rPr>
              <a:t>GeV</a:t>
            </a:r>
            <a:r>
              <a:rPr lang="en-US" b="1" dirty="0">
                <a:solidFill>
                  <a:srgbClr val="FFFF00"/>
                </a:solidFill>
              </a:rPr>
              <a:t/>
            </a:r>
            <a:br>
              <a:rPr lang="en-US" b="1" dirty="0">
                <a:solidFill>
                  <a:srgbClr val="FFFF00"/>
                </a:solidFill>
              </a:rPr>
            </a:br>
            <a:endParaRPr lang="en-US" sz="2800" b="1" dirty="0">
              <a:solidFill>
                <a:srgbClr val="FF3300"/>
              </a:solidFill>
            </a:endParaRPr>
          </a:p>
        </p:txBody>
      </p:sp>
      <p:sp>
        <p:nvSpPr>
          <p:cNvPr id="4099" name="Rectangle 3"/>
          <p:cNvSpPr>
            <a:spLocks noGrp="1" noChangeArrowheads="1"/>
          </p:cNvSpPr>
          <p:nvPr>
            <p:ph type="subTitle" idx="1"/>
          </p:nvPr>
        </p:nvSpPr>
        <p:spPr>
          <a:xfrm>
            <a:off x="1295400" y="3810000"/>
            <a:ext cx="6400800" cy="2706688"/>
          </a:xfrm>
        </p:spPr>
        <p:txBody>
          <a:bodyPr/>
          <a:lstStyle/>
          <a:p>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photons with matter</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800600"/>
          </a:xfrm>
        </p:spPr>
        <p:txBody>
          <a:bodyPr/>
          <a:lstStyle/>
          <a:p>
            <a:r>
              <a:rPr lang="en-US" sz="1800" dirty="0" smtClean="0">
                <a:solidFill>
                  <a:srgbClr val="FFFF00"/>
                </a:solidFill>
              </a:rPr>
              <a:t>Three distinct method of interactions of photons with matter, depending on photon energy</a:t>
            </a:r>
          </a:p>
          <a:p>
            <a:endParaRPr lang="en-US" sz="1800" dirty="0" smtClean="0">
              <a:solidFill>
                <a:srgbClr val="FFFF00"/>
              </a:solidFill>
            </a:endParaRPr>
          </a:p>
          <a:p>
            <a:r>
              <a:rPr lang="en-US" sz="1800" dirty="0" smtClean="0">
                <a:solidFill>
                  <a:srgbClr val="FFFF00"/>
                </a:solidFill>
              </a:rPr>
              <a:t>Photoelectric absorption: photon interacts with absorber atom and completely disappears! (low energy, like light)</a:t>
            </a:r>
          </a:p>
          <a:p>
            <a:endParaRPr lang="en-US" sz="1800" dirty="0" smtClean="0">
              <a:solidFill>
                <a:srgbClr val="FFFF00"/>
              </a:solidFill>
            </a:endParaRPr>
          </a:p>
          <a:p>
            <a:r>
              <a:rPr lang="en-US" sz="1800" dirty="0" smtClean="0">
                <a:solidFill>
                  <a:srgbClr val="FFFF00"/>
                </a:solidFill>
              </a:rPr>
              <a:t>Compton Scattering: incident photon and electron in absorber interact </a:t>
            </a:r>
            <a:r>
              <a:rPr lang="en-US" sz="1800" dirty="0" smtClean="0">
                <a:solidFill>
                  <a:srgbClr val="FFFF00"/>
                </a:solidFill>
                <a:sym typeface="Wingdings" pitchFamily="2" charset="2"/>
              </a:rPr>
              <a:t> photon transfers part of its energy to the electron and travels on</a:t>
            </a:r>
          </a:p>
          <a:p>
            <a:endParaRPr lang="en-US" sz="1800" dirty="0" smtClean="0">
              <a:solidFill>
                <a:srgbClr val="FFFF00"/>
              </a:solidFill>
              <a:sym typeface="Wingdings" pitchFamily="2" charset="2"/>
            </a:endParaRPr>
          </a:p>
          <a:p>
            <a:r>
              <a:rPr lang="en-US" sz="1800" dirty="0" smtClean="0">
                <a:solidFill>
                  <a:srgbClr val="FFFF00"/>
                </a:solidFill>
                <a:sym typeface="Wingdings" pitchFamily="2" charset="2"/>
              </a:rPr>
              <a:t>Pair Production: If incident photon has twice the rest energy of the electron (&gt; 1.02 </a:t>
            </a:r>
            <a:r>
              <a:rPr lang="en-US" sz="1800" dirty="0" err="1" smtClean="0">
                <a:solidFill>
                  <a:srgbClr val="FFFF00"/>
                </a:solidFill>
                <a:sym typeface="Wingdings" pitchFamily="2" charset="2"/>
              </a:rPr>
              <a:t>MeV</a:t>
            </a:r>
            <a:r>
              <a:rPr lang="en-US" sz="1800" dirty="0" smtClean="0">
                <a:solidFill>
                  <a:srgbClr val="FFFF00"/>
                </a:solidFill>
                <a:sym typeface="Wingdings" pitchFamily="2" charset="2"/>
              </a:rPr>
              <a:t>)  the photon, in the field of the nucleus (including many different kinds of force fields) can disappear and turn into an electron-positron pair.</a:t>
            </a:r>
          </a:p>
          <a:p>
            <a:pPr lvl="1"/>
            <a:r>
              <a:rPr lang="en-US" sz="1200" dirty="0" smtClean="0">
                <a:solidFill>
                  <a:srgbClr val="FFFF00"/>
                </a:solidFill>
                <a:sym typeface="Wingdings" pitchFamily="2" charset="2"/>
              </a:rPr>
              <a:t>This  e</a:t>
            </a:r>
            <a:r>
              <a:rPr lang="en-US" sz="1200" baseline="30000" dirty="0" smtClean="0">
                <a:solidFill>
                  <a:srgbClr val="FFFF00"/>
                </a:solidFill>
                <a:sym typeface="Wingdings" pitchFamily="2" charset="2"/>
              </a:rPr>
              <a:t>-</a:t>
            </a:r>
            <a:r>
              <a:rPr lang="en-US" sz="1200" dirty="0" smtClean="0">
                <a:solidFill>
                  <a:srgbClr val="FFFF00"/>
                </a:solidFill>
                <a:sym typeface="Wingdings" pitchFamily="2" charset="2"/>
              </a:rPr>
              <a:t>  e</a:t>
            </a:r>
            <a:r>
              <a:rPr lang="en-US" sz="1200" baseline="30000" dirty="0" smtClean="0">
                <a:solidFill>
                  <a:srgbClr val="FFFF00"/>
                </a:solidFill>
                <a:sym typeface="Wingdings" pitchFamily="2" charset="2"/>
              </a:rPr>
              <a:t>+ </a:t>
            </a:r>
            <a:r>
              <a:rPr lang="en-US" sz="1200" dirty="0" smtClean="0">
                <a:solidFill>
                  <a:srgbClr val="FFFF00"/>
                </a:solidFill>
                <a:sym typeface="Wingdings" pitchFamily="2" charset="2"/>
              </a:rPr>
              <a:t>pair then annihilates (matter vs. anti-matter) and produces 2 0.511MeV photons, which can be detected by photo electric effect or Compton scattering</a:t>
            </a:r>
            <a:endParaRPr lang="en-US" sz="1200" dirty="0" smtClean="0">
              <a:solidFill>
                <a:srgbClr val="FFFF00"/>
              </a:solidFill>
            </a:endParaRP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photons with matter (2)</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800600"/>
          </a:xfrm>
        </p:spPr>
        <p:txBody>
          <a:bodyPr/>
          <a:lstStyle/>
          <a:p>
            <a:r>
              <a:rPr lang="en-US" sz="1800" dirty="0" smtClean="0">
                <a:solidFill>
                  <a:srgbClr val="FFFF00"/>
                </a:solidFill>
              </a:rPr>
              <a:t>Photons have a fixed probability of removal per length of absorber</a:t>
            </a:r>
          </a:p>
          <a:p>
            <a:r>
              <a:rPr lang="en-US" sz="1800" smtClean="0">
                <a:solidFill>
                  <a:srgbClr val="FFFF00"/>
                </a:solidFill>
              </a:rPr>
              <a:t>Linear attenuation </a:t>
            </a:r>
            <a:r>
              <a:rPr lang="en-US" sz="1800" dirty="0" smtClean="0">
                <a:solidFill>
                  <a:srgbClr val="FFFF00"/>
                </a:solidFill>
              </a:rPr>
              <a:t>coefficient:</a:t>
            </a:r>
          </a:p>
          <a:p>
            <a:pPr>
              <a:buNone/>
            </a:pPr>
            <a:r>
              <a:rPr lang="en-US" sz="1800" dirty="0">
                <a:solidFill>
                  <a:srgbClr val="FFFF00"/>
                </a:solidFill>
              </a:rPr>
              <a:t> </a:t>
            </a:r>
            <a:r>
              <a:rPr lang="en-US" sz="1800" dirty="0" smtClean="0">
                <a:solidFill>
                  <a:srgbClr val="FFFF00"/>
                </a:solidFill>
              </a:rPr>
              <a:t>             </a:t>
            </a:r>
            <a:r>
              <a:rPr lang="en-US" sz="1800" dirty="0" smtClean="0">
                <a:solidFill>
                  <a:srgbClr val="FFFF00"/>
                </a:solidFill>
                <a:latin typeface="Symbol" pitchFamily="18" charset="2"/>
              </a:rPr>
              <a:t>m</a:t>
            </a:r>
            <a:r>
              <a:rPr lang="en-US" sz="1800" dirty="0" smtClean="0">
                <a:solidFill>
                  <a:srgbClr val="FFFF00"/>
                </a:solidFill>
              </a:rPr>
              <a:t> = </a:t>
            </a:r>
            <a:r>
              <a:rPr lang="en-US" sz="1800" dirty="0" smtClean="0">
                <a:solidFill>
                  <a:srgbClr val="FFFF00"/>
                </a:solidFill>
                <a:latin typeface="Symbol" pitchFamily="18" charset="2"/>
              </a:rPr>
              <a:t>t</a:t>
            </a:r>
            <a:r>
              <a:rPr lang="en-US" sz="1800" dirty="0" smtClean="0">
                <a:solidFill>
                  <a:srgbClr val="FFFF00"/>
                </a:solidFill>
              </a:rPr>
              <a:t>(photo electric) + </a:t>
            </a:r>
            <a:r>
              <a:rPr lang="en-US" sz="1800" dirty="0" smtClean="0">
                <a:solidFill>
                  <a:srgbClr val="FFFF00"/>
                </a:solidFill>
                <a:latin typeface="Symbol" pitchFamily="18" charset="2"/>
              </a:rPr>
              <a:t>s</a:t>
            </a:r>
            <a:r>
              <a:rPr lang="en-US" sz="1800" dirty="0" smtClean="0">
                <a:solidFill>
                  <a:srgbClr val="FFFF00"/>
                </a:solidFill>
              </a:rPr>
              <a:t>(Compton) + </a:t>
            </a:r>
            <a:r>
              <a:rPr lang="en-US" sz="1800" dirty="0" smtClean="0">
                <a:solidFill>
                  <a:srgbClr val="FFFF00"/>
                </a:solidFill>
                <a:latin typeface="Symbol" pitchFamily="18" charset="2"/>
              </a:rPr>
              <a:t>k</a:t>
            </a:r>
            <a:r>
              <a:rPr lang="en-US" sz="1800" dirty="0" smtClean="0">
                <a:solidFill>
                  <a:srgbClr val="FFFF00"/>
                </a:solidFill>
              </a:rPr>
              <a:t>(Pair)</a:t>
            </a:r>
          </a:p>
          <a:p>
            <a:pPr>
              <a:buNone/>
            </a:pPr>
            <a:endParaRPr lang="en-US" sz="1800" smtClean="0">
              <a:solidFill>
                <a:srgbClr val="FFFF00"/>
              </a:solidFill>
            </a:endParaRPr>
          </a:p>
          <a:p>
            <a:pPr>
              <a:buNone/>
            </a:pPr>
            <a:r>
              <a:rPr lang="en-US" sz="1800">
                <a:solidFill>
                  <a:srgbClr val="FFFF00"/>
                </a:solidFill>
              </a:rPr>
              <a:t>	</a:t>
            </a:r>
            <a:r>
              <a:rPr lang="en-US" sz="1800" smtClean="0">
                <a:solidFill>
                  <a:srgbClr val="FFFF00"/>
                </a:solidFill>
              </a:rPr>
              <a:t>		I/Io = e </a:t>
            </a:r>
            <a:r>
              <a:rPr lang="en-US" sz="1800" baseline="30000" smtClean="0">
                <a:solidFill>
                  <a:srgbClr val="FFFF00"/>
                </a:solidFill>
              </a:rPr>
              <a:t>–</a:t>
            </a:r>
            <a:r>
              <a:rPr lang="en-US" sz="1800" baseline="30000" smtClean="0">
                <a:solidFill>
                  <a:srgbClr val="FFFF00"/>
                </a:solidFill>
                <a:latin typeface="Symbol" pitchFamily="18" charset="2"/>
              </a:rPr>
              <a:t>m</a:t>
            </a:r>
            <a:r>
              <a:rPr lang="en-US" sz="1800" baseline="30000" smtClean="0">
                <a:solidFill>
                  <a:srgbClr val="FFFF00"/>
                </a:solidFill>
              </a:rPr>
              <a:t>t</a:t>
            </a:r>
          </a:p>
          <a:p>
            <a:pPr>
              <a:buNone/>
            </a:pPr>
            <a:r>
              <a:rPr lang="en-US" sz="1800">
                <a:solidFill>
                  <a:srgbClr val="FFFF00"/>
                </a:solidFill>
              </a:rPr>
              <a:t>	</a:t>
            </a:r>
            <a:r>
              <a:rPr lang="en-US" sz="1800" smtClean="0">
                <a:solidFill>
                  <a:srgbClr val="FFFF00"/>
                </a:solidFill>
              </a:rPr>
              <a:t>	Mean free path </a:t>
            </a:r>
            <a:r>
              <a:rPr lang="en-US" sz="1800" smtClean="0">
                <a:solidFill>
                  <a:srgbClr val="FFFF00"/>
                </a:solidFill>
                <a:latin typeface="Symbol" pitchFamily="18" charset="2"/>
              </a:rPr>
              <a:t>l</a:t>
            </a:r>
            <a:r>
              <a:rPr lang="en-US" sz="1800" smtClean="0">
                <a:solidFill>
                  <a:srgbClr val="FFFF00"/>
                </a:solidFill>
              </a:rPr>
              <a:t>= 1/</a:t>
            </a:r>
            <a:r>
              <a:rPr lang="en-US" sz="1800" smtClean="0">
                <a:solidFill>
                  <a:srgbClr val="FFFF00"/>
                </a:solidFill>
                <a:latin typeface="Symbol" pitchFamily="18" charset="2"/>
              </a:rPr>
              <a:t>m</a:t>
            </a:r>
            <a:endParaRPr lang="en-US" sz="1800" dirty="0">
              <a:solidFill>
                <a:srgbClr val="FFFF00"/>
              </a:solidFill>
              <a:latin typeface="Symbol" pitchFamily="18" charset="2"/>
            </a:endParaRPr>
          </a:p>
          <a:p>
            <a:pPr>
              <a:buNone/>
            </a:pPr>
            <a:r>
              <a:rPr lang="en-US" sz="1800" dirty="0" smtClean="0">
                <a:solidFill>
                  <a:srgbClr val="FFFF00"/>
                </a:solidFill>
              </a:rPr>
              <a:t>Since photons are taken out of beam continuously along path</a:t>
            </a:r>
            <a:endParaRPr lang="en-US" sz="1200" dirty="0" smtClean="0">
              <a:solidFill>
                <a:srgbClr val="FFFF00"/>
              </a:solidFill>
            </a:endParaRPr>
          </a:p>
          <a:p>
            <a:pPr lvl="1"/>
            <a:endParaRPr lang="en-US" sz="1200" dirty="0" smtClean="0">
              <a:solidFill>
                <a:srgbClr val="FFFF00"/>
              </a:solidFill>
            </a:endParaRPr>
          </a:p>
          <a:p>
            <a:pPr lvl="1"/>
            <a:endParaRPr lang="en-US" sz="1200" dirty="0" smtClean="0">
              <a:solidFill>
                <a:srgbClr val="FFFF00"/>
              </a:solidFill>
            </a:endParaRPr>
          </a:p>
          <a:p>
            <a:r>
              <a:rPr lang="en-US" sz="1800" dirty="0" smtClean="0">
                <a:solidFill>
                  <a:srgbClr val="FFFF00"/>
                </a:solidFill>
              </a:rPr>
              <a:t>Photoelectric absorption: photon interacts with absorber atom and completely disappears! (low energy, like light)</a:t>
            </a:r>
          </a:p>
          <a:p>
            <a:endParaRPr lang="en-US" sz="1800" dirty="0" smtClean="0">
              <a:solidFill>
                <a:srgbClr val="FFFF00"/>
              </a:solidFill>
            </a:endParaRPr>
          </a:p>
          <a:p>
            <a:r>
              <a:rPr lang="en-US" sz="1800" dirty="0" smtClean="0">
                <a:solidFill>
                  <a:srgbClr val="FFFF00"/>
                </a:solidFill>
              </a:rPr>
              <a:t>Compton Scattering: incident photon and electron in absorber interact </a:t>
            </a:r>
            <a:r>
              <a:rPr lang="en-US" sz="1800" dirty="0" smtClean="0">
                <a:solidFill>
                  <a:srgbClr val="FFFF00"/>
                </a:solidFill>
                <a:sym typeface="Wingdings" pitchFamily="2" charset="2"/>
              </a:rPr>
              <a:t> photon transfers part of its energy to the electron and travels on</a:t>
            </a:r>
          </a:p>
          <a:p>
            <a:endParaRPr lang="en-US" sz="1800" dirty="0" smtClean="0">
              <a:solidFill>
                <a:srgbClr val="FFFF00"/>
              </a:solidFill>
              <a:sym typeface="Wingdings" pitchFamily="2" charset="2"/>
            </a:endParaRPr>
          </a:p>
          <a:p>
            <a:r>
              <a:rPr lang="en-US" sz="1800" dirty="0" smtClean="0">
                <a:solidFill>
                  <a:srgbClr val="FFFF00"/>
                </a:solidFill>
                <a:sym typeface="Wingdings" pitchFamily="2" charset="2"/>
              </a:rPr>
              <a:t>Pair Production: If incident photon has twice the rest energy of the electron (&gt; 1.02 </a:t>
            </a:r>
            <a:r>
              <a:rPr lang="en-US" sz="1800" dirty="0" err="1" smtClean="0">
                <a:solidFill>
                  <a:srgbClr val="FFFF00"/>
                </a:solidFill>
                <a:sym typeface="Wingdings" pitchFamily="2" charset="2"/>
              </a:rPr>
              <a:t>MeV</a:t>
            </a:r>
            <a:r>
              <a:rPr lang="en-US" sz="1800" dirty="0" smtClean="0">
                <a:solidFill>
                  <a:srgbClr val="FFFF00"/>
                </a:solidFill>
                <a:sym typeface="Wingdings" pitchFamily="2" charset="2"/>
              </a:rPr>
              <a:t>)  the photon, in the field of the nucleus (including many different kinds of force fields) can disappear and turn into an electron-positron pair.</a:t>
            </a:r>
          </a:p>
          <a:p>
            <a:pPr lvl="1"/>
            <a:r>
              <a:rPr lang="en-US" sz="1200" dirty="0" smtClean="0">
                <a:solidFill>
                  <a:srgbClr val="FFFF00"/>
                </a:solidFill>
                <a:sym typeface="Wingdings" pitchFamily="2" charset="2"/>
              </a:rPr>
              <a:t>This  e</a:t>
            </a:r>
            <a:r>
              <a:rPr lang="en-US" sz="1200" baseline="30000" dirty="0" smtClean="0">
                <a:solidFill>
                  <a:srgbClr val="FFFF00"/>
                </a:solidFill>
                <a:sym typeface="Wingdings" pitchFamily="2" charset="2"/>
              </a:rPr>
              <a:t>-</a:t>
            </a:r>
            <a:r>
              <a:rPr lang="en-US" sz="1200" dirty="0" smtClean="0">
                <a:solidFill>
                  <a:srgbClr val="FFFF00"/>
                </a:solidFill>
                <a:sym typeface="Wingdings" pitchFamily="2" charset="2"/>
              </a:rPr>
              <a:t>  e</a:t>
            </a:r>
            <a:r>
              <a:rPr lang="en-US" sz="1200" baseline="30000" dirty="0" smtClean="0">
                <a:solidFill>
                  <a:srgbClr val="FFFF00"/>
                </a:solidFill>
                <a:sym typeface="Wingdings" pitchFamily="2" charset="2"/>
              </a:rPr>
              <a:t>+ </a:t>
            </a:r>
            <a:r>
              <a:rPr lang="en-US" sz="1200" dirty="0" smtClean="0">
                <a:solidFill>
                  <a:srgbClr val="FFFF00"/>
                </a:solidFill>
                <a:sym typeface="Wingdings" pitchFamily="2" charset="2"/>
              </a:rPr>
              <a:t>pair then annihilates (matter vs. anti-matter) and produces 2 0.511MeV photons, which can be detected by photo electric effect or Compton scattering</a:t>
            </a:r>
            <a:endParaRPr lang="en-US" sz="1200" dirty="0" smtClean="0">
              <a:solidFill>
                <a:srgbClr val="FFFF00"/>
              </a:solidFill>
            </a:endParaRP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photons with matter (3)</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800600"/>
          </a:xfrm>
        </p:spPr>
        <p:txBody>
          <a:bodyPr/>
          <a:lstStyle/>
          <a:p>
            <a:r>
              <a:rPr lang="en-US" sz="1800" dirty="0" smtClean="0">
                <a:solidFill>
                  <a:srgbClr val="FFFF00"/>
                </a:solidFill>
                <a:sym typeface="Wingdings" pitchFamily="2" charset="2"/>
              </a:rPr>
              <a:t>Pair Production: If incident photon has twice the rest energy of the electron (&gt; 1.02 </a:t>
            </a:r>
            <a:r>
              <a:rPr lang="en-US" sz="1800" dirty="0" err="1" smtClean="0">
                <a:solidFill>
                  <a:srgbClr val="FFFF00"/>
                </a:solidFill>
                <a:sym typeface="Wingdings" pitchFamily="2" charset="2"/>
              </a:rPr>
              <a:t>MeV</a:t>
            </a:r>
            <a:r>
              <a:rPr lang="en-US" sz="1800" dirty="0" smtClean="0">
                <a:solidFill>
                  <a:srgbClr val="FFFF00"/>
                </a:solidFill>
                <a:sym typeface="Wingdings" pitchFamily="2" charset="2"/>
              </a:rPr>
              <a:t>)  the photon, in the field of the nucleus (including many different kinds of force fields) can disappear and turn into an electron-positron pair.</a:t>
            </a:r>
          </a:p>
          <a:p>
            <a:pPr lvl="1"/>
            <a:r>
              <a:rPr lang="en-US" sz="1200" dirty="0" smtClean="0">
                <a:solidFill>
                  <a:srgbClr val="FFFF00"/>
                </a:solidFill>
                <a:sym typeface="Wingdings" pitchFamily="2" charset="2"/>
              </a:rPr>
              <a:t>This  e</a:t>
            </a:r>
            <a:r>
              <a:rPr lang="en-US" sz="1200" baseline="30000" dirty="0" smtClean="0">
                <a:solidFill>
                  <a:srgbClr val="FFFF00"/>
                </a:solidFill>
                <a:sym typeface="Wingdings" pitchFamily="2" charset="2"/>
              </a:rPr>
              <a:t>-</a:t>
            </a:r>
            <a:r>
              <a:rPr lang="en-US" sz="1200" dirty="0" smtClean="0">
                <a:solidFill>
                  <a:srgbClr val="FFFF00"/>
                </a:solidFill>
                <a:sym typeface="Wingdings" pitchFamily="2" charset="2"/>
              </a:rPr>
              <a:t>  e</a:t>
            </a:r>
            <a:r>
              <a:rPr lang="en-US" sz="1200" baseline="30000" dirty="0" smtClean="0">
                <a:solidFill>
                  <a:srgbClr val="FFFF00"/>
                </a:solidFill>
                <a:sym typeface="Wingdings" pitchFamily="2" charset="2"/>
              </a:rPr>
              <a:t>+ </a:t>
            </a:r>
            <a:r>
              <a:rPr lang="en-US" sz="1200" dirty="0" smtClean="0">
                <a:solidFill>
                  <a:srgbClr val="FFFF00"/>
                </a:solidFill>
                <a:sym typeface="Wingdings" pitchFamily="2" charset="2"/>
              </a:rPr>
              <a:t>pair then annihilates (matter vs. anti-matter) and produces 2  X 0.511MeV photons, which can be detected by photo electric effect or Compton scattering</a:t>
            </a:r>
          </a:p>
          <a:p>
            <a:pPr lvl="1"/>
            <a:endParaRPr lang="en-US" sz="1200" dirty="0">
              <a:solidFill>
                <a:srgbClr val="FFFF00"/>
              </a:solidFill>
              <a:sym typeface="Wingdings" pitchFamily="2" charset="2"/>
            </a:endParaRPr>
          </a:p>
          <a:p>
            <a:endParaRPr lang="en-US" sz="1800" dirty="0" smtClean="0">
              <a:solidFill>
                <a:srgbClr val="FFFF00"/>
              </a:solidFill>
            </a:endParaRP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4975" y="1746250"/>
            <a:ext cx="8328025" cy="3130550"/>
          </a:xfrm>
        </p:spPr>
        <p:txBody>
          <a:bodyPr/>
          <a:lstStyle/>
          <a:p>
            <a:r>
              <a:rPr lang="en-US" b="1" dirty="0" smtClean="0">
                <a:solidFill>
                  <a:srgbClr val="FFFF00"/>
                </a:solidFill>
              </a:rPr>
              <a:t>High Energy Physics Detectors</a:t>
            </a:r>
            <a:r>
              <a:rPr lang="en-US" b="1" dirty="0">
                <a:solidFill>
                  <a:srgbClr val="FFFF00"/>
                </a:solidFill>
              </a:rPr>
              <a:t/>
            </a:r>
            <a:br>
              <a:rPr lang="en-US" b="1" dirty="0">
                <a:solidFill>
                  <a:srgbClr val="FFFF00"/>
                </a:solidFill>
              </a:rPr>
            </a:br>
            <a:endParaRPr lang="en-US" sz="2800" b="1" dirty="0">
              <a:solidFill>
                <a:srgbClr val="FF3300"/>
              </a:solidFill>
            </a:endParaRPr>
          </a:p>
        </p:txBody>
      </p:sp>
      <p:sp>
        <p:nvSpPr>
          <p:cNvPr id="4099" name="Rectangle 3"/>
          <p:cNvSpPr>
            <a:spLocks noGrp="1" noChangeArrowheads="1"/>
          </p:cNvSpPr>
          <p:nvPr>
            <p:ph type="subTitle" idx="1"/>
          </p:nvPr>
        </p:nvSpPr>
        <p:spPr>
          <a:xfrm>
            <a:off x="1295400" y="3810000"/>
            <a:ext cx="6400800" cy="2706688"/>
          </a:xfrm>
        </p:spPr>
        <p:txBody>
          <a:bodyPr/>
          <a:lstStyle/>
          <a:p>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What is the end-goal for detectors in high energy physics accelerators?</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800600"/>
          </a:xfrm>
        </p:spPr>
        <p:txBody>
          <a:bodyPr/>
          <a:lstStyle/>
          <a:p>
            <a:r>
              <a:rPr lang="en-US" sz="2400" dirty="0" smtClean="0">
                <a:solidFill>
                  <a:srgbClr val="FFFF00"/>
                </a:solidFill>
                <a:sym typeface="Wingdings" pitchFamily="2" charset="2"/>
              </a:rPr>
              <a:t>Tracking</a:t>
            </a:r>
          </a:p>
          <a:p>
            <a:r>
              <a:rPr lang="en-US" sz="2400" dirty="0" smtClean="0">
                <a:solidFill>
                  <a:srgbClr val="FFFF00"/>
                </a:solidFill>
                <a:sym typeface="Wingdings" pitchFamily="2" charset="2"/>
              </a:rPr>
              <a:t>Identification of mass and charge</a:t>
            </a:r>
          </a:p>
          <a:p>
            <a:r>
              <a:rPr lang="en-US" sz="2400" dirty="0" smtClean="0">
                <a:solidFill>
                  <a:srgbClr val="FFFF00"/>
                </a:solidFill>
                <a:sym typeface="Wingdings" pitchFamily="2" charset="2"/>
              </a:rPr>
              <a:t>In theory, you can identify mass using either a measurement of momentum, velocity or energy</a:t>
            </a:r>
          </a:p>
          <a:p>
            <a:r>
              <a:rPr lang="en-US" sz="2400" dirty="0" smtClean="0">
                <a:solidFill>
                  <a:srgbClr val="FFFF00"/>
                </a:solidFill>
                <a:sym typeface="Wingdings" pitchFamily="2" charset="2"/>
              </a:rPr>
              <a:t>Because particles are ultra relativistic (</a:t>
            </a:r>
            <a:r>
              <a:rPr lang="en-US" sz="2400" dirty="0" smtClean="0">
                <a:solidFill>
                  <a:srgbClr val="FFFF00"/>
                </a:solidFill>
                <a:latin typeface="Symbol" pitchFamily="18" charset="2"/>
                <a:sym typeface="Wingdings" pitchFamily="2" charset="2"/>
              </a:rPr>
              <a:t>b</a:t>
            </a:r>
            <a:r>
              <a:rPr lang="en-US" sz="2400" dirty="0" smtClean="0">
                <a:solidFill>
                  <a:srgbClr val="FFFF00"/>
                </a:solidFill>
                <a:sym typeface="Wingdings" pitchFamily="2" charset="2"/>
              </a:rPr>
              <a:t> ~ 1) small measurement errors in velocity or energy can make huge errors in mass or charge</a:t>
            </a:r>
            <a:endParaRPr lang="en-US" sz="2400" dirty="0" smtClean="0">
              <a:solidFill>
                <a:srgbClr val="FFFF00"/>
              </a:solidFill>
            </a:endParaRP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51825" cy="1143000"/>
          </a:xfrm>
        </p:spPr>
        <p:txBody>
          <a:bodyPr/>
          <a:lstStyle/>
          <a:p>
            <a:pPr algn="l"/>
            <a:r>
              <a:rPr lang="en-US" b="1" dirty="0" smtClean="0">
                <a:solidFill>
                  <a:srgbClr val="FFFF00"/>
                </a:solidFill>
              </a:rPr>
              <a:t>High energy physics detectors</a:t>
            </a:r>
            <a:endParaRPr lang="en-US" b="1" dirty="0">
              <a:solidFill>
                <a:srgbClr val="FFFF00"/>
              </a:solidFill>
            </a:endParaRPr>
          </a:p>
        </p:txBody>
      </p:sp>
      <p:sp>
        <p:nvSpPr>
          <p:cNvPr id="8195" name="Rectangle 3"/>
          <p:cNvSpPr>
            <a:spLocks noGrp="1" noChangeArrowheads="1"/>
          </p:cNvSpPr>
          <p:nvPr>
            <p:ph type="body" idx="1"/>
          </p:nvPr>
        </p:nvSpPr>
        <p:spPr>
          <a:xfrm>
            <a:off x="4191000" y="1371600"/>
            <a:ext cx="4343400" cy="5486400"/>
          </a:xfrm>
        </p:spPr>
        <p:txBody>
          <a:bodyPr/>
          <a:lstStyle/>
          <a:p>
            <a:r>
              <a:rPr lang="en-US" sz="1400" dirty="0" smtClean="0">
                <a:solidFill>
                  <a:srgbClr val="FFFF00"/>
                </a:solidFill>
              </a:rPr>
              <a:t>The innermost layer, the vertex detector, about the size of a Coke can, gives the most accurate information on the position of the tracks. </a:t>
            </a:r>
          </a:p>
          <a:p>
            <a:r>
              <a:rPr lang="en-US" sz="1400" dirty="0" smtClean="0">
                <a:solidFill>
                  <a:srgbClr val="FFFF00"/>
                </a:solidFill>
              </a:rPr>
              <a:t>The next layer, the drift chamber, detects the positions of charged particles at several points along the track. The curvature of the track in the magnetic field reveals the particle's momentum. </a:t>
            </a:r>
          </a:p>
          <a:p>
            <a:r>
              <a:rPr lang="en-US" sz="1400" dirty="0" smtClean="0">
                <a:solidFill>
                  <a:srgbClr val="FFFF00"/>
                </a:solidFill>
              </a:rPr>
              <a:t>The middle layer, the Cerenkov detector, measures particle velocity. </a:t>
            </a:r>
          </a:p>
          <a:p>
            <a:r>
              <a:rPr lang="en-US" sz="1400" dirty="0" smtClean="0">
                <a:solidFill>
                  <a:srgbClr val="FFFF00"/>
                </a:solidFill>
              </a:rPr>
              <a:t>The next layer, the liquid argon calorimeter, stops most of the particles and measures their energy. This is the first layer that records neutral particles. The large magnet coil separates the calorimeter and the next layer. </a:t>
            </a:r>
          </a:p>
          <a:p>
            <a:r>
              <a:rPr lang="en-US" sz="1400" dirty="0" smtClean="0">
                <a:solidFill>
                  <a:srgbClr val="FFFF00"/>
                </a:solidFill>
              </a:rPr>
              <a:t>The outermost layer (magnet iron and warm iron calorimeter) detects </a:t>
            </a:r>
            <a:r>
              <a:rPr lang="en-US" sz="1400" dirty="0" err="1" smtClean="0">
                <a:solidFill>
                  <a:srgbClr val="FFFF00"/>
                </a:solidFill>
              </a:rPr>
              <a:t>muons</a:t>
            </a:r>
            <a:r>
              <a:rPr lang="en-US" sz="1400" dirty="0" smtClean="0">
                <a:solidFill>
                  <a:srgbClr val="FFFF00"/>
                </a:solidFill>
              </a:rPr>
              <a:t>.</a:t>
            </a:r>
            <a:endParaRPr lang="en-US" sz="1400" dirty="0">
              <a:solidFill>
                <a:srgbClr val="FFFF00"/>
              </a:solidFill>
              <a:sym typeface="Wingdings" pitchFamily="2" charset="2"/>
            </a:endParaRPr>
          </a:p>
          <a:p>
            <a:endParaRPr lang="en-US" sz="1600" dirty="0" smtClean="0">
              <a:solidFill>
                <a:srgbClr val="FFFF00"/>
              </a:solidFill>
            </a:endParaRP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64519" name="Picture 7" descr="SLAC Large Detector Schematic"/>
          <p:cNvPicPr>
            <a:picLocks noChangeAspect="1" noChangeArrowheads="1"/>
          </p:cNvPicPr>
          <p:nvPr/>
        </p:nvPicPr>
        <p:blipFill>
          <a:blip r:embed="rId8"/>
          <a:srcRect/>
          <a:stretch>
            <a:fillRect/>
          </a:stretch>
        </p:blipFill>
        <p:spPr bwMode="auto">
          <a:xfrm>
            <a:off x="152400" y="1752600"/>
            <a:ext cx="3868453" cy="3886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51825" cy="1143000"/>
          </a:xfrm>
        </p:spPr>
        <p:txBody>
          <a:bodyPr/>
          <a:lstStyle/>
          <a:p>
            <a:pPr algn="l"/>
            <a:r>
              <a:rPr lang="en-US" b="1" dirty="0" smtClean="0">
                <a:solidFill>
                  <a:srgbClr val="FFFF00"/>
                </a:solidFill>
              </a:rPr>
              <a:t>The Vertex Detectors</a:t>
            </a:r>
            <a:endParaRPr lang="en-US" b="1" dirty="0">
              <a:solidFill>
                <a:srgbClr val="FFFF00"/>
              </a:solidFill>
            </a:endParaRPr>
          </a:p>
        </p:txBody>
      </p:sp>
      <p:sp>
        <p:nvSpPr>
          <p:cNvPr id="8195" name="Rectangle 3"/>
          <p:cNvSpPr>
            <a:spLocks noGrp="1" noChangeArrowheads="1"/>
          </p:cNvSpPr>
          <p:nvPr>
            <p:ph type="body" idx="1"/>
          </p:nvPr>
        </p:nvSpPr>
        <p:spPr>
          <a:xfrm>
            <a:off x="4191000" y="1371600"/>
            <a:ext cx="4343400" cy="5486400"/>
          </a:xfrm>
        </p:spPr>
        <p:txBody>
          <a:bodyPr/>
          <a:lstStyle/>
          <a:p>
            <a:r>
              <a:rPr lang="en-US" sz="1400" dirty="0" smtClean="0">
                <a:solidFill>
                  <a:srgbClr val="FFFF00"/>
                </a:solidFill>
              </a:rPr>
              <a:t>The vertex detector is a multi-layered CMS detector that can find the tracks through the detector at very high spatial resolution (also very near to the beam dump)</a:t>
            </a:r>
          </a:p>
          <a:p>
            <a:endParaRPr lang="en-US" sz="1400" dirty="0">
              <a:solidFill>
                <a:srgbClr val="FFFF00"/>
              </a:solidFill>
              <a:sym typeface="Wingdings" pitchFamily="2" charset="2"/>
            </a:endParaRPr>
          </a:p>
          <a:p>
            <a:endParaRPr lang="en-US" sz="1600" dirty="0" smtClean="0">
              <a:solidFill>
                <a:srgbClr val="FFFF00"/>
              </a:solidFill>
            </a:endParaRPr>
          </a:p>
          <a:p>
            <a:endParaRPr lang="en-US" sz="1800" dirty="0" smtClean="0">
              <a:solidFill>
                <a:srgbClr val="FFFF00"/>
              </a:solidFill>
            </a:endParaRPr>
          </a:p>
          <a:p>
            <a:pPr>
              <a:buNone/>
            </a:pPr>
            <a:endParaRPr lang="en-US" dirty="0">
              <a:solidFill>
                <a:srgbClr val="FFFF00"/>
              </a:solidFill>
            </a:endParaRPr>
          </a:p>
          <a:p>
            <a:endParaRPr lang="en-US" dirty="0">
              <a:solidFill>
                <a:srgbClr val="FFFF00"/>
              </a:solidFill>
            </a:endParaRPr>
          </a:p>
          <a:p>
            <a:endParaRPr lang="en-US" dirty="0"/>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97282" name="Picture 2" descr="Cutaway drawing of the vertex detector."/>
          <p:cNvPicPr>
            <a:picLocks noChangeAspect="1" noChangeArrowheads="1"/>
          </p:cNvPicPr>
          <p:nvPr/>
        </p:nvPicPr>
        <p:blipFill>
          <a:blip r:embed="rId8"/>
          <a:srcRect/>
          <a:stretch>
            <a:fillRect/>
          </a:stretch>
        </p:blipFill>
        <p:spPr bwMode="auto">
          <a:xfrm>
            <a:off x="304800" y="1219200"/>
            <a:ext cx="3810000" cy="3333750"/>
          </a:xfrm>
          <a:prstGeom prst="rect">
            <a:avLst/>
          </a:prstGeom>
          <a:noFill/>
        </p:spPr>
      </p:pic>
      <p:pic>
        <p:nvPicPr>
          <p:cNvPr id="97284" name="Picture 4" descr="Checkerboard schematic of particle tracks in the vertex detector"/>
          <p:cNvPicPr>
            <a:picLocks noChangeAspect="1" noChangeArrowheads="1"/>
          </p:cNvPicPr>
          <p:nvPr/>
        </p:nvPicPr>
        <p:blipFill>
          <a:blip r:embed="rId9"/>
          <a:srcRect/>
          <a:stretch>
            <a:fillRect/>
          </a:stretch>
        </p:blipFill>
        <p:spPr bwMode="auto">
          <a:xfrm>
            <a:off x="4876800" y="2514600"/>
            <a:ext cx="2971800" cy="3331293"/>
          </a:xfrm>
          <a:prstGeom prst="rect">
            <a:avLst/>
          </a:prstGeom>
          <a:noFill/>
        </p:spPr>
      </p:pic>
      <p:pic>
        <p:nvPicPr>
          <p:cNvPr id="97286" name="Picture 6" descr="Photo - two halves of the old SLC Vertex detector, open to display the sensitive CCD regions."/>
          <p:cNvPicPr>
            <a:picLocks noChangeAspect="1" noChangeArrowheads="1"/>
          </p:cNvPicPr>
          <p:nvPr/>
        </p:nvPicPr>
        <p:blipFill>
          <a:blip r:embed="rId10"/>
          <a:srcRect/>
          <a:stretch>
            <a:fillRect/>
          </a:stretch>
        </p:blipFill>
        <p:spPr bwMode="auto">
          <a:xfrm>
            <a:off x="76200" y="4648200"/>
            <a:ext cx="4683512" cy="213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51825" cy="1143000"/>
          </a:xfrm>
        </p:spPr>
        <p:txBody>
          <a:bodyPr/>
          <a:lstStyle/>
          <a:p>
            <a:pPr algn="l"/>
            <a:r>
              <a:rPr lang="en-US" b="1" dirty="0" smtClean="0">
                <a:solidFill>
                  <a:srgbClr val="FFFF00"/>
                </a:solidFill>
              </a:rPr>
              <a:t>The Vertex Detectors</a:t>
            </a:r>
            <a:endParaRPr lang="en-US" b="1" dirty="0">
              <a:solidFill>
                <a:srgbClr val="FFFF00"/>
              </a:solidFill>
            </a:endParaRPr>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111618" name="Picture 2" descr="SVX Diagram"/>
          <p:cNvPicPr>
            <a:picLocks noChangeAspect="1" noChangeArrowheads="1"/>
          </p:cNvPicPr>
          <p:nvPr/>
        </p:nvPicPr>
        <p:blipFill>
          <a:blip r:embed="rId8"/>
          <a:srcRect/>
          <a:stretch>
            <a:fillRect/>
          </a:stretch>
        </p:blipFill>
        <p:spPr bwMode="auto">
          <a:xfrm>
            <a:off x="85725" y="1828800"/>
            <a:ext cx="3952875" cy="4572000"/>
          </a:xfrm>
          <a:prstGeom prst="rect">
            <a:avLst/>
          </a:prstGeom>
          <a:noFill/>
        </p:spPr>
      </p:pic>
      <p:pic>
        <p:nvPicPr>
          <p:cNvPr id="111620" name="Picture 4" descr="http://hep.ph.liv.ac.uk/~tara/lhcb_outreach/photos/velo_4.jpg"/>
          <p:cNvPicPr>
            <a:picLocks noChangeAspect="1" noChangeArrowheads="1"/>
          </p:cNvPicPr>
          <p:nvPr/>
        </p:nvPicPr>
        <p:blipFill>
          <a:blip r:embed="rId9"/>
          <a:srcRect/>
          <a:stretch>
            <a:fillRect/>
          </a:stretch>
        </p:blipFill>
        <p:spPr bwMode="auto">
          <a:xfrm>
            <a:off x="4115716" y="1371600"/>
            <a:ext cx="5028284" cy="33656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6375" y="0"/>
            <a:ext cx="8251825" cy="1143000"/>
          </a:xfrm>
        </p:spPr>
        <p:txBody>
          <a:bodyPr/>
          <a:lstStyle/>
          <a:p>
            <a:pPr algn="l"/>
            <a:r>
              <a:rPr lang="en-US" b="1" dirty="0" smtClean="0">
                <a:solidFill>
                  <a:srgbClr val="FFFF00"/>
                </a:solidFill>
              </a:rPr>
              <a:t>The Drift Chamber</a:t>
            </a:r>
            <a:endParaRPr lang="en-US" b="1" dirty="0">
              <a:solidFill>
                <a:srgbClr val="FFFF00"/>
              </a:solidFill>
            </a:endParaRPr>
          </a:p>
        </p:txBody>
      </p:sp>
      <p:sp>
        <p:nvSpPr>
          <p:cNvPr id="8195" name="Rectangle 3"/>
          <p:cNvSpPr>
            <a:spLocks noGrp="1" noChangeArrowheads="1"/>
          </p:cNvSpPr>
          <p:nvPr>
            <p:ph type="body" idx="1"/>
          </p:nvPr>
        </p:nvSpPr>
        <p:spPr>
          <a:xfrm>
            <a:off x="4724400" y="152400"/>
            <a:ext cx="4343400" cy="5486400"/>
          </a:xfrm>
        </p:spPr>
        <p:txBody>
          <a:bodyPr/>
          <a:lstStyle/>
          <a:p>
            <a:r>
              <a:rPr lang="en-US" sz="1000" dirty="0" smtClean="0">
                <a:solidFill>
                  <a:srgbClr val="FFFF00"/>
                </a:solidFill>
              </a:rPr>
              <a:t>Next layer out from the vertex detector is the drift chamber, a horizontal, thin-walled cylinder, six feet long and six feet in diameter, with a small tube through the center to accommodate the beam pipe and vertex detector</a:t>
            </a:r>
          </a:p>
          <a:p>
            <a:r>
              <a:rPr lang="en-US" sz="1000" dirty="0" smtClean="0">
                <a:solidFill>
                  <a:srgbClr val="FFFF00"/>
                </a:solidFill>
              </a:rPr>
              <a:t>Some 35,000 fine wires are strung the length of the cylinder between precisely placed holes in the aluminum ends. When the chamber is filled with a gas mixture and high voltage is applied to groups of wires it becomes a giant set of Geiger counters.</a:t>
            </a:r>
          </a:p>
          <a:p>
            <a:r>
              <a:rPr lang="en-US" sz="1000" dirty="0" smtClean="0">
                <a:solidFill>
                  <a:srgbClr val="FFFF00"/>
                </a:solidFill>
              </a:rPr>
              <a:t>Charged particles passing through the chamber temporarily knock a few electrons loose from gas atoms. These electrons are attracted to certain wires, known as sense wires, knocking loose more electrons on the way to give a large electronic signal when the cascade of electrons hits a sense wire.</a:t>
            </a:r>
          </a:p>
          <a:p>
            <a:r>
              <a:rPr lang="en-US" sz="1000" dirty="0" smtClean="0">
                <a:solidFill>
                  <a:srgbClr val="FFFF00"/>
                </a:solidFill>
              </a:rPr>
              <a:t>Close-up view of the end plate of a drift chamber before insertion of wires </a:t>
            </a:r>
          </a:p>
          <a:p>
            <a:r>
              <a:rPr lang="en-US" sz="1000" dirty="0" smtClean="0">
                <a:solidFill>
                  <a:srgbClr val="FFFF00"/>
                </a:solidFill>
              </a:rPr>
              <a:t>The wires are arranged in layers that pass through the cylinder at three different angles. The set of wires that give a signal can be used to allow computer reconstruction of the paths (or tracks) of all the charged particles through the chamber</a:t>
            </a:r>
            <a:endParaRPr lang="en-US" sz="1000" dirty="0">
              <a:solidFill>
                <a:srgbClr val="FFFF00"/>
              </a:solidFill>
              <a:sym typeface="Wingdings" pitchFamily="2" charset="2"/>
            </a:endParaRPr>
          </a:p>
          <a:p>
            <a:endParaRPr lang="en-US" sz="1600" dirty="0" smtClean="0">
              <a:solidFill>
                <a:srgbClr val="FFFF00"/>
              </a:solidFill>
            </a:endParaRPr>
          </a:p>
          <a:p>
            <a:endParaRPr lang="en-US" sz="1800" dirty="0" smtClean="0">
              <a:solidFill>
                <a:srgbClr val="FFFF00"/>
              </a:solidFill>
            </a:endParaRPr>
          </a:p>
          <a:p>
            <a:pPr>
              <a:buNone/>
            </a:pPr>
            <a:endParaRPr lang="en-US" dirty="0">
              <a:solidFill>
                <a:srgbClr val="FFFF00"/>
              </a:solidFill>
            </a:endParaRPr>
          </a:p>
          <a:p>
            <a:endParaRPr lang="en-US" dirty="0">
              <a:solidFill>
                <a:srgbClr val="FFFF00"/>
              </a:solidFill>
            </a:endParaRPr>
          </a:p>
          <a:p>
            <a:endParaRPr lang="en-US" dirty="0"/>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99330" name="Picture 2" descr="Photo of the endplate of the drift chamber"/>
          <p:cNvPicPr>
            <a:picLocks noChangeAspect="1" noChangeArrowheads="1"/>
          </p:cNvPicPr>
          <p:nvPr/>
        </p:nvPicPr>
        <p:blipFill>
          <a:blip r:embed="rId8"/>
          <a:srcRect/>
          <a:stretch>
            <a:fillRect/>
          </a:stretch>
        </p:blipFill>
        <p:spPr bwMode="auto">
          <a:xfrm>
            <a:off x="381000" y="1295400"/>
            <a:ext cx="2743200" cy="2771776"/>
          </a:xfrm>
          <a:prstGeom prst="rect">
            <a:avLst/>
          </a:prstGeom>
          <a:noFill/>
        </p:spPr>
      </p:pic>
      <p:pic>
        <p:nvPicPr>
          <p:cNvPr id="99332" name="Picture 4" descr="Close-up of the end plate"/>
          <p:cNvPicPr>
            <a:picLocks noChangeAspect="1" noChangeArrowheads="1"/>
          </p:cNvPicPr>
          <p:nvPr/>
        </p:nvPicPr>
        <p:blipFill>
          <a:blip r:embed="rId9"/>
          <a:srcRect/>
          <a:stretch>
            <a:fillRect/>
          </a:stretch>
        </p:blipFill>
        <p:spPr bwMode="auto">
          <a:xfrm>
            <a:off x="0" y="4276724"/>
            <a:ext cx="1809750" cy="2581276"/>
          </a:xfrm>
          <a:prstGeom prst="rect">
            <a:avLst/>
          </a:prstGeom>
          <a:noFill/>
        </p:spPr>
      </p:pic>
      <p:pic>
        <p:nvPicPr>
          <p:cNvPr id="99334" name="Picture 6" descr="The display drift chamber in the SLAC Visitor Center"/>
          <p:cNvPicPr>
            <a:picLocks noChangeAspect="1" noChangeArrowheads="1"/>
          </p:cNvPicPr>
          <p:nvPr/>
        </p:nvPicPr>
        <p:blipFill>
          <a:blip r:embed="rId10"/>
          <a:srcRect/>
          <a:stretch>
            <a:fillRect/>
          </a:stretch>
        </p:blipFill>
        <p:spPr bwMode="auto">
          <a:xfrm>
            <a:off x="1905000" y="4286249"/>
            <a:ext cx="3429000" cy="2571751"/>
          </a:xfrm>
          <a:prstGeom prst="rect">
            <a:avLst/>
          </a:prstGeom>
          <a:noFill/>
        </p:spPr>
      </p:pic>
      <p:pic>
        <p:nvPicPr>
          <p:cNvPr id="99336" name="Picture 8" descr="Cosmic ray curving in the magnetic field of the drift chamber"/>
          <p:cNvPicPr>
            <a:picLocks noChangeAspect="1" noChangeArrowheads="1"/>
          </p:cNvPicPr>
          <p:nvPr/>
        </p:nvPicPr>
        <p:blipFill>
          <a:blip r:embed="rId11"/>
          <a:srcRect/>
          <a:stretch>
            <a:fillRect/>
          </a:stretch>
        </p:blipFill>
        <p:spPr bwMode="auto">
          <a:xfrm>
            <a:off x="6477000" y="3657600"/>
            <a:ext cx="2286000" cy="22669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6375" y="0"/>
            <a:ext cx="8251825" cy="1143000"/>
          </a:xfrm>
        </p:spPr>
        <p:txBody>
          <a:bodyPr/>
          <a:lstStyle/>
          <a:p>
            <a:pPr algn="l"/>
            <a:r>
              <a:rPr lang="en-US" b="1" dirty="0" smtClean="0">
                <a:solidFill>
                  <a:srgbClr val="FFFF00"/>
                </a:solidFill>
              </a:rPr>
              <a:t>The Cerenkov Detection Ring</a:t>
            </a:r>
            <a:endParaRPr lang="en-US" b="1" dirty="0">
              <a:solidFill>
                <a:srgbClr val="FFFF00"/>
              </a:solidFill>
            </a:endParaRPr>
          </a:p>
        </p:txBody>
      </p:sp>
      <p:sp>
        <p:nvSpPr>
          <p:cNvPr id="8195" name="Rectangle 3"/>
          <p:cNvSpPr>
            <a:spLocks noGrp="1" noChangeArrowheads="1"/>
          </p:cNvSpPr>
          <p:nvPr>
            <p:ph type="body" idx="1"/>
          </p:nvPr>
        </p:nvSpPr>
        <p:spPr>
          <a:xfrm>
            <a:off x="76200" y="1066800"/>
            <a:ext cx="5257800" cy="5486400"/>
          </a:xfrm>
        </p:spPr>
        <p:txBody>
          <a:bodyPr/>
          <a:lstStyle/>
          <a:p>
            <a:r>
              <a:rPr lang="en-US" sz="1000" dirty="0" smtClean="0">
                <a:solidFill>
                  <a:srgbClr val="FFFF00"/>
                </a:solidFill>
              </a:rPr>
              <a:t>Outside the </a:t>
            </a:r>
            <a:r>
              <a:rPr lang="en-US" sz="1000" dirty="0" smtClean="0">
                <a:solidFill>
                  <a:srgbClr val="FFFF00"/>
                </a:solidFill>
                <a:hlinkClick r:id="rId3" action="ppaction://hlinkfile"/>
              </a:rPr>
              <a:t>drift chamber</a:t>
            </a:r>
            <a:r>
              <a:rPr lang="en-US" sz="1000" dirty="0" smtClean="0">
                <a:solidFill>
                  <a:srgbClr val="FFFF00"/>
                </a:solidFill>
              </a:rPr>
              <a:t> is the Cerenkov detector, or more accurately, the Cerenkov Ring Imaging Detector (CRID). It is used to measure particle velocities through Cerenkov radiation. This form of radiation is somewhat like a sonic boom except it is light rather than sound. It occurs when a particle travels through a medium (here, </a:t>
            </a:r>
            <a:r>
              <a:rPr lang="en-US" sz="1000" dirty="0" err="1" smtClean="0">
                <a:solidFill>
                  <a:srgbClr val="FFFF00"/>
                </a:solidFill>
              </a:rPr>
              <a:t>freon</a:t>
            </a:r>
            <a:r>
              <a:rPr lang="en-US" sz="1000" dirty="0" smtClean="0">
                <a:solidFill>
                  <a:srgbClr val="FFFF00"/>
                </a:solidFill>
              </a:rPr>
              <a:t> gas) at a speed that is faster than the speed of light in the medium (but slower than the speed of light in a vacuum, of course), just as a sonic boom occurs when an object travels in a medium (air) faster than the speed of sound in the medium.</a:t>
            </a:r>
          </a:p>
          <a:p>
            <a:r>
              <a:rPr lang="en-US" sz="1000" dirty="0" smtClean="0">
                <a:solidFill>
                  <a:srgbClr val="FFFF00"/>
                </a:solidFill>
              </a:rPr>
              <a:t/>
            </a:r>
            <a:br>
              <a:rPr lang="en-US" sz="1000" dirty="0" smtClean="0">
                <a:solidFill>
                  <a:srgbClr val="FFFF00"/>
                </a:solidFill>
              </a:rPr>
            </a:br>
            <a:r>
              <a:rPr lang="en-US" sz="1000" dirty="0" smtClean="0">
                <a:solidFill>
                  <a:srgbClr val="FFFF00"/>
                </a:solidFill>
              </a:rPr>
              <a:t>This two-step device converts light emitted by a particle in the first box</a:t>
            </a:r>
            <a:br>
              <a:rPr lang="en-US" sz="1000" dirty="0" smtClean="0">
                <a:solidFill>
                  <a:srgbClr val="FFFF00"/>
                </a:solidFill>
              </a:rPr>
            </a:br>
            <a:r>
              <a:rPr lang="en-US" sz="1000" dirty="0" smtClean="0">
                <a:solidFill>
                  <a:srgbClr val="FFFF00"/>
                </a:solidFill>
              </a:rPr>
              <a:t>into a ring of charge in the second box. Different speeds of particles</a:t>
            </a:r>
            <a:br>
              <a:rPr lang="en-US" sz="1000" dirty="0" smtClean="0">
                <a:solidFill>
                  <a:srgbClr val="FFFF00"/>
                </a:solidFill>
              </a:rPr>
            </a:br>
            <a:r>
              <a:rPr lang="en-US" sz="1000" dirty="0" smtClean="0">
                <a:solidFill>
                  <a:srgbClr val="FFFF00"/>
                </a:solidFill>
              </a:rPr>
              <a:t>can be identified by the different sizes of ring.</a:t>
            </a:r>
          </a:p>
          <a:p>
            <a:r>
              <a:rPr lang="en-US" sz="1000" dirty="0" smtClean="0">
                <a:solidFill>
                  <a:srgbClr val="FFFF00"/>
                </a:solidFill>
              </a:rPr>
              <a:t>On entering the CRID, a particle passes through a small container of liquid Freon with just the right density to give it the desired optical properties. The particle radiates ultraviolet light in a cone-shaped pattern, with slower particles making narrower cones (</a:t>
            </a:r>
            <a:r>
              <a:rPr lang="en-US" sz="1000" dirty="0" smtClean="0">
                <a:solidFill>
                  <a:srgbClr val="FFFF00"/>
                </a:solidFill>
                <a:hlinkClick r:id="rId4" action="ppaction://hlinkfile"/>
              </a:rPr>
              <a:t>note</a:t>
            </a:r>
            <a:r>
              <a:rPr lang="en-US" sz="1000" dirty="0" smtClean="0">
                <a:solidFill>
                  <a:srgbClr val="FFFF00"/>
                </a:solidFill>
              </a:rPr>
              <a:t>). The original particle carries on undisturbed and the light passes into another vessel containing ethane gas with a trace amount of an exotic chemical called TMAE that absorbs the light, leaving a ring of electric charge in its place.</a:t>
            </a:r>
          </a:p>
          <a:p>
            <a:r>
              <a:rPr lang="en-US" sz="1000" dirty="0" smtClean="0">
                <a:solidFill>
                  <a:srgbClr val="FFFF00"/>
                </a:solidFill>
              </a:rPr>
              <a:t>The particle speed is related to the diameter of the ring, which now must be measured. After drifting the length of the box, the ring crosses a picket fence of high-voltage wires that produce signals. A computer analysis of when and where these signals originated allows one to reconstruct the ring - both its size and where in the chamber it was formed.</a:t>
            </a:r>
          </a:p>
          <a:p>
            <a:r>
              <a:rPr lang="en-US" sz="1000" dirty="0" smtClean="0">
                <a:solidFill>
                  <a:srgbClr val="FFFF00"/>
                </a:solidFill>
              </a:rPr>
              <a:t>In the analysis of an event, the computer follows the tracks from the drift chamber through the CRID and looks up the size of the rings associated with each track. </a:t>
            </a:r>
            <a:r>
              <a:rPr lang="en-US" sz="1000" i="1" dirty="0">
                <a:solidFill>
                  <a:srgbClr val="FFFF00"/>
                </a:solidFill>
              </a:rPr>
              <a:t>This allows it to calculate the particle's velocity. </a:t>
            </a:r>
            <a:endParaRPr lang="en-US" sz="1000" dirty="0" smtClean="0">
              <a:solidFill>
                <a:srgbClr val="FFFF00"/>
              </a:solidFill>
            </a:endParaRPr>
          </a:p>
          <a:p>
            <a:r>
              <a:rPr lang="en-US" sz="1000" dirty="0" smtClean="0">
                <a:solidFill>
                  <a:srgbClr val="FFFF00"/>
                </a:solidFill>
              </a:rPr>
              <a:t>Once both velocity and momentum (from the drift chamber) are known, the mass of the particle can be calculated and this identifies what kind of particle it was.</a:t>
            </a:r>
          </a:p>
          <a:p>
            <a:r>
              <a:rPr lang="en-US" sz="1000" dirty="0" smtClean="0">
                <a:solidFill>
                  <a:srgbClr val="FFFF00"/>
                </a:solidFill>
              </a:rPr>
              <a:t>Note: This relationship is defined by where n is the refractive index of the material and </a:t>
            </a:r>
            <a:r>
              <a:rPr lang="en-US" sz="1000" i="1" dirty="0" smtClean="0">
                <a:solidFill>
                  <a:srgbClr val="FFFF00"/>
                </a:solidFill>
              </a:rPr>
              <a:t>ß</a:t>
            </a:r>
            <a:r>
              <a:rPr lang="en-US" sz="1000" dirty="0" smtClean="0">
                <a:solidFill>
                  <a:srgbClr val="FFFF00"/>
                </a:solidFill>
              </a:rPr>
              <a:t> is the velocity of the particle in units of c (speed of light). For , </a:t>
            </a:r>
            <a:r>
              <a:rPr lang="en-US" sz="1000" dirty="0" err="1" smtClean="0">
                <a:solidFill>
                  <a:srgbClr val="FFFF00"/>
                </a:solidFill>
              </a:rPr>
              <a:t>cos</a:t>
            </a:r>
            <a:r>
              <a:rPr lang="en-US" sz="1000" dirty="0" smtClean="0">
                <a:solidFill>
                  <a:srgbClr val="FFFF00"/>
                </a:solidFill>
              </a:rPr>
              <a:t>(cone angle) = 1 or angle = 0. So, as </a:t>
            </a:r>
            <a:r>
              <a:rPr lang="en-US" sz="1000" i="1" dirty="0" smtClean="0">
                <a:solidFill>
                  <a:srgbClr val="FFFF00"/>
                </a:solidFill>
              </a:rPr>
              <a:t>ß</a:t>
            </a:r>
            <a:r>
              <a:rPr lang="en-US" sz="1000" dirty="0" smtClean="0">
                <a:solidFill>
                  <a:srgbClr val="FFFF00"/>
                </a:solidFill>
              </a:rPr>
              <a:t> increases (particle moves faster), the cosine of the angle decreases. This means that the angle increases with the speed of the particle.</a:t>
            </a:r>
          </a:p>
          <a:p>
            <a:endParaRPr lang="en-US" sz="1600" dirty="0" smtClean="0">
              <a:solidFill>
                <a:srgbClr val="FFFF00"/>
              </a:solidFill>
            </a:endParaRPr>
          </a:p>
          <a:p>
            <a:endParaRPr lang="en-US" sz="1800" dirty="0" smtClean="0">
              <a:solidFill>
                <a:srgbClr val="FFFF00"/>
              </a:solidFill>
            </a:endParaRPr>
          </a:p>
          <a:p>
            <a:pPr>
              <a:buNone/>
            </a:pPr>
            <a:endParaRPr lang="en-US" dirty="0">
              <a:solidFill>
                <a:srgbClr val="FFFF00"/>
              </a:solidFill>
            </a:endParaRPr>
          </a:p>
          <a:p>
            <a:endParaRPr lang="en-US" dirty="0">
              <a:solidFill>
                <a:srgbClr val="FFFF00"/>
              </a:solidFill>
            </a:endParaRPr>
          </a:p>
          <a:p>
            <a:endParaRPr lang="en-US" dirty="0"/>
          </a:p>
        </p:txBody>
      </p:sp>
      <p:pic>
        <p:nvPicPr>
          <p:cNvPr id="64513" name="Picture 1" descr="Green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8"/>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9"/>
          <a:srcRect/>
          <a:stretch>
            <a:fillRect/>
          </a:stretch>
        </p:blipFill>
        <p:spPr bwMode="auto">
          <a:xfrm>
            <a:off x="0" y="0"/>
            <a:ext cx="285750" cy="285750"/>
          </a:xfrm>
          <a:prstGeom prst="rect">
            <a:avLst/>
          </a:prstGeom>
          <a:noFill/>
        </p:spPr>
      </p:pic>
      <p:pic>
        <p:nvPicPr>
          <p:cNvPr id="105474" name="Picture 2" descr="Cerenkov Detector"/>
          <p:cNvPicPr>
            <a:picLocks noChangeAspect="1" noChangeArrowheads="1"/>
          </p:cNvPicPr>
          <p:nvPr/>
        </p:nvPicPr>
        <p:blipFill>
          <a:blip r:embed="rId10"/>
          <a:srcRect/>
          <a:stretch>
            <a:fillRect/>
          </a:stretch>
        </p:blipFill>
        <p:spPr bwMode="auto">
          <a:xfrm>
            <a:off x="5334000" y="1750422"/>
            <a:ext cx="3714750" cy="373597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a:solidFill>
                  <a:srgbClr val="FFFF00"/>
                </a:solidFill>
              </a:rPr>
              <a:t>Objectives</a:t>
            </a:r>
          </a:p>
        </p:txBody>
      </p:sp>
      <p:sp>
        <p:nvSpPr>
          <p:cNvPr id="8195" name="Rectangle 3"/>
          <p:cNvSpPr>
            <a:spLocks noGrp="1" noChangeArrowheads="1"/>
          </p:cNvSpPr>
          <p:nvPr>
            <p:ph type="body" idx="1"/>
          </p:nvPr>
        </p:nvSpPr>
        <p:spPr/>
        <p:txBody>
          <a:bodyPr/>
          <a:lstStyle/>
          <a:p>
            <a:r>
              <a:rPr lang="en-US" dirty="0" smtClean="0">
                <a:solidFill>
                  <a:srgbClr val="FFFF00"/>
                </a:solidFill>
              </a:rPr>
              <a:t>Describe fundamental physics governing behavior of light and particles while interacting with matter</a:t>
            </a:r>
            <a:endParaRPr lang="en-US" dirty="0">
              <a:solidFill>
                <a:srgbClr val="FFFF00"/>
              </a:solidFill>
            </a:endParaRPr>
          </a:p>
          <a:p>
            <a:r>
              <a:rPr lang="en-US" dirty="0">
                <a:solidFill>
                  <a:srgbClr val="FFFF00"/>
                </a:solidFill>
              </a:rPr>
              <a:t>Explain the </a:t>
            </a:r>
            <a:r>
              <a:rPr lang="en-US" dirty="0" smtClean="0">
                <a:solidFill>
                  <a:srgbClr val="FFFF00"/>
                </a:solidFill>
              </a:rPr>
              <a:t>experiments used to discover these interactions </a:t>
            </a:r>
            <a:endParaRPr lang="en-US" dirty="0">
              <a:solidFill>
                <a:srgbClr val="FFFF00"/>
              </a:solidFill>
            </a:endParaRPr>
          </a:p>
          <a:p>
            <a:r>
              <a:rPr lang="en-US" dirty="0">
                <a:solidFill>
                  <a:srgbClr val="FFFF00"/>
                </a:solidFill>
              </a:rPr>
              <a:t>Show the </a:t>
            </a:r>
            <a:r>
              <a:rPr lang="en-US" dirty="0" smtClean="0">
                <a:solidFill>
                  <a:srgbClr val="FFFF00"/>
                </a:solidFill>
              </a:rPr>
              <a:t>uses of these governing equations in practical detectors</a:t>
            </a:r>
          </a:p>
          <a:p>
            <a:r>
              <a:rPr lang="en-US" dirty="0" smtClean="0">
                <a:solidFill>
                  <a:srgbClr val="FFFF00"/>
                </a:solidFill>
              </a:rPr>
              <a:t>References: Knoll, ‘Radiation Detection and Measurement’</a:t>
            </a:r>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6375" y="0"/>
            <a:ext cx="8251825" cy="1143000"/>
          </a:xfrm>
        </p:spPr>
        <p:txBody>
          <a:bodyPr/>
          <a:lstStyle/>
          <a:p>
            <a:pPr algn="l"/>
            <a:r>
              <a:rPr lang="en-US" b="1" dirty="0" smtClean="0">
                <a:solidFill>
                  <a:srgbClr val="FFFF00"/>
                </a:solidFill>
              </a:rPr>
              <a:t>The Calorimeter</a:t>
            </a:r>
            <a:endParaRPr lang="en-US" b="1" dirty="0">
              <a:solidFill>
                <a:srgbClr val="FFFF00"/>
              </a:solidFill>
            </a:endParaRPr>
          </a:p>
        </p:txBody>
      </p:sp>
      <p:sp>
        <p:nvSpPr>
          <p:cNvPr id="8195" name="Rectangle 3"/>
          <p:cNvSpPr>
            <a:spLocks noGrp="1" noChangeArrowheads="1"/>
          </p:cNvSpPr>
          <p:nvPr>
            <p:ph type="body" idx="1"/>
          </p:nvPr>
        </p:nvSpPr>
        <p:spPr>
          <a:xfrm>
            <a:off x="76200" y="1066800"/>
            <a:ext cx="4419600" cy="5486400"/>
          </a:xfrm>
        </p:spPr>
        <p:txBody>
          <a:bodyPr/>
          <a:lstStyle/>
          <a:p>
            <a:r>
              <a:rPr lang="en-US" sz="1600" dirty="0" smtClean="0">
                <a:solidFill>
                  <a:srgbClr val="FFFF00"/>
                </a:solidFill>
              </a:rPr>
              <a:t>The calorimeter measures total energy deposition after the particle has been defined in space (spatial space and momentum space) by the vertex detector and drift chamber</a:t>
            </a:r>
          </a:p>
          <a:p>
            <a:r>
              <a:rPr lang="en-US" sz="1600" dirty="0" smtClean="0">
                <a:solidFill>
                  <a:srgbClr val="FFFF00"/>
                </a:solidFill>
              </a:rPr>
              <a:t>This calorimeter module has alternating layers of lead sheets and lead tiles, immersed in liquid argon when in use. A high-energy particle makes a shower of other particles in the lead. Electronics attached to the module records the shower size (a measure of the particles energy) and its shape (a way to distinguish between certain types of particles).</a:t>
            </a:r>
          </a:p>
          <a:p>
            <a:endParaRPr lang="en-US" sz="1800" dirty="0" smtClean="0">
              <a:solidFill>
                <a:srgbClr val="FFFF00"/>
              </a:solidFill>
            </a:endParaRPr>
          </a:p>
          <a:p>
            <a:pPr>
              <a:buNone/>
            </a:pPr>
            <a:endParaRPr lang="en-US" dirty="0">
              <a:solidFill>
                <a:srgbClr val="FFFF00"/>
              </a:solidFill>
            </a:endParaRPr>
          </a:p>
          <a:p>
            <a:endParaRPr lang="en-US" dirty="0">
              <a:solidFill>
                <a:srgbClr val="FFFF00"/>
              </a:solidFill>
            </a:endParaRPr>
          </a:p>
          <a:p>
            <a:endParaRPr lang="en-US" dirty="0"/>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107522" name="Picture 2" descr="beam8.gif (104048 bytes)"/>
          <p:cNvPicPr>
            <a:picLocks noChangeAspect="1" noChangeArrowheads="1"/>
          </p:cNvPicPr>
          <p:nvPr/>
        </p:nvPicPr>
        <p:blipFill>
          <a:blip r:embed="rId8"/>
          <a:srcRect/>
          <a:stretch>
            <a:fillRect/>
          </a:stretch>
        </p:blipFill>
        <p:spPr bwMode="auto">
          <a:xfrm>
            <a:off x="4610100" y="990600"/>
            <a:ext cx="4533900" cy="1990725"/>
          </a:xfrm>
          <a:prstGeom prst="rect">
            <a:avLst/>
          </a:prstGeom>
          <a:noFill/>
        </p:spPr>
      </p:pic>
      <p:pic>
        <p:nvPicPr>
          <p:cNvPr id="13" name="Picture 12" descr="wicmodule.jpg"/>
          <p:cNvPicPr>
            <a:picLocks noChangeAspect="1"/>
          </p:cNvPicPr>
          <p:nvPr/>
        </p:nvPicPr>
        <p:blipFill>
          <a:blip r:embed="rId9"/>
          <a:stretch>
            <a:fillRect/>
          </a:stretch>
        </p:blipFill>
        <p:spPr>
          <a:xfrm>
            <a:off x="4648200" y="3276599"/>
            <a:ext cx="4292600" cy="276798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6375" y="0"/>
            <a:ext cx="8251825" cy="1143000"/>
          </a:xfrm>
        </p:spPr>
        <p:txBody>
          <a:bodyPr/>
          <a:lstStyle/>
          <a:p>
            <a:pPr algn="l"/>
            <a:r>
              <a:rPr lang="en-US" b="1" dirty="0" smtClean="0">
                <a:solidFill>
                  <a:srgbClr val="FFFF00"/>
                </a:solidFill>
              </a:rPr>
              <a:t>The Calorimeter</a:t>
            </a:r>
            <a:endParaRPr lang="en-US" b="1" dirty="0">
              <a:solidFill>
                <a:srgbClr val="FFFF00"/>
              </a:solidFill>
            </a:endParaRPr>
          </a:p>
        </p:txBody>
      </p:sp>
      <p:pic>
        <p:nvPicPr>
          <p:cNvPr id="64513" name="Picture 1" descr="Green - color coding for SLD schematic diagram above"/>
          <p:cNvPicPr>
            <a:picLocks noChangeAspect="1" noChangeArrowheads="1"/>
          </p:cNvPicPr>
          <p:nvPr/>
        </p:nvPicPr>
        <p:blipFill>
          <a:blip r:embed="rId3"/>
          <a:srcRect/>
          <a:stretch>
            <a:fillRect/>
          </a:stretch>
        </p:blipFill>
        <p:spPr bwMode="auto">
          <a:xfrm>
            <a:off x="0" y="0"/>
            <a:ext cx="285750" cy="285750"/>
          </a:xfrm>
          <a:prstGeom prst="rect">
            <a:avLst/>
          </a:prstGeom>
          <a:noFill/>
        </p:spPr>
      </p:pic>
      <p:pic>
        <p:nvPicPr>
          <p:cNvPr id="64514" name="Picture 2" descr="Brown - color coding for SLD schematic diagram above"/>
          <p:cNvPicPr>
            <a:picLocks noChangeAspect="1" noChangeArrowheads="1"/>
          </p:cNvPicPr>
          <p:nvPr/>
        </p:nvPicPr>
        <p:blipFill>
          <a:blip r:embed="rId4"/>
          <a:srcRect/>
          <a:stretch>
            <a:fillRect/>
          </a:stretch>
        </p:blipFill>
        <p:spPr bwMode="auto">
          <a:xfrm>
            <a:off x="0" y="0"/>
            <a:ext cx="285750" cy="285750"/>
          </a:xfrm>
          <a:prstGeom prst="rect">
            <a:avLst/>
          </a:prstGeom>
          <a:noFill/>
        </p:spPr>
      </p:pic>
      <p:pic>
        <p:nvPicPr>
          <p:cNvPr id="64515" name="Picture 3" descr="Purple - color coding for SLD schematic diagram above"/>
          <p:cNvPicPr>
            <a:picLocks noChangeAspect="1" noChangeArrowheads="1"/>
          </p:cNvPicPr>
          <p:nvPr/>
        </p:nvPicPr>
        <p:blipFill>
          <a:blip r:embed="rId5"/>
          <a:srcRect/>
          <a:stretch>
            <a:fillRect/>
          </a:stretch>
        </p:blipFill>
        <p:spPr bwMode="auto">
          <a:xfrm>
            <a:off x="0" y="0"/>
            <a:ext cx="285750" cy="285750"/>
          </a:xfrm>
          <a:prstGeom prst="rect">
            <a:avLst/>
          </a:prstGeom>
          <a:noFill/>
        </p:spPr>
      </p:pic>
      <p:pic>
        <p:nvPicPr>
          <p:cNvPr id="64516" name="Picture 4" descr="Red - color coding for SLD schematic diagram above"/>
          <p:cNvPicPr>
            <a:picLocks noChangeAspect="1" noChangeArrowheads="1"/>
          </p:cNvPicPr>
          <p:nvPr/>
        </p:nvPicPr>
        <p:blipFill>
          <a:blip r:embed="rId6"/>
          <a:srcRect/>
          <a:stretch>
            <a:fillRect/>
          </a:stretch>
        </p:blipFill>
        <p:spPr bwMode="auto">
          <a:xfrm>
            <a:off x="0" y="0"/>
            <a:ext cx="285750" cy="285750"/>
          </a:xfrm>
          <a:prstGeom prst="rect">
            <a:avLst/>
          </a:prstGeom>
          <a:noFill/>
        </p:spPr>
      </p:pic>
      <p:pic>
        <p:nvPicPr>
          <p:cNvPr id="64517" name="Picture 5" descr="Yellow - color coding for SLD schematic diagram above"/>
          <p:cNvPicPr>
            <a:picLocks noChangeAspect="1" noChangeArrowheads="1"/>
          </p:cNvPicPr>
          <p:nvPr/>
        </p:nvPicPr>
        <p:blipFill>
          <a:blip r:embed="rId7"/>
          <a:srcRect/>
          <a:stretch>
            <a:fillRect/>
          </a:stretch>
        </p:blipFill>
        <p:spPr bwMode="auto">
          <a:xfrm>
            <a:off x="0" y="0"/>
            <a:ext cx="285750" cy="285750"/>
          </a:xfrm>
          <a:prstGeom prst="rect">
            <a:avLst/>
          </a:prstGeom>
          <a:noFill/>
        </p:spPr>
      </p:pic>
      <p:pic>
        <p:nvPicPr>
          <p:cNvPr id="109570" name="Picture 2" descr="http://www.atlas.ch/photos/atlas_photos/selected-photos/calorimeters/liqargcal-barrel/0309029_01-A4-at-144-dpi.jpg"/>
          <p:cNvPicPr>
            <a:picLocks noChangeAspect="1" noChangeArrowheads="1"/>
          </p:cNvPicPr>
          <p:nvPr/>
        </p:nvPicPr>
        <p:blipFill>
          <a:blip r:embed="rId8"/>
          <a:srcRect/>
          <a:stretch>
            <a:fillRect/>
          </a:stretch>
        </p:blipFill>
        <p:spPr bwMode="auto">
          <a:xfrm>
            <a:off x="228600" y="1066800"/>
            <a:ext cx="8656522" cy="5638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US" sz="3200" b="1" dirty="0" smtClean="0">
                <a:solidFill>
                  <a:srgbClr val="FFFF00"/>
                </a:solidFill>
              </a:rPr>
              <a:t>There are four major categories of </a:t>
            </a:r>
            <a:r>
              <a:rPr lang="en-US" sz="3200" b="1" dirty="0">
                <a:solidFill>
                  <a:srgbClr val="FFFF00"/>
                </a:solidFill>
              </a:rPr>
              <a:t>r</a:t>
            </a:r>
            <a:r>
              <a:rPr lang="en-US" sz="3200" b="1" dirty="0" smtClean="0">
                <a:solidFill>
                  <a:srgbClr val="FFFF00"/>
                </a:solidFill>
              </a:rPr>
              <a:t>adiation interactions</a:t>
            </a:r>
            <a:endParaRPr lang="en-US" sz="3200" b="1" u="sng" dirty="0"/>
          </a:p>
        </p:txBody>
      </p:sp>
      <p:sp>
        <p:nvSpPr>
          <p:cNvPr id="10243" name="Rectangle 3"/>
          <p:cNvSpPr>
            <a:spLocks noGrp="1" noChangeArrowheads="1"/>
          </p:cNvSpPr>
          <p:nvPr>
            <p:ph type="body" idx="1"/>
          </p:nvPr>
        </p:nvSpPr>
        <p:spPr>
          <a:xfrm>
            <a:off x="228600" y="1524000"/>
            <a:ext cx="8458200" cy="5181600"/>
          </a:xfrm>
        </p:spPr>
        <p:txBody>
          <a:bodyPr/>
          <a:lstStyle/>
          <a:p>
            <a:pPr marL="441325" indent="-441325" defTabSz="1176338"/>
            <a:r>
              <a:rPr lang="en-US" sz="2400" dirty="0" smtClean="0">
                <a:solidFill>
                  <a:srgbClr val="FFFF00"/>
                </a:solidFill>
              </a:rPr>
              <a:t>We use ‘radiation’ to cover antique notion of ‘radioactive’ emissions</a:t>
            </a:r>
          </a:p>
          <a:p>
            <a:pPr marL="441325" indent="-441325" defTabSz="1176338"/>
            <a:endParaRPr lang="en-US" sz="2400" dirty="0" smtClean="0">
              <a:solidFill>
                <a:srgbClr val="FFFF00"/>
              </a:solidFill>
            </a:endParaRPr>
          </a:p>
          <a:p>
            <a:pPr marL="441325" indent="-441325" defTabSz="1176338">
              <a:buNone/>
            </a:pPr>
            <a:r>
              <a:rPr lang="en-US" sz="2400" dirty="0" smtClean="0">
                <a:solidFill>
                  <a:srgbClr val="FFFF00"/>
                </a:solidFill>
              </a:rPr>
              <a:t>	Charged Particles		Uncharged Particles</a:t>
            </a:r>
            <a:endParaRPr lang="en-US" sz="2400" dirty="0">
              <a:solidFill>
                <a:srgbClr val="FFFF00"/>
              </a:solidFill>
            </a:endParaRPr>
          </a:p>
          <a:p>
            <a:pPr marL="441325" indent="-441325" defTabSz="1176338">
              <a:buNone/>
            </a:pPr>
            <a:endParaRPr lang="en-US" sz="2400" dirty="0" smtClean="0">
              <a:solidFill>
                <a:srgbClr val="FFFF00"/>
              </a:solidFill>
            </a:endParaRPr>
          </a:p>
          <a:p>
            <a:pPr marL="441325" indent="-441325" defTabSz="1176338">
              <a:buNone/>
            </a:pPr>
            <a:r>
              <a:rPr lang="en-US" sz="2400" dirty="0" smtClean="0">
                <a:solidFill>
                  <a:srgbClr val="FFFF00"/>
                </a:solidFill>
              </a:rPr>
              <a:t>Heavy Charged Particles 	        Neutrons</a:t>
            </a:r>
          </a:p>
          <a:p>
            <a:pPr marL="441325" indent="-441325" defTabSz="1176338">
              <a:buNone/>
            </a:pPr>
            <a:r>
              <a:rPr lang="en-US" sz="1600" dirty="0" smtClean="0">
                <a:solidFill>
                  <a:srgbClr val="FFFF00"/>
                </a:solidFill>
              </a:rPr>
              <a:t>(Characteristic Distance = 10</a:t>
            </a:r>
            <a:r>
              <a:rPr lang="en-US" sz="1600" baseline="30000" dirty="0" smtClean="0">
                <a:solidFill>
                  <a:srgbClr val="FFFF00"/>
                </a:solidFill>
              </a:rPr>
              <a:t>-5</a:t>
            </a:r>
            <a:r>
              <a:rPr lang="en-US" sz="1600" dirty="0" smtClean="0">
                <a:solidFill>
                  <a:srgbClr val="FFFF00"/>
                </a:solidFill>
              </a:rPr>
              <a:t>m)		</a:t>
            </a:r>
            <a:r>
              <a:rPr lang="en-US" sz="1600" dirty="0" smtClean="0">
                <a:solidFill>
                  <a:srgbClr val="FFFF00"/>
                </a:solidFill>
              </a:rPr>
              <a:t> (Characteristic Distance = 10</a:t>
            </a:r>
            <a:r>
              <a:rPr lang="en-US" sz="1600" baseline="30000" dirty="0" smtClean="0">
                <a:solidFill>
                  <a:srgbClr val="FFFF00"/>
                </a:solidFill>
              </a:rPr>
              <a:t>-1</a:t>
            </a:r>
            <a:r>
              <a:rPr lang="en-US" sz="1600" dirty="0" smtClean="0">
                <a:solidFill>
                  <a:srgbClr val="FFFF00"/>
                </a:solidFill>
              </a:rPr>
              <a:t>m)</a:t>
            </a:r>
          </a:p>
          <a:p>
            <a:pPr marL="441325" indent="-441325" defTabSz="1176338">
              <a:buNone/>
            </a:pPr>
            <a:endParaRPr lang="en-US" sz="1600" dirty="0">
              <a:solidFill>
                <a:srgbClr val="FFFF00"/>
              </a:solidFill>
            </a:endParaRPr>
          </a:p>
          <a:p>
            <a:pPr marL="441325" indent="-441325" defTabSz="1176338">
              <a:buNone/>
            </a:pPr>
            <a:r>
              <a:rPr lang="en-US" sz="2400" dirty="0" smtClean="0">
                <a:solidFill>
                  <a:srgbClr val="FFFF00"/>
                </a:solidFill>
              </a:rPr>
              <a:t>Fast Electrons			    X-rays, </a:t>
            </a:r>
            <a:r>
              <a:rPr lang="en-US" sz="2400" dirty="0" smtClean="0">
                <a:solidFill>
                  <a:srgbClr val="FFFF00"/>
                </a:solidFill>
                <a:latin typeface="Symbol" pitchFamily="18" charset="2"/>
              </a:rPr>
              <a:t>g</a:t>
            </a:r>
            <a:r>
              <a:rPr lang="en-US" sz="2400" dirty="0" smtClean="0">
                <a:solidFill>
                  <a:srgbClr val="FFFF00"/>
                </a:solidFill>
              </a:rPr>
              <a:t>-rays, light</a:t>
            </a:r>
          </a:p>
          <a:p>
            <a:pPr marL="441325" indent="-441325" defTabSz="1176338">
              <a:buNone/>
            </a:pPr>
            <a:r>
              <a:rPr lang="en-US" sz="1600" dirty="0" smtClean="0">
                <a:solidFill>
                  <a:srgbClr val="FFFF00"/>
                </a:solidFill>
              </a:rPr>
              <a:t>(Characteristic Distance = 10</a:t>
            </a:r>
            <a:r>
              <a:rPr lang="en-US" sz="1600" baseline="30000" dirty="0" smtClean="0">
                <a:solidFill>
                  <a:srgbClr val="FFFF00"/>
                </a:solidFill>
              </a:rPr>
              <a:t>-3</a:t>
            </a:r>
            <a:r>
              <a:rPr lang="en-US" sz="1600" dirty="0" smtClean="0">
                <a:solidFill>
                  <a:srgbClr val="FFFF00"/>
                </a:solidFill>
              </a:rPr>
              <a:t>m)		 (Characteristic Distance = 10</a:t>
            </a:r>
            <a:r>
              <a:rPr lang="en-US" sz="1600" baseline="30000" dirty="0" smtClean="0">
                <a:solidFill>
                  <a:srgbClr val="FFFF00"/>
                </a:solidFill>
              </a:rPr>
              <a:t>-1</a:t>
            </a:r>
            <a:r>
              <a:rPr lang="en-US" sz="1600" dirty="0" smtClean="0">
                <a:solidFill>
                  <a:srgbClr val="FFFF00"/>
                </a:solidFill>
              </a:rPr>
              <a:t>m)</a:t>
            </a:r>
          </a:p>
          <a:p>
            <a:pPr marL="441325" indent="-441325" defTabSz="1176338">
              <a:buNone/>
            </a:pPr>
            <a:endParaRPr lang="en-US" sz="1600" dirty="0">
              <a:solidFill>
                <a:srgbClr val="FFFF00"/>
              </a:solidFill>
            </a:endParaRPr>
          </a:p>
          <a:p>
            <a:pPr marL="441325" indent="-441325" defTabSz="1176338"/>
            <a:endParaRPr lang="en-US" sz="2400" dirty="0">
              <a:solidFill>
                <a:srgbClr val="FFFF00"/>
              </a:solidFill>
            </a:endParaRPr>
          </a:p>
        </p:txBody>
      </p:sp>
      <p:cxnSp>
        <p:nvCxnSpPr>
          <p:cNvPr id="7" name="Straight Connector 6"/>
          <p:cNvCxnSpPr/>
          <p:nvPr/>
        </p:nvCxnSpPr>
        <p:spPr>
          <a:xfrm rot="5400000">
            <a:off x="2781300" y="4305300"/>
            <a:ext cx="3124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3429000"/>
            <a:ext cx="830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 y="4572000"/>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heavy charged particles</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571999"/>
          </a:xfrm>
        </p:spPr>
        <p:txBody>
          <a:bodyPr/>
          <a:lstStyle/>
          <a:p>
            <a:r>
              <a:rPr lang="en-US" sz="1800" dirty="0" smtClean="0">
                <a:solidFill>
                  <a:srgbClr val="FFFF00"/>
                </a:solidFill>
              </a:rPr>
              <a:t>This category includes protons, alpha particles (helium nuclei), other ‘complex’ particles</a:t>
            </a:r>
            <a:endParaRPr lang="en-US" sz="1800" dirty="0">
              <a:solidFill>
                <a:srgbClr val="FFFF00"/>
              </a:solidFill>
            </a:endParaRPr>
          </a:p>
          <a:p>
            <a:r>
              <a:rPr lang="en-US" sz="1800" dirty="0" smtClean="0">
                <a:solidFill>
                  <a:srgbClr val="FFFF00"/>
                </a:solidFill>
              </a:rPr>
              <a:t>Charged particle interacts with electrons in material, electrons feel an impulse </a:t>
            </a:r>
            <a:endParaRPr lang="en-US" sz="1800" dirty="0">
              <a:solidFill>
                <a:srgbClr val="FFFF00"/>
              </a:solidFill>
            </a:endParaRPr>
          </a:p>
          <a:p>
            <a:r>
              <a:rPr lang="en-US" sz="1800" dirty="0" smtClean="0">
                <a:solidFill>
                  <a:srgbClr val="FFFF00"/>
                </a:solidFill>
              </a:rPr>
              <a:t>Impulse may raise electron to higher energy level (excitation) or remove it from bound state (ionization)</a:t>
            </a:r>
          </a:p>
          <a:p>
            <a:r>
              <a:rPr lang="en-US" sz="1800" dirty="0" smtClean="0">
                <a:solidFill>
                  <a:srgbClr val="FFFF00"/>
                </a:solidFill>
              </a:rPr>
              <a:t>Maximum energy transferred during this electrostatic exchange is:</a:t>
            </a:r>
          </a:p>
          <a:p>
            <a:pPr>
              <a:buNone/>
            </a:pPr>
            <a:r>
              <a:rPr lang="en-US" sz="1800" dirty="0" smtClean="0">
                <a:solidFill>
                  <a:srgbClr val="FFFF00"/>
                </a:solidFill>
              </a:rPr>
              <a:t> 				4Em</a:t>
            </a:r>
            <a:r>
              <a:rPr lang="en-US" sz="1800" baseline="-25000" dirty="0" smtClean="0">
                <a:solidFill>
                  <a:srgbClr val="FFFF00"/>
                </a:solidFill>
              </a:rPr>
              <a:t>e</a:t>
            </a:r>
            <a:r>
              <a:rPr lang="en-US" sz="1800" dirty="0" smtClean="0">
                <a:solidFill>
                  <a:srgbClr val="FFFF00"/>
                </a:solidFill>
              </a:rPr>
              <a:t>/ m</a:t>
            </a:r>
            <a:endParaRPr lang="en-US" sz="200" dirty="0">
              <a:solidFill>
                <a:srgbClr val="FFFF00"/>
              </a:solidFill>
            </a:endParaRPr>
          </a:p>
          <a:p>
            <a:pPr>
              <a:buNone/>
            </a:pPr>
            <a:endParaRPr lang="en-US" sz="200" dirty="0" smtClean="0">
              <a:solidFill>
                <a:srgbClr val="FFFF00"/>
              </a:solidFill>
            </a:endParaRPr>
          </a:p>
          <a:p>
            <a:pPr indent="0">
              <a:buNone/>
            </a:pPr>
            <a:r>
              <a:rPr lang="en-US" sz="1800" dirty="0" smtClean="0">
                <a:solidFill>
                  <a:srgbClr val="FFFF00"/>
                </a:solidFill>
              </a:rPr>
              <a:t>Where E is energy of incoming particle, Me is mass of electron and m is mass of incoming particle</a:t>
            </a:r>
          </a:p>
          <a:p>
            <a:pPr indent="0">
              <a:buNone/>
            </a:pPr>
            <a:r>
              <a:rPr lang="en-US" sz="1800" dirty="0" smtClean="0">
                <a:solidFill>
                  <a:srgbClr val="FFFF00"/>
                </a:solidFill>
              </a:rPr>
              <a:t>For a proton interaction, m</a:t>
            </a:r>
            <a:r>
              <a:rPr lang="en-US" sz="1800" baseline="-25000" dirty="0" smtClean="0">
                <a:solidFill>
                  <a:srgbClr val="FFFF00"/>
                </a:solidFill>
              </a:rPr>
              <a:t>e</a:t>
            </a:r>
            <a:r>
              <a:rPr lang="en-US" sz="1800" dirty="0" smtClean="0">
                <a:solidFill>
                  <a:srgbClr val="FFFF00"/>
                </a:solidFill>
              </a:rPr>
              <a:t> = 0.511 </a:t>
            </a:r>
            <a:r>
              <a:rPr lang="en-US" sz="1800" dirty="0" err="1" smtClean="0">
                <a:solidFill>
                  <a:srgbClr val="FFFF00"/>
                </a:solidFill>
              </a:rPr>
              <a:t>MeV</a:t>
            </a:r>
            <a:r>
              <a:rPr lang="en-US" sz="1800" dirty="0" smtClean="0">
                <a:solidFill>
                  <a:srgbClr val="FFFF00"/>
                </a:solidFill>
              </a:rPr>
              <a:t>/c</a:t>
            </a:r>
            <a:r>
              <a:rPr lang="en-US" sz="1800" baseline="30000" dirty="0" smtClean="0">
                <a:solidFill>
                  <a:srgbClr val="FFFF00"/>
                </a:solidFill>
              </a:rPr>
              <a:t>2</a:t>
            </a:r>
            <a:r>
              <a:rPr lang="en-US" sz="1800" dirty="0" smtClean="0">
                <a:solidFill>
                  <a:srgbClr val="FFFF00"/>
                </a:solidFill>
              </a:rPr>
              <a:t> , m = 938 </a:t>
            </a:r>
            <a:r>
              <a:rPr lang="en-US" sz="1800" dirty="0" err="1" smtClean="0">
                <a:solidFill>
                  <a:srgbClr val="FFFF00"/>
                </a:solidFill>
              </a:rPr>
              <a:t>MeV</a:t>
            </a:r>
            <a:r>
              <a:rPr lang="en-US" sz="1800" dirty="0" smtClean="0">
                <a:solidFill>
                  <a:srgbClr val="FFFF00"/>
                </a:solidFill>
              </a:rPr>
              <a:t>/c</a:t>
            </a:r>
            <a:r>
              <a:rPr lang="en-US" sz="1800" baseline="30000" dirty="0" smtClean="0">
                <a:solidFill>
                  <a:srgbClr val="FFFF00"/>
                </a:solidFill>
              </a:rPr>
              <a:t>2</a:t>
            </a:r>
            <a:r>
              <a:rPr lang="en-US" sz="1800" dirty="0" smtClean="0">
                <a:solidFill>
                  <a:srgbClr val="FFFF00"/>
                </a:solidFill>
              </a:rPr>
              <a:t>, so energy transfer is about 1/500 per collision, so many interactions are required to stop the particle</a:t>
            </a:r>
          </a:p>
          <a:p>
            <a:pPr indent="0">
              <a:buNone/>
            </a:pPr>
            <a:endParaRPr lang="en-US" sz="2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heavy charged particles (2)</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571999"/>
          </a:xfrm>
        </p:spPr>
        <p:txBody>
          <a:bodyPr/>
          <a:lstStyle/>
          <a:p>
            <a:r>
              <a:rPr lang="en-US" sz="1800" dirty="0" smtClean="0">
                <a:solidFill>
                  <a:srgbClr val="FFFF00"/>
                </a:solidFill>
              </a:rPr>
              <a:t>Since the electric field is a long range field (remember 1/r2) many electrons interact with the particle at any one time</a:t>
            </a:r>
          </a:p>
          <a:p>
            <a:r>
              <a:rPr lang="en-US" sz="1800" dirty="0" smtClean="0">
                <a:solidFill>
                  <a:srgbClr val="FFFF00"/>
                </a:solidFill>
              </a:rPr>
              <a:t>The result is a continuously slowing down of the incoming particle until it is stopped</a:t>
            </a:r>
          </a:p>
          <a:p>
            <a:r>
              <a:rPr lang="en-US" sz="1800" dirty="0" smtClean="0">
                <a:solidFill>
                  <a:srgbClr val="FFFF00"/>
                </a:solidFill>
              </a:rPr>
              <a:t>Summarizing: lots of interactions, each one doing little, from forces distributed around the incoming particle path </a:t>
            </a:r>
            <a:r>
              <a:rPr lang="en-US" sz="1800" dirty="0" smtClean="0">
                <a:solidFill>
                  <a:srgbClr val="FFFF00"/>
                </a:solidFill>
                <a:sym typeface="Wingdings" pitchFamily="2" charset="2"/>
              </a:rPr>
              <a:t> </a:t>
            </a:r>
            <a:r>
              <a:rPr lang="en-US" sz="1800" dirty="0" err="1" smtClean="0">
                <a:solidFill>
                  <a:srgbClr val="FFFF00"/>
                </a:solidFill>
                <a:sym typeface="Wingdings" pitchFamily="2" charset="2"/>
              </a:rPr>
              <a:t>stragiht</a:t>
            </a:r>
            <a:r>
              <a:rPr lang="en-US" sz="1800" dirty="0" smtClean="0">
                <a:solidFill>
                  <a:srgbClr val="FFFF00"/>
                </a:solidFill>
                <a:sym typeface="Wingdings" pitchFamily="2" charset="2"/>
              </a:rPr>
              <a:t> slowing down path with definite endpoint</a:t>
            </a:r>
            <a:endParaRPr lang="en-US" sz="1800" dirty="0" smtClean="0">
              <a:solidFill>
                <a:srgbClr val="FFFF00"/>
              </a:solidFill>
            </a:endParaRPr>
          </a:p>
          <a:p>
            <a:r>
              <a:rPr lang="en-US" sz="1800" dirty="0" smtClean="0">
                <a:solidFill>
                  <a:srgbClr val="FFFF00"/>
                </a:solidFill>
              </a:rPr>
              <a:t>As a result of these encounters, ion pairs are produced in the absorber – and  electron + remaining ion</a:t>
            </a:r>
          </a:p>
          <a:p>
            <a:r>
              <a:rPr lang="en-US" sz="1800" dirty="0" smtClean="0">
                <a:solidFill>
                  <a:srgbClr val="FFFF00"/>
                </a:solidFill>
              </a:rPr>
              <a:t>These ion pairs may be detected using electronics!!!</a:t>
            </a:r>
          </a:p>
          <a:p>
            <a:endParaRPr lang="en-US" sz="2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heavy charged particles (3)</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571999"/>
          </a:xfrm>
        </p:spPr>
        <p:txBody>
          <a:bodyPr/>
          <a:lstStyle/>
          <a:p>
            <a:r>
              <a:rPr lang="en-US" sz="1800" dirty="0" smtClean="0">
                <a:solidFill>
                  <a:srgbClr val="FFFF00"/>
                </a:solidFill>
              </a:rPr>
              <a:t>Bethe formula describes energy loss as  function of path:</a:t>
            </a:r>
          </a:p>
          <a:p>
            <a:endParaRPr lang="en-US" sz="1800" dirty="0">
              <a:solidFill>
                <a:srgbClr val="FFFF00"/>
              </a:solidFill>
            </a:endParaRPr>
          </a:p>
          <a:p>
            <a:endParaRPr lang="en-US" sz="1800" dirty="0" smtClean="0">
              <a:solidFill>
                <a:srgbClr val="FFFF00"/>
              </a:solidFill>
            </a:endParaRPr>
          </a:p>
          <a:p>
            <a:pPr>
              <a:buNone/>
            </a:pPr>
            <a:endParaRPr lang="en-US" sz="1800" dirty="0">
              <a:solidFill>
                <a:srgbClr val="FFFF00"/>
              </a:solidFill>
            </a:endParaRPr>
          </a:p>
          <a:p>
            <a:pPr>
              <a:buNone/>
            </a:pPr>
            <a:endParaRPr lang="en-US" sz="1800" dirty="0" smtClean="0">
              <a:solidFill>
                <a:srgbClr val="FFFF00"/>
              </a:solidFill>
            </a:endParaRPr>
          </a:p>
          <a:p>
            <a:pPr>
              <a:buNone/>
            </a:pPr>
            <a:endParaRPr lang="en-US" sz="1800" dirty="0" smtClean="0">
              <a:solidFill>
                <a:srgbClr val="FFFF00"/>
              </a:solidFill>
            </a:endParaRPr>
          </a:p>
          <a:p>
            <a:pPr>
              <a:buNone/>
            </a:pPr>
            <a:r>
              <a:rPr lang="en-US" sz="1800" dirty="0" smtClean="0">
                <a:solidFill>
                  <a:srgbClr val="FFFF00"/>
                </a:solidFill>
              </a:rPr>
              <a:t>Typical energy loss along an alpha particle (helium nuclei) path</a:t>
            </a:r>
            <a:endParaRPr lang="en-US" sz="2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electrons with matter</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571999"/>
          </a:xfrm>
        </p:spPr>
        <p:txBody>
          <a:bodyPr/>
          <a:lstStyle/>
          <a:p>
            <a:r>
              <a:rPr lang="en-US" sz="1800" dirty="0" smtClean="0">
                <a:solidFill>
                  <a:srgbClr val="FFFF00"/>
                </a:solidFill>
              </a:rPr>
              <a:t>Electrons are different from heavy charged particles:</a:t>
            </a:r>
          </a:p>
          <a:p>
            <a:pPr lvl="1"/>
            <a:r>
              <a:rPr lang="en-US" sz="1200" dirty="0" smtClean="0">
                <a:solidFill>
                  <a:srgbClr val="FFFF00"/>
                </a:solidFill>
              </a:rPr>
              <a:t>Light (2000 times lighter than proton)</a:t>
            </a:r>
          </a:p>
          <a:p>
            <a:pPr lvl="1"/>
            <a:r>
              <a:rPr lang="en-US" sz="1200" dirty="0" smtClean="0">
                <a:solidFill>
                  <a:srgbClr val="FFFF00"/>
                </a:solidFill>
              </a:rPr>
              <a:t>Opposite charge</a:t>
            </a:r>
          </a:p>
          <a:p>
            <a:pPr lvl="1"/>
            <a:r>
              <a:rPr lang="en-US" sz="1200" dirty="0" smtClean="0">
                <a:solidFill>
                  <a:srgbClr val="FFFF00"/>
                </a:solidFill>
              </a:rPr>
              <a:t>‘Fermions’ vs. ‘Bosons’</a:t>
            </a:r>
          </a:p>
          <a:p>
            <a:r>
              <a:rPr lang="en-US" sz="1800" dirty="0" smtClean="0">
                <a:solidFill>
                  <a:srgbClr val="FFFF00"/>
                </a:solidFill>
              </a:rPr>
              <a:t>Follow a tortured path because energy transfer is large per interaction</a:t>
            </a:r>
          </a:p>
          <a:p>
            <a:r>
              <a:rPr lang="en-US" sz="1800" dirty="0" smtClean="0">
                <a:solidFill>
                  <a:srgbClr val="FFFF00"/>
                </a:solidFill>
              </a:rPr>
              <a:t>Bethe formula for specific energy loss:</a:t>
            </a:r>
          </a:p>
          <a:p>
            <a:endParaRPr lang="en-US" sz="1800" dirty="0">
              <a:solidFill>
                <a:srgbClr val="FFFF00"/>
              </a:solidFill>
            </a:endParaRPr>
          </a:p>
          <a:p>
            <a:endParaRPr lang="en-US" sz="1800" dirty="0" smtClean="0">
              <a:solidFill>
                <a:srgbClr val="FFFF00"/>
              </a:solidFill>
            </a:endParaRPr>
          </a:p>
          <a:p>
            <a:r>
              <a:rPr lang="en-US" sz="1800" dirty="0" smtClean="0">
                <a:solidFill>
                  <a:srgbClr val="FFFF00"/>
                </a:solidFill>
              </a:rPr>
              <a:t>Energy may also be lost by radiative processes as well as Coulomb interactions (electrostatic interactions)</a:t>
            </a: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electrons with matter</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8229600" cy="4571999"/>
          </a:xfrm>
        </p:spPr>
        <p:txBody>
          <a:bodyPr/>
          <a:lstStyle/>
          <a:p>
            <a:r>
              <a:rPr lang="en-US" sz="1800" dirty="0" smtClean="0">
                <a:solidFill>
                  <a:srgbClr val="FFFF00"/>
                </a:solidFill>
              </a:rPr>
              <a:t>Electrons are different from heavy charged particles:</a:t>
            </a:r>
          </a:p>
          <a:p>
            <a:pPr lvl="1"/>
            <a:r>
              <a:rPr lang="en-US" sz="1200" dirty="0" smtClean="0">
                <a:solidFill>
                  <a:srgbClr val="FFFF00"/>
                </a:solidFill>
              </a:rPr>
              <a:t>Light (2000 times lighter than proton)</a:t>
            </a:r>
          </a:p>
          <a:p>
            <a:pPr lvl="1"/>
            <a:r>
              <a:rPr lang="en-US" sz="1200" dirty="0" smtClean="0">
                <a:solidFill>
                  <a:srgbClr val="FFFF00"/>
                </a:solidFill>
              </a:rPr>
              <a:t>Opposite charge</a:t>
            </a:r>
          </a:p>
          <a:p>
            <a:pPr lvl="1"/>
            <a:r>
              <a:rPr lang="en-US" sz="1200" dirty="0" smtClean="0">
                <a:solidFill>
                  <a:srgbClr val="FFFF00"/>
                </a:solidFill>
              </a:rPr>
              <a:t>‘Fermions’ vs. ‘Bosons’</a:t>
            </a:r>
          </a:p>
          <a:p>
            <a:r>
              <a:rPr lang="en-US" sz="1800" dirty="0" smtClean="0">
                <a:solidFill>
                  <a:srgbClr val="FFFF00"/>
                </a:solidFill>
              </a:rPr>
              <a:t>Follow a tortured path because energy transfer is large per interaction</a:t>
            </a:r>
          </a:p>
          <a:p>
            <a:r>
              <a:rPr lang="en-US" sz="1800" dirty="0" smtClean="0">
                <a:solidFill>
                  <a:srgbClr val="FFFF00"/>
                </a:solidFill>
              </a:rPr>
              <a:t>Bethe formula for specific energy loss:</a:t>
            </a:r>
          </a:p>
          <a:p>
            <a:endParaRPr lang="en-US" sz="1800" dirty="0">
              <a:solidFill>
                <a:srgbClr val="FFFF00"/>
              </a:solidFill>
            </a:endParaRPr>
          </a:p>
          <a:p>
            <a:endParaRPr lang="en-US" sz="1800" dirty="0" smtClean="0">
              <a:solidFill>
                <a:srgbClr val="FFFF00"/>
              </a:solidFill>
            </a:endParaRPr>
          </a:p>
          <a:p>
            <a:r>
              <a:rPr lang="en-US" sz="1800" dirty="0" smtClean="0">
                <a:solidFill>
                  <a:srgbClr val="FFFF00"/>
                </a:solidFill>
              </a:rPr>
              <a:t>Energy may also be lost by radiative processes as well as Coulomb interactions (electrostatic interactions)</a:t>
            </a: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b="1" dirty="0" smtClean="0">
                <a:solidFill>
                  <a:srgbClr val="FFFF00"/>
                </a:solidFill>
              </a:rPr>
              <a:t>Interaction of electrons with matter (2)</a:t>
            </a:r>
            <a:endParaRPr lang="en-US" b="1" dirty="0">
              <a:solidFill>
                <a:srgbClr val="FFFF00"/>
              </a:solidFill>
            </a:endParaRPr>
          </a:p>
        </p:txBody>
      </p:sp>
      <p:sp>
        <p:nvSpPr>
          <p:cNvPr id="8195" name="Rectangle 3"/>
          <p:cNvSpPr>
            <a:spLocks noGrp="1" noChangeArrowheads="1"/>
          </p:cNvSpPr>
          <p:nvPr>
            <p:ph type="body" idx="1"/>
          </p:nvPr>
        </p:nvSpPr>
        <p:spPr>
          <a:xfrm>
            <a:off x="457200" y="1600200"/>
            <a:ext cx="3886200" cy="4800600"/>
          </a:xfrm>
        </p:spPr>
        <p:txBody>
          <a:bodyPr/>
          <a:lstStyle/>
          <a:p>
            <a:r>
              <a:rPr lang="en-US" sz="1800" dirty="0" smtClean="0">
                <a:solidFill>
                  <a:srgbClr val="FFFF00"/>
                </a:solidFill>
              </a:rPr>
              <a:t>Range is not a good concept for fast electrons because particles get deflected OUT of beam…because of large individual interactions</a:t>
            </a:r>
          </a:p>
          <a:p>
            <a:r>
              <a:rPr lang="en-US" sz="1800" dirty="0" smtClean="0">
                <a:solidFill>
                  <a:srgbClr val="FFFF00"/>
                </a:solidFill>
              </a:rPr>
              <a:t>Path loss is much less …~ 1-2 mm /</a:t>
            </a:r>
            <a:r>
              <a:rPr lang="en-US" sz="1800" dirty="0" err="1" smtClean="0">
                <a:solidFill>
                  <a:srgbClr val="FFFF00"/>
                </a:solidFill>
              </a:rPr>
              <a:t>MeV</a:t>
            </a:r>
            <a:r>
              <a:rPr lang="en-US" sz="1800" dirty="0" smtClean="0">
                <a:solidFill>
                  <a:srgbClr val="FFFF00"/>
                </a:solidFill>
              </a:rPr>
              <a:t> is typical ‘range’</a:t>
            </a:r>
          </a:p>
          <a:p>
            <a:r>
              <a:rPr lang="en-US" sz="1800" dirty="0" smtClean="0">
                <a:solidFill>
                  <a:srgbClr val="FFFF00"/>
                </a:solidFill>
              </a:rPr>
              <a:t>Electrons, because they are light, can undergo a single LARGE deflection in the opposite direction (‘bounce’ off of orbital electron or nucleus) this is called ‘back scattering’</a:t>
            </a:r>
          </a:p>
          <a:p>
            <a:endParaRPr lang="en-US" sz="1800" dirty="0" smtClean="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2749</TotalTime>
  <Words>1939</Words>
  <Application>Microsoft Office PowerPoint</Application>
  <PresentationFormat>Letter Paper (8.5x11 in)</PresentationFormat>
  <Paragraphs>216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Symbol</vt:lpstr>
      <vt:lpstr>Wingdings</vt:lpstr>
      <vt:lpstr>Default Design</vt:lpstr>
      <vt:lpstr>Radiation Interactions: eV to GeV </vt:lpstr>
      <vt:lpstr>Objectives</vt:lpstr>
      <vt:lpstr>There are four major categories of radiation interactions</vt:lpstr>
      <vt:lpstr>Interaction of heavy charged particles</vt:lpstr>
      <vt:lpstr>Interaction of heavy charged particles (2)</vt:lpstr>
      <vt:lpstr>Interaction of heavy charged particles (3)</vt:lpstr>
      <vt:lpstr>Interaction of electrons with matter</vt:lpstr>
      <vt:lpstr>Interaction of electrons with matter</vt:lpstr>
      <vt:lpstr>Interaction of electrons with matter (2)</vt:lpstr>
      <vt:lpstr>Interaction of photons with matter</vt:lpstr>
      <vt:lpstr>Interaction of photons with matter (2)</vt:lpstr>
      <vt:lpstr>Interaction of photons with matter (3)</vt:lpstr>
      <vt:lpstr>High Energy Physics Detectors </vt:lpstr>
      <vt:lpstr>What is the end-goal for detectors in high energy physics accelerators?</vt:lpstr>
      <vt:lpstr>High energy physics detectors</vt:lpstr>
      <vt:lpstr>The Vertex Detectors</vt:lpstr>
      <vt:lpstr>The Vertex Detectors</vt:lpstr>
      <vt:lpstr>The Drift Chamber</vt:lpstr>
      <vt:lpstr>The Cerenkov Detection Ring</vt:lpstr>
      <vt:lpstr>The Calorimeter</vt:lpstr>
      <vt:lpstr>The Calorimeter</vt:lpstr>
    </vt:vector>
  </TitlesOfParts>
  <Company>RIT - Center for Imaging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rlkpci</dc:creator>
  <cp:lastModifiedBy>rlkpci</cp:lastModifiedBy>
  <cp:revision>281</cp:revision>
  <dcterms:created xsi:type="dcterms:W3CDTF">2005-03-13T18:19:51Z</dcterms:created>
  <dcterms:modified xsi:type="dcterms:W3CDTF">2009-03-18T17:38:20Z</dcterms:modified>
</cp:coreProperties>
</file>