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6782" r:id="rId1"/>
  </p:sldMasterIdLst>
  <p:notesMasterIdLst>
    <p:notesMasterId r:id="rId26"/>
  </p:notesMasterIdLst>
  <p:handoutMasterIdLst>
    <p:handoutMasterId r:id="rId27"/>
  </p:handoutMasterIdLst>
  <p:sldIdLst>
    <p:sldId id="1232" r:id="rId2"/>
    <p:sldId id="1234" r:id="rId3"/>
    <p:sldId id="1259" r:id="rId4"/>
    <p:sldId id="1273" r:id="rId5"/>
    <p:sldId id="1274" r:id="rId6"/>
    <p:sldId id="1275" r:id="rId7"/>
    <p:sldId id="1276" r:id="rId8"/>
    <p:sldId id="1260" r:id="rId9"/>
    <p:sldId id="1261" r:id="rId10"/>
    <p:sldId id="1271" r:id="rId11"/>
    <p:sldId id="1272" r:id="rId12"/>
    <p:sldId id="1262" r:id="rId13"/>
    <p:sldId id="1264" r:id="rId14"/>
    <p:sldId id="1265" r:id="rId15"/>
    <p:sldId id="1266" r:id="rId16"/>
    <p:sldId id="1267" r:id="rId17"/>
    <p:sldId id="1258" r:id="rId18"/>
    <p:sldId id="1268" r:id="rId19"/>
    <p:sldId id="1269" r:id="rId20"/>
    <p:sldId id="1270" r:id="rId21"/>
    <p:sldId id="1249" r:id="rId22"/>
    <p:sldId id="1280" r:id="rId23"/>
    <p:sldId id="1277" r:id="rId24"/>
    <p:sldId id="1282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9933"/>
    <a:srgbClr val="FF6A06"/>
    <a:srgbClr val="FF0000"/>
    <a:srgbClr val="292929"/>
    <a:srgbClr val="0099FF"/>
    <a:srgbClr val="FFE4D1"/>
    <a:srgbClr val="FFB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8" autoAdjust="0"/>
    <p:restoredTop sz="94171" autoAdjust="0"/>
  </p:normalViewPr>
  <p:slideViewPr>
    <p:cSldViewPr snapToObjects="1">
      <p:cViewPr varScale="1">
        <p:scale>
          <a:sx n="109" d="100"/>
          <a:sy n="109" d="100"/>
        </p:scale>
        <p:origin x="22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6310729-A2DA-4E2F-9794-8E8254DA565C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A7DEAFB-AD29-4ECC-AAD1-95447495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006EA59-48DE-4D07-B2B4-E8B048EB2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130425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94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0040" y="1371600"/>
            <a:ext cx="2743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3200400" y="1371600"/>
            <a:ext cx="2743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080760" y="1371600"/>
            <a:ext cx="2743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20040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200400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80760" y="4114800"/>
            <a:ext cx="2739683" cy="53035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20039" y="4727448"/>
            <a:ext cx="8500403" cy="1597152"/>
          </a:xfr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0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5760" y="6088380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3440" y="6088380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65760" y="3357372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663440" y="3357372"/>
            <a:ext cx="4114800" cy="5334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 W/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6 Pictures W/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23"/>
          </p:nvPr>
        </p:nvSpPr>
        <p:spPr>
          <a:xfrm>
            <a:off x="315468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24"/>
          </p:nvPr>
        </p:nvSpPr>
        <p:spPr>
          <a:xfrm>
            <a:off x="5943600" y="122568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5695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5945870" y="3827835"/>
            <a:ext cx="2743200" cy="256032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24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23"/>
          </p:nvPr>
        </p:nvSpPr>
        <p:spPr>
          <a:xfrm>
            <a:off x="315468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24"/>
          </p:nvPr>
        </p:nvSpPr>
        <p:spPr>
          <a:xfrm>
            <a:off x="5943600" y="122568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5695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5945870" y="3827835"/>
            <a:ext cx="2743200" cy="22860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28"/>
          </p:nvPr>
        </p:nvSpPr>
        <p:spPr>
          <a:xfrm>
            <a:off x="365760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9"/>
          </p:nvPr>
        </p:nvSpPr>
        <p:spPr>
          <a:xfrm>
            <a:off x="3157112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30"/>
          </p:nvPr>
        </p:nvSpPr>
        <p:spPr>
          <a:xfrm>
            <a:off x="5948464" y="3524655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31"/>
          </p:nvPr>
        </p:nvSpPr>
        <p:spPr>
          <a:xfrm>
            <a:off x="365761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32"/>
          </p:nvPr>
        </p:nvSpPr>
        <p:spPr>
          <a:xfrm>
            <a:off x="3157113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33"/>
          </p:nvPr>
        </p:nvSpPr>
        <p:spPr>
          <a:xfrm>
            <a:off x="5948465" y="6119020"/>
            <a:ext cx="274320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4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5"/>
          </p:nvPr>
        </p:nvSpPr>
        <p:spPr>
          <a:xfrm>
            <a:off x="368030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28"/>
          </p:nvPr>
        </p:nvSpPr>
        <p:spPr>
          <a:xfrm>
            <a:off x="365760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31"/>
          </p:nvPr>
        </p:nvSpPr>
        <p:spPr>
          <a:xfrm>
            <a:off x="365761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32"/>
          </p:nvPr>
        </p:nvSpPr>
        <p:spPr>
          <a:xfrm>
            <a:off x="1752600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33"/>
          </p:nvPr>
        </p:nvSpPr>
        <p:spPr>
          <a:xfrm>
            <a:off x="1754870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34"/>
          </p:nvPr>
        </p:nvSpPr>
        <p:spPr>
          <a:xfrm>
            <a:off x="1752600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35"/>
          </p:nvPr>
        </p:nvSpPr>
        <p:spPr>
          <a:xfrm>
            <a:off x="1752601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36"/>
          </p:nvPr>
        </p:nvSpPr>
        <p:spPr>
          <a:xfrm>
            <a:off x="3174451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37"/>
          </p:nvPr>
        </p:nvSpPr>
        <p:spPr>
          <a:xfrm>
            <a:off x="3176721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38"/>
          </p:nvPr>
        </p:nvSpPr>
        <p:spPr>
          <a:xfrm>
            <a:off x="3174451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39"/>
          </p:nvPr>
        </p:nvSpPr>
        <p:spPr>
          <a:xfrm>
            <a:off x="3174452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40"/>
          </p:nvPr>
        </p:nvSpPr>
        <p:spPr>
          <a:xfrm>
            <a:off x="4596302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41"/>
          </p:nvPr>
        </p:nvSpPr>
        <p:spPr>
          <a:xfrm>
            <a:off x="4598572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42"/>
          </p:nvPr>
        </p:nvSpPr>
        <p:spPr>
          <a:xfrm>
            <a:off x="4596302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43"/>
          </p:nvPr>
        </p:nvSpPr>
        <p:spPr>
          <a:xfrm>
            <a:off x="4596303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44"/>
          </p:nvPr>
        </p:nvSpPr>
        <p:spPr>
          <a:xfrm>
            <a:off x="5983142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45"/>
          </p:nvPr>
        </p:nvSpPr>
        <p:spPr>
          <a:xfrm>
            <a:off x="5985412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46"/>
          </p:nvPr>
        </p:nvSpPr>
        <p:spPr>
          <a:xfrm>
            <a:off x="5983142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47"/>
          </p:nvPr>
        </p:nvSpPr>
        <p:spPr>
          <a:xfrm>
            <a:off x="5983143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48"/>
          </p:nvPr>
        </p:nvSpPr>
        <p:spPr>
          <a:xfrm>
            <a:off x="7404993" y="1225685"/>
            <a:ext cx="1386840" cy="2286000"/>
          </a:xfrm>
        </p:spPr>
        <p:txBody>
          <a:bodyPr wrap="square">
            <a:normAutofit/>
          </a:bodyPr>
          <a:lstStyle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49"/>
          </p:nvPr>
        </p:nvSpPr>
        <p:spPr>
          <a:xfrm>
            <a:off x="7407263" y="3827835"/>
            <a:ext cx="1384570" cy="2286000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50"/>
          </p:nvPr>
        </p:nvSpPr>
        <p:spPr>
          <a:xfrm>
            <a:off x="7404993" y="3524655"/>
            <a:ext cx="1386840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1"/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51"/>
          </p:nvPr>
        </p:nvSpPr>
        <p:spPr>
          <a:xfrm>
            <a:off x="7404994" y="6119020"/>
            <a:ext cx="1386839" cy="182880"/>
          </a:xfrm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0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7FEB-EE76-486C-A71B-A964AE0FF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6901248" cy="646331"/>
          </a:xfrm>
        </p:spPr>
        <p:txBody>
          <a:bodyPr wrap="none"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8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49824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6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111625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0" y="1143000"/>
            <a:ext cx="8229600" cy="990599"/>
          </a:xfrm>
        </p:spPr>
        <p:txBody>
          <a:bodyPr wrap="square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8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86199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7201" y="5181600"/>
            <a:ext cx="8229600" cy="990599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5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6344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58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4968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4968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3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8412480" cy="1752600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57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30327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30327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1143000"/>
            <a:ext cx="8412480" cy="17526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07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76200"/>
            <a:ext cx="7094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1592263" y="1057275"/>
            <a:ext cx="7551737" cy="0"/>
          </a:xfrm>
          <a:prstGeom prst="line">
            <a:avLst/>
          </a:prstGeom>
          <a:noFill/>
          <a:ln w="76200">
            <a:solidFill>
              <a:srgbClr val="FF6A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2E6A9CD-A2F2-40DD-A652-73A30586C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70" y="91782"/>
            <a:ext cx="1329256" cy="10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4" r:id="rId1"/>
    <p:sldLayoutId id="2147486786" r:id="rId2"/>
    <p:sldLayoutId id="2147486785" r:id="rId3"/>
    <p:sldLayoutId id="2147486800" r:id="rId4"/>
    <p:sldLayoutId id="2147486798" r:id="rId5"/>
    <p:sldLayoutId id="2147486793" r:id="rId6"/>
    <p:sldLayoutId id="2147486802" r:id="rId7"/>
    <p:sldLayoutId id="2147486794" r:id="rId8"/>
    <p:sldLayoutId id="2147486801" r:id="rId9"/>
    <p:sldLayoutId id="2147486799" r:id="rId10"/>
    <p:sldLayoutId id="2147486790" r:id="rId11"/>
    <p:sldLayoutId id="2147486795" r:id="rId12"/>
    <p:sldLayoutId id="2147486796" r:id="rId13"/>
    <p:sldLayoutId id="2147486797" r:id="rId14"/>
    <p:sldLayoutId id="2147486803" r:id="rId15"/>
    <p:sldLayoutId id="2147486789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4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Relationship Id="rId1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The SATIN Infrared Detector Development Program </a:t>
            </a:r>
            <a:r>
              <a:rPr lang="en-US" dirty="0" smtClean="0"/>
              <a:t>and </a:t>
            </a:r>
            <a:r>
              <a:rPr lang="en-US" dirty="0"/>
              <a:t>the Road to HELLSTAR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1800" b="1" dirty="0" smtClean="0"/>
              <a:t>Donald F. </a:t>
            </a:r>
            <a:r>
              <a:rPr lang="en-US" sz="1800" b="1" dirty="0" err="1" smtClean="0"/>
              <a:t>Figer,</a:t>
            </a:r>
            <a:r>
              <a:rPr lang="en-US" sz="1800" b="1" baseline="30000" dirty="0" err="1" smtClean="0"/>
              <a:t>a</a:t>
            </a:r>
            <a:r>
              <a:rPr lang="en-US" sz="1800" b="1" dirty="0" smtClean="0"/>
              <a:t> Justin P. </a:t>
            </a:r>
            <a:r>
              <a:rPr lang="en-US" sz="1800" b="1" dirty="0" err="1"/>
              <a:t>Gallagher,</a:t>
            </a:r>
            <a:r>
              <a:rPr lang="en-US" sz="1800" b="1" baseline="30000" dirty="0" err="1"/>
              <a:t>a</a:t>
            </a:r>
            <a:r>
              <a:rPr lang="en-US" sz="1800" b="1" dirty="0" smtClean="0"/>
              <a:t> </a:t>
            </a:r>
            <a:r>
              <a:rPr lang="en-US" sz="1800" b="1" dirty="0"/>
              <a:t>Lazar </a:t>
            </a:r>
            <a:r>
              <a:rPr lang="en-US" sz="1800" b="1" dirty="0" err="1"/>
              <a:t>Buntic,</a:t>
            </a:r>
            <a:r>
              <a:rPr lang="en-US" sz="1800" b="1" baseline="30000" dirty="0" err="1"/>
              <a:t>a</a:t>
            </a:r>
            <a:r>
              <a:rPr lang="en-US" sz="1800" b="1" dirty="0" smtClean="0"/>
              <a:t> </a:t>
            </a:r>
            <a:r>
              <a:rPr lang="en-US" sz="1800" b="1" dirty="0"/>
              <a:t>Jon </a:t>
            </a:r>
            <a:r>
              <a:rPr lang="en-US" sz="1800" b="1" dirty="0" err="1" smtClean="0"/>
              <a:t>Getty,</a:t>
            </a:r>
            <a:r>
              <a:rPr lang="en-US" sz="1800" b="1" baseline="30000" dirty="0" err="1" smtClean="0"/>
              <a:t>b</a:t>
            </a:r>
            <a:r>
              <a:rPr lang="en-US" sz="1800" b="1" dirty="0" smtClean="0"/>
              <a:t> </a:t>
            </a:r>
            <a:r>
              <a:rPr lang="en-US" sz="1800" b="1" dirty="0"/>
              <a:t>Stefan </a:t>
            </a:r>
            <a:r>
              <a:rPr lang="en-US" sz="1800" b="1" dirty="0" err="1" smtClean="0"/>
              <a:t>Lauxtermann,</a:t>
            </a:r>
            <a:r>
              <a:rPr lang="en-US" sz="1800" b="1" baseline="30000" dirty="0" err="1" smtClean="0"/>
              <a:t>c</a:t>
            </a:r>
            <a:endParaRPr lang="en-US" sz="1800" b="1" dirty="0" smtClean="0"/>
          </a:p>
          <a:p>
            <a:r>
              <a:rPr lang="en-US" baseline="30000" dirty="0" err="1"/>
              <a:t>a</a:t>
            </a:r>
            <a:r>
              <a:rPr lang="en-US" dirty="0" err="1" smtClean="0"/>
              <a:t>Center</a:t>
            </a:r>
            <a:r>
              <a:rPr lang="en-US" dirty="0" smtClean="0"/>
              <a:t> for Detectors, Rochester Institute of Technology, Rochester, NY</a:t>
            </a:r>
          </a:p>
          <a:p>
            <a:r>
              <a:rPr lang="en-US" baseline="30000" dirty="0" err="1" smtClean="0"/>
              <a:t>b</a:t>
            </a:r>
            <a:r>
              <a:rPr lang="en-US" dirty="0" err="1" smtClean="0"/>
              <a:t>Raytheon</a:t>
            </a:r>
            <a:r>
              <a:rPr lang="en-US" dirty="0" smtClean="0"/>
              <a:t> </a:t>
            </a:r>
            <a:r>
              <a:rPr lang="en-US" dirty="0"/>
              <a:t>Vision Systems, 75 </a:t>
            </a:r>
            <a:r>
              <a:rPr lang="en-US" dirty="0" err="1"/>
              <a:t>Coromar</a:t>
            </a:r>
            <a:r>
              <a:rPr lang="en-US" dirty="0"/>
              <a:t> Dr., Goleta, CA </a:t>
            </a:r>
            <a:r>
              <a:rPr lang="en-US" dirty="0" smtClean="0"/>
              <a:t>93117</a:t>
            </a:r>
          </a:p>
          <a:p>
            <a:r>
              <a:rPr lang="en-US" baseline="30000" dirty="0" err="1" smtClean="0"/>
              <a:t>c</a:t>
            </a:r>
            <a:r>
              <a:rPr lang="en-US" dirty="0" err="1" smtClean="0"/>
              <a:t>Sensor</a:t>
            </a:r>
            <a:r>
              <a:rPr lang="en-US" dirty="0" smtClean="0"/>
              <a:t> </a:t>
            </a:r>
            <a:r>
              <a:rPr lang="en-US" dirty="0"/>
              <a:t>Creations Inc., 5251 Verdugo Way, Suite I, Camarillo, CA 93012</a:t>
            </a:r>
            <a:endParaRPr lang="en-US" dirty="0" smtClean="0"/>
          </a:p>
        </p:txBody>
      </p:sp>
      <p:pic>
        <p:nvPicPr>
          <p:cNvPr id="9" name="Picture 10" descr="SPIE-logo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914"/>
            <a:ext cx="2669059" cy="7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01341"/>
            <a:ext cx="1786048" cy="365760"/>
          </a:xfrm>
          <a:prstGeom prst="rect">
            <a:avLst/>
          </a:prstGeom>
        </p:spPr>
      </p:pic>
      <p:pic>
        <p:nvPicPr>
          <p:cNvPr id="1026" name="Picture 2" descr="RIT lock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101341"/>
            <a:ext cx="937847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6101341"/>
            <a:ext cx="301120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2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194" y="1295400"/>
            <a:ext cx="6579612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7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Star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2030"/>
            <a:ext cx="8229600" cy="45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9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Crosstalk (3 by 3 pixel grid)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5572"/>
            <a:ext cx="8229600" cy="32494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3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Noise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283" y="1295400"/>
            <a:ext cx="6425433" cy="4949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Efficiency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699" y="1620727"/>
            <a:ext cx="6826601" cy="42991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Content Placeholder 5" descr="persistence_vs_fluence_jumbo_VIRGO-V2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2912"/>
            <a:ext cx="82296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04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13649"/>
            <a:ext cx="8229600" cy="33133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23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to </a:t>
            </a:r>
            <a:r>
              <a:rPr lang="en-US" dirty="0" err="1" smtClean="0"/>
              <a:t>hellstar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9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65598"/>
              </p:ext>
            </p:extLst>
          </p:nvPr>
        </p:nvGraphicFramePr>
        <p:xfrm>
          <a:off x="1600200" y="2855912"/>
          <a:ext cx="59436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791183795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684602228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38352306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228600" marR="22860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Table 3. The table shows HELLSTAR goals compared to SATIN performance.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026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SATIN Performance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HELLSTAR Goals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6288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1K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1K and 2K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2K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4K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×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6K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758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Pixel Size (µm)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724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Read Noise (e</a:t>
                      </a:r>
                      <a:r>
                        <a:rPr lang="en-US" sz="1000" baseline="30000">
                          <a:solidFill>
                            <a:schemeClr val="tx1"/>
                          </a:solidFill>
                          <a:effectLst/>
                        </a:rPr>
                        <a:t>- 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CDS)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4478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Wavelength Range (µm)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0.8 – 2.55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0.8 – 2.65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92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Dark Current (e</a:t>
                      </a:r>
                      <a:r>
                        <a:rPr lang="en-US" sz="1000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/s/pixel)*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0.5 @ 70 (95% Operability)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343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Minimum readout time (s)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38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Well size (e</a:t>
                      </a:r>
                      <a:r>
                        <a:rPr lang="en-US" sz="1000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400,000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300,000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6849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Peak QE (w/AR coating)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&gt;90%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&gt;70% in K-band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308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Persistence (after 100% saturation)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&lt;0.1%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&lt;0.1%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72139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557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1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457200" y="2134229"/>
            <a:ext cx="8229600" cy="3272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91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 SATIN program</a:t>
            </a:r>
          </a:p>
          <a:p>
            <a:r>
              <a:rPr lang="en-US" dirty="0" smtClean="0"/>
              <a:t>Detector characterization</a:t>
            </a:r>
          </a:p>
          <a:p>
            <a:r>
              <a:rPr lang="en-US" dirty="0" smtClean="0"/>
              <a:t>The road to HELLSTAR</a:t>
            </a:r>
          </a:p>
          <a:p>
            <a:endParaRPr lang="en-US" b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8327"/>
            <a:ext cx="8229600" cy="49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4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RIT and RVS developed new infrared detectors for astrophysics applications.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CfD</a:t>
            </a:r>
            <a:r>
              <a:rPr lang="en-US" dirty="0" smtClean="0"/>
              <a:t> demonstrated high performance for these detectors.</a:t>
            </a:r>
          </a:p>
          <a:p>
            <a:r>
              <a:rPr lang="en-US" dirty="0" smtClean="0"/>
              <a:t>The team, along with SCI, will now develop HELLSTAR, a 4K</a:t>
            </a:r>
            <a:r>
              <a:rPr lang="en-US" sz="2000" dirty="0" smtClean="0"/>
              <a:t>×</a:t>
            </a:r>
            <a:r>
              <a:rPr lang="en-US" dirty="0" smtClean="0"/>
              <a:t>6K infrared detector.</a:t>
            </a:r>
          </a:p>
          <a:p>
            <a:r>
              <a:rPr lang="en-US" dirty="0" smtClean="0"/>
              <a:t>The first application is </a:t>
            </a:r>
            <a:r>
              <a:rPr lang="en-US" dirty="0" err="1" smtClean="0"/>
              <a:t>Cryoscope</a:t>
            </a:r>
            <a:r>
              <a:rPr lang="en-US" dirty="0" smtClean="0"/>
              <a:t> at the South Pole.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392C-5BE7-214B-9E5F-CC8853CBAA6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37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Current* and Past Project Personnel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28"/>
          </p:nvPr>
        </p:nvSpPr>
        <p:spPr>
          <a:xfrm>
            <a:off x="365760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Donald F. </a:t>
            </a:r>
            <a:r>
              <a:rPr lang="en-US" sz="1200" dirty="0" err="1" smtClean="0"/>
              <a:t>Figer</a:t>
            </a:r>
            <a:r>
              <a:rPr lang="en-US" sz="1200" dirty="0" smtClean="0"/>
              <a:t>*</a:t>
            </a: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idx="31"/>
          </p:nvPr>
        </p:nvSpPr>
        <p:spPr>
          <a:xfrm>
            <a:off x="365761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Tre </a:t>
            </a:r>
            <a:r>
              <a:rPr lang="en-US" sz="1200" dirty="0" err="1" smtClean="0"/>
              <a:t>Dipassio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34"/>
          </p:nvPr>
        </p:nvSpPr>
        <p:spPr>
          <a:xfrm>
            <a:off x="1752600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Justin Gallagher*</a:t>
            </a:r>
            <a:endParaRPr lang="en-US" sz="1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35"/>
          </p:nvPr>
        </p:nvSpPr>
        <p:spPr>
          <a:xfrm>
            <a:off x="1752601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Austin Ford</a:t>
            </a:r>
            <a:endParaRPr lang="en-US" sz="1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38"/>
          </p:nvPr>
        </p:nvSpPr>
        <p:spPr>
          <a:xfrm>
            <a:off x="3174451" y="3398520"/>
            <a:ext cx="1386840" cy="182880"/>
          </a:xfrm>
        </p:spPr>
        <p:txBody>
          <a:bodyPr/>
          <a:lstStyle/>
          <a:p>
            <a:r>
              <a:rPr lang="en-US" sz="1200" dirty="0"/>
              <a:t>Valerie </a:t>
            </a:r>
            <a:r>
              <a:rPr lang="en-US" sz="1200" dirty="0" err="1"/>
              <a:t>Fleischauer</a:t>
            </a:r>
            <a:endParaRPr lang="en-US" sz="12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39"/>
          </p:nvPr>
        </p:nvSpPr>
        <p:spPr>
          <a:xfrm>
            <a:off x="3174452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Neil </a:t>
            </a:r>
            <a:r>
              <a:rPr lang="en-US" sz="1200" dirty="0" err="1" smtClean="0"/>
              <a:t>Guertin</a:t>
            </a:r>
            <a:endParaRPr lang="en-US" sz="12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42"/>
          </p:nvPr>
        </p:nvSpPr>
        <p:spPr>
          <a:xfrm>
            <a:off x="4596302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Brandon </a:t>
            </a:r>
            <a:r>
              <a:rPr lang="en-US" sz="1200" dirty="0" err="1" smtClean="0"/>
              <a:t>Hanold</a:t>
            </a:r>
            <a:endParaRPr lang="en-US" sz="12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43"/>
          </p:nvPr>
        </p:nvSpPr>
        <p:spPr>
          <a:xfrm>
            <a:off x="4596303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Hatakeyama</a:t>
            </a:r>
            <a:endParaRPr lang="en-US" sz="1200" dirty="0"/>
          </a:p>
        </p:txBody>
      </p:sp>
      <p:sp>
        <p:nvSpPr>
          <p:cNvPr id="22" name="Content Placeholder 21"/>
          <p:cNvSpPr>
            <a:spLocks noGrp="1"/>
          </p:cNvSpPr>
          <p:nvPr>
            <p:ph idx="46"/>
          </p:nvPr>
        </p:nvSpPr>
        <p:spPr>
          <a:xfrm>
            <a:off x="5983142" y="3398520"/>
            <a:ext cx="1386840" cy="182880"/>
          </a:xfrm>
        </p:spPr>
        <p:txBody>
          <a:bodyPr/>
          <a:lstStyle/>
          <a:p>
            <a:r>
              <a:rPr lang="en-US" sz="1200" dirty="0" err="1" smtClean="0"/>
              <a:t>Joong</a:t>
            </a:r>
            <a:r>
              <a:rPr lang="en-US" sz="1200" dirty="0" smtClean="0"/>
              <a:t> Lee</a:t>
            </a:r>
            <a:endParaRPr lang="en-US" sz="12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47"/>
          </p:nvPr>
        </p:nvSpPr>
        <p:spPr>
          <a:xfrm>
            <a:off x="5983143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Michael </a:t>
            </a:r>
            <a:r>
              <a:rPr lang="en-US" sz="1200" dirty="0" err="1" smtClean="0"/>
              <a:t>Kha</a:t>
            </a:r>
            <a:endParaRPr lang="en-US" sz="12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50"/>
          </p:nvPr>
        </p:nvSpPr>
        <p:spPr>
          <a:xfrm>
            <a:off x="7404993" y="3398520"/>
            <a:ext cx="1386840" cy="182880"/>
          </a:xfrm>
        </p:spPr>
        <p:txBody>
          <a:bodyPr/>
          <a:lstStyle/>
          <a:p>
            <a:r>
              <a:rPr lang="en-US" sz="1200" dirty="0" smtClean="0"/>
              <a:t>Lazar Buntic*</a:t>
            </a:r>
            <a:endParaRPr lang="en-US" sz="12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51"/>
          </p:nvPr>
        </p:nvSpPr>
        <p:spPr>
          <a:xfrm>
            <a:off x="7404994" y="5913120"/>
            <a:ext cx="1386839" cy="182880"/>
          </a:xfrm>
        </p:spPr>
        <p:txBody>
          <a:bodyPr/>
          <a:lstStyle/>
          <a:p>
            <a:r>
              <a:rPr lang="en-US" sz="1200" dirty="0" smtClean="0"/>
              <a:t>Gabrielle Picher</a:t>
            </a:r>
            <a:endParaRPr lang="en-US" sz="1200" dirty="0"/>
          </a:p>
        </p:txBody>
      </p:sp>
      <p:pic>
        <p:nvPicPr>
          <p:cNvPr id="28" name="Content Placeholder 33"/>
          <p:cNvPicPr>
            <a:picLocks noGrp="1" noChangeAspect="1"/>
          </p:cNvPicPr>
          <p:nvPr>
            <p:ph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b="6945"/>
          <a:stretch/>
        </p:blipFill>
        <p:spPr>
          <a:xfrm>
            <a:off x="414626" y="1493520"/>
            <a:ext cx="1288473" cy="1905000"/>
          </a:xfrm>
        </p:spPr>
      </p:pic>
      <p:pic>
        <p:nvPicPr>
          <p:cNvPr id="31" name="Content Placeholder 7"/>
          <p:cNvPicPr>
            <a:picLocks noGrp="1" noChangeAspect="1"/>
          </p:cNvPicPr>
          <p:nvPr>
            <p:ph idx="3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54" y="1668109"/>
            <a:ext cx="1387475" cy="1730411"/>
          </a:xfrm>
        </p:spPr>
      </p:pic>
      <p:pic>
        <p:nvPicPr>
          <p:cNvPr id="32" name="Content Placeholder 15"/>
          <p:cNvPicPr>
            <a:picLocks noGrp="1" noChangeAspect="1"/>
          </p:cNvPicPr>
          <p:nvPr>
            <p:ph idx="3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84" y="1507111"/>
            <a:ext cx="1385888" cy="1891409"/>
          </a:xfrm>
        </p:spPr>
      </p:pic>
      <p:pic>
        <p:nvPicPr>
          <p:cNvPr id="33" name="Content Placeholder 21"/>
          <p:cNvPicPr>
            <a:picLocks noGrp="1" noChangeAspect="1"/>
          </p:cNvPicPr>
          <p:nvPr>
            <p:ph idx="4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27" y="1532723"/>
            <a:ext cx="1387475" cy="1865797"/>
          </a:xfrm>
        </p:spPr>
      </p:pic>
      <p:pic>
        <p:nvPicPr>
          <p:cNvPr id="34" name="Content Placeholder 24"/>
          <p:cNvPicPr>
            <a:picLocks noGrp="1" noChangeAspect="1"/>
          </p:cNvPicPr>
          <p:nvPr>
            <p:ph idx="4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57" y="1531620"/>
            <a:ext cx="1387475" cy="1870371"/>
          </a:xfrm>
        </p:spPr>
      </p:pic>
      <p:pic>
        <p:nvPicPr>
          <p:cNvPr id="35" name="Content Placeholder 26"/>
          <p:cNvPicPr>
            <a:picLocks noGrp="1" noChangeAspect="1"/>
          </p:cNvPicPr>
          <p:nvPr>
            <p:ph idx="4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1481996"/>
            <a:ext cx="1385887" cy="1919995"/>
          </a:xfrm>
        </p:spPr>
      </p:pic>
      <p:pic>
        <p:nvPicPr>
          <p:cNvPr id="36" name="Content Placeholder 18"/>
          <p:cNvPicPr>
            <a:picLocks noGrp="1" noChangeAspect="1"/>
          </p:cNvPicPr>
          <p:nvPr>
            <p:ph idx="2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4158339"/>
            <a:ext cx="1384300" cy="1778889"/>
          </a:xfrm>
        </p:spPr>
      </p:pic>
      <p:pic>
        <p:nvPicPr>
          <p:cNvPr id="37" name="Content Placeholder 22"/>
          <p:cNvPicPr>
            <a:picLocks noGrp="1" noChangeAspect="1"/>
          </p:cNvPicPr>
          <p:nvPr>
            <p:ph idx="33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/>
        </p:blipFill>
        <p:spPr>
          <a:xfrm>
            <a:off x="1764959" y="3939458"/>
            <a:ext cx="1385887" cy="1997770"/>
          </a:xfrm>
        </p:spPr>
      </p:pic>
      <p:pic>
        <p:nvPicPr>
          <p:cNvPr id="38" name="Content Placeholder 23"/>
          <p:cNvPicPr>
            <a:picLocks noGrp="1" noChangeAspect="1"/>
          </p:cNvPicPr>
          <p:nvPr>
            <p:ph idx="37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>
          <a:xfrm>
            <a:off x="3180667" y="3977193"/>
            <a:ext cx="1384300" cy="1960035"/>
          </a:xfrm>
        </p:spPr>
      </p:pic>
      <p:pic>
        <p:nvPicPr>
          <p:cNvPr id="39" name="Content Placeholder 25"/>
          <p:cNvPicPr>
            <a:picLocks noGrp="1" noChangeAspect="1"/>
          </p:cNvPicPr>
          <p:nvPr>
            <p:ph idx="4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/>
          <a:stretch/>
        </p:blipFill>
        <p:spPr>
          <a:xfrm>
            <a:off x="4594788" y="3962400"/>
            <a:ext cx="1384300" cy="1974828"/>
          </a:xfrm>
        </p:spPr>
      </p:pic>
      <p:pic>
        <p:nvPicPr>
          <p:cNvPr id="40" name="Content Placeholder 27"/>
          <p:cNvPicPr>
            <a:picLocks noGrp="1" noChangeAspect="1"/>
          </p:cNvPicPr>
          <p:nvPr>
            <p:ph idx="45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9" y="4072396"/>
            <a:ext cx="1385888" cy="1861527"/>
          </a:xfrm>
        </p:spPr>
      </p:pic>
      <p:pic>
        <p:nvPicPr>
          <p:cNvPr id="41" name="Content Placeholder 28"/>
          <p:cNvPicPr>
            <a:picLocks noGrp="1" noChangeAspect="1"/>
          </p:cNvPicPr>
          <p:nvPr>
            <p:ph idx="49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16" y="4072396"/>
            <a:ext cx="1384300" cy="1861527"/>
          </a:xfrm>
        </p:spPr>
      </p:pic>
      <p:sp>
        <p:nvSpPr>
          <p:cNvPr id="3" name="TextBox 2"/>
          <p:cNvSpPr txBox="1"/>
          <p:nvPr/>
        </p:nvSpPr>
        <p:spPr>
          <a:xfrm>
            <a:off x="7425818" y="111226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FINESST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5" y="1827783"/>
            <a:ext cx="524292" cy="101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17" y="2193646"/>
            <a:ext cx="40439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8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9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of VIRGO Devices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17" y="1295400"/>
            <a:ext cx="6599766" cy="49498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1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SATIN </a:t>
            </a:r>
            <a:r>
              <a:rPr lang="en-US" dirty="0"/>
              <a:t>DETECTOR DEVELOPMENT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20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SATIN is the Short-wave </a:t>
            </a:r>
            <a:r>
              <a:rPr lang="en-US" dirty="0"/>
              <a:t>infrared Advanced Technologies and Instrumentation program for NASA and </a:t>
            </a:r>
            <a:r>
              <a:rPr lang="en-US" dirty="0" smtClean="0"/>
              <a:t>NSF.</a:t>
            </a:r>
          </a:p>
          <a:p>
            <a:r>
              <a:rPr lang="en-US" dirty="0" smtClean="0"/>
              <a:t>The aim is to develop large-format infrared detectors for astrophysics using HgCdTe grown on silicon substrates.</a:t>
            </a:r>
          </a:p>
          <a:p>
            <a:r>
              <a:rPr lang="en-US" dirty="0" smtClean="0"/>
              <a:t>RVS </a:t>
            </a:r>
            <a:r>
              <a:rPr lang="en-US" dirty="0"/>
              <a:t>designed and fabricated the devices, while the </a:t>
            </a:r>
            <a:r>
              <a:rPr lang="en-US" dirty="0" err="1"/>
              <a:t>CfD</a:t>
            </a:r>
            <a:r>
              <a:rPr lang="en-US" dirty="0"/>
              <a:t> characterized them. </a:t>
            </a:r>
            <a:endParaRPr lang="en-US" dirty="0" smtClean="0"/>
          </a:p>
          <a:p>
            <a:r>
              <a:rPr lang="en-US" dirty="0" smtClean="0"/>
              <a:t>We used the VIRGO ROIC as a test vehicle.</a:t>
            </a:r>
          </a:p>
          <a:p>
            <a:r>
              <a:rPr lang="en-US" dirty="0" smtClean="0"/>
              <a:t>SATIN is now complete.</a:t>
            </a:r>
          </a:p>
          <a:p>
            <a:r>
              <a:rPr lang="en-US" dirty="0" smtClean="0"/>
              <a:t>We are on the road to HELLSTAR 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gCdTe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xtremely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arge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ayout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ensor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echnology for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strophysics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esearch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SATIN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846" y="1436567"/>
            <a:ext cx="6966308" cy="46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2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Unit Cell Design (VUC)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71" y="2668531"/>
            <a:ext cx="5975657" cy="22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82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05" y="2855833"/>
            <a:ext cx="4761389" cy="182895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9023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</a:t>
            </a:r>
            <a:r>
              <a:rPr lang="en-US" dirty="0"/>
              <a:t>CHARACTERIZATION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5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Linearity, Well Size, Conversion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200" y="1295400"/>
            <a:ext cx="5623600" cy="4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17&quot;&gt;&lt;/object&gt;&lt;object type=&quot;2&quot; unique_id=&quot;10018&quot;&gt;&lt;object type=&quot;3&quot; unique_id=&quot;10019&quot;&gt;&lt;property id=&quot;20148&quot; value=&quot;5&quot;/&gt;&lt;property id=&quot;20300&quot; value=&quot;Slide 1 - &amp;quot;APRA/PIDDP 2006 &amp;#x0D;&amp;#x0A;Weekly Update&amp;quot;&quot;/&gt;&lt;property id=&quot;20307&quot; value=&quot;256&quot;/&gt;&lt;/object&gt;&lt;object type=&quot;3&quot; unique_id=&quot;10020&quot;&gt;&lt;property id=&quot;20148&quot; value=&quot;5&quot;/&gt;&lt;property id=&quot;20300&quot; value=&quot;Slide 2 - &amp;quot;Meeting Agenda&amp;quot;&quot;/&gt;&lt;property id=&quot;20307&quot; value=&quot;329&quot;/&gt;&lt;/object&gt;&lt;object type=&quot;3&quot; unique_id=&quot;33452&quot;&gt;&lt;property id=&quot;20148&quot; value=&quot;5&quot;/&gt;&lt;property id=&quot;20300&quot; value=&quot;Slide 3 - &amp;quot;PIDDP 06 schedule&amp;quot;&quot;/&gt;&lt;property id=&quot;20307&quot; value=&quot;349&quot;/&gt;&lt;/object&gt;&lt;object type=&quot;3&quot; unique_id=&quot;33453&quot;&gt;&lt;property id=&quot;20148&quot; value=&quot;5&quot;/&gt;&lt;property id=&quot;20300&quot; value=&quot;Slide 4 - &amp;quot;JPL Processing&amp;quot;&quot;/&gt;&lt;property id=&quot;20307&quot; value=&quot;399&quot;/&gt;&lt;/object&gt;&lt;object type=&quot;3&quot; unique_id=&quot;33454&quot;&gt;&lt;property id=&quot;20148&quot; value=&quot;5&quot;/&gt;&lt;property id=&quot;20300&quot; value=&quot;Slide 5 - &amp;quot;MOSIS3-5: Validation&amp;#x0D;&amp;#x0A;STS/HNA&amp;quot;&quot;/&gt;&lt;property id=&quot;20307&quot; value=&quot;419&quot;/&gt;&lt;/object&gt;&lt;object type=&quot;3&quot; unique_id=&quot;33455&quot;&gt;&lt;property id=&quot;20148&quot; value=&quot;5&quot;/&gt;&lt;property id=&quot;20300&quot; value=&quot;Slide 6 - &amp;quot;MOSIS3-5&amp;quot;&quot;/&gt;&lt;property id=&quot;20307&quot; value=&quot;420&quot;/&gt;&lt;/object&gt;&lt;object type=&quot;3&quot; unique_id=&quot;33456&quot;&gt;&lt;property id=&quot;20148&quot; value=&quot;5&quot;/&gt;&lt;property id=&quot;20300&quot; value=&quot;Slide 7 - &amp;quot;MOSIS3-5: High Light&amp;quot;&quot;/&gt;&lt;property id=&quot;20307&quot; value=&quot;421&quot;/&gt;&lt;/object&gt;&lt;object type=&quot;3&quot; unique_id=&quot;33457&quot;&gt;&lt;property id=&quot;20148&quot; value=&quot;5&quot;/&gt;&lt;property id=&quot;20300&quot; value=&quot;Slide 8 - &amp;quot;MOSIS3-6 APS tests&amp;quot;&quot;/&gt;&lt;property id=&quot;20307&quot; value=&quot;418&quot;/&gt;&lt;/object&gt;&lt;object type=&quot;3&quot; unique_id=&quot;33458&quot;&gt;&lt;property id=&quot;20148&quot; value=&quot;5&quot;/&gt;&lt;property id=&quot;20300&quot; value=&quot;Slide 9 - &amp;quot;SPIE Paper Experiment Matrix&amp;quot;&quot;/&gt;&lt;property id=&quot;20307&quot; value=&quot;416&quot;/&gt;&lt;/object&gt;&lt;object type=&quot;3&quot; unique_id=&quot;33459&quot;&gt;&lt;property id=&quot;20148&quot; value=&quot;5&quot;/&gt;&lt;property id=&quot;20300&quot; value=&quot;Slide 10 - &amp;quot;APRA Update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569574</TotalTime>
  <Words>427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1_Blank Presentation</vt:lpstr>
      <vt:lpstr>The SATIN Infrared Detector Development Program and the Road to HELLSTAR</vt:lpstr>
      <vt:lpstr>Outline</vt:lpstr>
      <vt:lpstr>SATIN DETECTOR DEVELOPMENT PROGRAM</vt:lpstr>
      <vt:lpstr>SATIN</vt:lpstr>
      <vt:lpstr>Table of SATIN Detectors</vt:lpstr>
      <vt:lpstr>Variable Unit Cell Design (VUC)</vt:lpstr>
      <vt:lpstr>Detector Package</vt:lpstr>
      <vt:lpstr>DETECTOR CHARACTERIZATION</vt:lpstr>
      <vt:lpstr>Linearity, Well Size, Conversion Gain</vt:lpstr>
      <vt:lpstr>Flat Field</vt:lpstr>
      <vt:lpstr>Simulated Star Field</vt:lpstr>
      <vt:lpstr>Crosstalk (3 by 3 pixel grid)</vt:lpstr>
      <vt:lpstr>Read Noise</vt:lpstr>
      <vt:lpstr>Quantum Efficiency</vt:lpstr>
      <vt:lpstr>Persistence</vt:lpstr>
      <vt:lpstr>Dark Current</vt:lpstr>
      <vt:lpstr>the road to hellstar</vt:lpstr>
      <vt:lpstr>Requirements</vt:lpstr>
      <vt:lpstr>ROIC</vt:lpstr>
      <vt:lpstr>Cryoscope</vt:lpstr>
      <vt:lpstr>Summary</vt:lpstr>
      <vt:lpstr>Current* and Past Project Personnel</vt:lpstr>
      <vt:lpstr>backup</vt:lpstr>
      <vt:lpstr>Dark Current of VIRGO Devices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</dc:title>
  <dc:creator>RIT CIAS</dc:creator>
  <cp:lastModifiedBy>Lazar Buntic</cp:lastModifiedBy>
  <cp:revision>5719</cp:revision>
  <dcterms:created xsi:type="dcterms:W3CDTF">2007-02-28T16:56:41Z</dcterms:created>
  <dcterms:modified xsi:type="dcterms:W3CDTF">2023-01-03T17:17:55Z</dcterms:modified>
</cp:coreProperties>
</file>