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6782" r:id="rId1"/>
  </p:sldMasterIdLst>
  <p:notesMasterIdLst>
    <p:notesMasterId r:id="rId24"/>
  </p:notesMasterIdLst>
  <p:handoutMasterIdLst>
    <p:handoutMasterId r:id="rId25"/>
  </p:handoutMasterIdLst>
  <p:sldIdLst>
    <p:sldId id="1232" r:id="rId2"/>
    <p:sldId id="1280" r:id="rId3"/>
    <p:sldId id="1278" r:id="rId4"/>
    <p:sldId id="1259" r:id="rId5"/>
    <p:sldId id="1271" r:id="rId6"/>
    <p:sldId id="1292" r:id="rId7"/>
    <p:sldId id="1273" r:id="rId8"/>
    <p:sldId id="1279" r:id="rId9"/>
    <p:sldId id="1272" r:id="rId10"/>
    <p:sldId id="1281" r:id="rId11"/>
    <p:sldId id="1282" r:id="rId12"/>
    <p:sldId id="1274" r:id="rId13"/>
    <p:sldId id="1275" r:id="rId14"/>
    <p:sldId id="1277" r:id="rId15"/>
    <p:sldId id="1276" r:id="rId16"/>
    <p:sldId id="1284" r:id="rId17"/>
    <p:sldId id="1285" r:id="rId18"/>
    <p:sldId id="1286" r:id="rId19"/>
    <p:sldId id="1293" r:id="rId20"/>
    <p:sldId id="1288" r:id="rId21"/>
    <p:sldId id="1294" r:id="rId22"/>
    <p:sldId id="129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33"/>
    <a:srgbClr val="FF6A06"/>
    <a:srgbClr val="FF0000"/>
    <a:srgbClr val="292929"/>
    <a:srgbClr val="0099FF"/>
    <a:srgbClr val="FFE4D1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171" autoAdjust="0"/>
  </p:normalViewPr>
  <p:slideViewPr>
    <p:cSldViewPr snapToObjects="1">
      <p:cViewPr varScale="1">
        <p:scale>
          <a:sx n="95" d="100"/>
          <a:sy n="95" d="100"/>
        </p:scale>
        <p:origin x="11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310729-A2DA-4E2F-9794-8E8254DA565C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A7DEAFB-AD29-4ECC-AAD1-95447495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06EA59-48DE-4D07-B2B4-E8B048EB2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type</a:t>
            </a:r>
            <a:r>
              <a:rPr lang="en-US" baseline="0" dirty="0" smtClean="0"/>
              <a:t> of instrument is notionally represented by the focal plane on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4.88 pixels</a:t>
            </a:r>
            <a:r>
              <a:rPr lang="en-US" baseline="0" dirty="0" smtClean="0"/>
              <a:t> across airy diameter for diffraction limited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sampling at 500nm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CFD team has 16 </a:t>
            </a:r>
            <a:r>
              <a:rPr lang="en-US" dirty="0" err="1" smtClean="0"/>
              <a:t>Mpix</a:t>
            </a:r>
            <a:r>
              <a:rPr lang="en-US" dirty="0" smtClean="0"/>
              <a:t> device and</a:t>
            </a:r>
            <a:r>
              <a:rPr lang="en-US" baseline="0" dirty="0" smtClean="0"/>
              <a:t> GJ has made 41 </a:t>
            </a:r>
            <a:r>
              <a:rPr lang="en-US" baseline="0" dirty="0" err="1" smtClean="0"/>
              <a:t>Mpix</a:t>
            </a:r>
            <a:r>
              <a:rPr lang="en-US" baseline="0" dirty="0" smtClean="0"/>
              <a:t> devices with 2um pixels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6EA59-48DE-4D07-B2B4-E8B048EB25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9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9463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0040" y="1371600"/>
            <a:ext cx="27432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200400" y="1371600"/>
            <a:ext cx="27432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080760" y="1371600"/>
            <a:ext cx="27432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0042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200402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80762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20041" y="4727448"/>
            <a:ext cx="8500403" cy="1597152"/>
          </a:xfrm>
        </p:spPr>
        <p:txBody>
          <a:bodyPr/>
          <a:lstStyle>
            <a:lvl1pPr marL="285744" indent="-285744" algn="l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5613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576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344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6576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6344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1446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7571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6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824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8"/>
          </p:nvPr>
        </p:nvSpPr>
        <p:spPr>
          <a:xfrm>
            <a:off x="365760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/>
          </p:nvPr>
        </p:nvSpPr>
        <p:spPr>
          <a:xfrm>
            <a:off x="3157112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30"/>
          </p:nvPr>
        </p:nvSpPr>
        <p:spPr>
          <a:xfrm>
            <a:off x="5948464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31"/>
          </p:nvPr>
        </p:nvSpPr>
        <p:spPr>
          <a:xfrm>
            <a:off x="365761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32"/>
          </p:nvPr>
        </p:nvSpPr>
        <p:spPr>
          <a:xfrm>
            <a:off x="3157113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33"/>
          </p:nvPr>
        </p:nvSpPr>
        <p:spPr>
          <a:xfrm>
            <a:off x="5948465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189" indent="0" algn="ctr">
              <a:buNone/>
              <a:defRPr sz="1400"/>
            </a:lvl2pPr>
            <a:lvl3pPr marL="914377" indent="0" algn="ctr">
              <a:buNone/>
              <a:defRPr sz="1400"/>
            </a:lvl3pPr>
            <a:lvl4pPr marL="1371566" indent="0" algn="ctr">
              <a:buNone/>
              <a:defRPr sz="1400"/>
            </a:lvl4pPr>
            <a:lvl5pPr marL="1828754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452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5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4"/>
            <a:ext cx="6901248" cy="646331"/>
          </a:xfrm>
        </p:spPr>
        <p:txBody>
          <a:bodyPr wrap="none"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280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3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4111625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" y="1143004"/>
            <a:ext cx="8229600" cy="990599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5852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5"/>
            <a:ext cx="8229600" cy="3886199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1" y="5181604"/>
            <a:ext cx="8229600" cy="990599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057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344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5880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8315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8412480" cy="1752600"/>
          </a:xfrm>
        </p:spPr>
        <p:txBody>
          <a:bodyPr>
            <a:normAutofit/>
          </a:bodyPr>
          <a:lstStyle>
            <a:lvl1pPr marL="457189" indent="-457189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746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1143000"/>
            <a:ext cx="8412480" cy="17526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733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2265" y="76200"/>
            <a:ext cx="7094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592265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70" y="91782"/>
            <a:ext cx="1329256" cy="10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4" r:id="rId1"/>
    <p:sldLayoutId id="2147486786" r:id="rId2"/>
    <p:sldLayoutId id="2147486785" r:id="rId3"/>
    <p:sldLayoutId id="2147486800" r:id="rId4"/>
    <p:sldLayoutId id="2147486798" r:id="rId5"/>
    <p:sldLayoutId id="2147486793" r:id="rId6"/>
    <p:sldLayoutId id="2147486802" r:id="rId7"/>
    <p:sldLayoutId id="2147486794" r:id="rId8"/>
    <p:sldLayoutId id="2147486801" r:id="rId9"/>
    <p:sldLayoutId id="2147486799" r:id="rId10"/>
    <p:sldLayoutId id="2147486790" r:id="rId11"/>
    <p:sldLayoutId id="2147486795" r:id="rId12"/>
    <p:sldLayoutId id="2147486796" r:id="rId13"/>
    <p:sldLayoutId id="2147486797" r:id="rId14"/>
    <p:sldLayoutId id="2147486789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400">
          <a:solidFill>
            <a:schemeClr val="tx1"/>
          </a:solidFill>
          <a:latin typeface="Calibri" pitchFamily="34" charset="0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Evaluating detector requirements for the next UV/O/IR flagship observatory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/>
              <a:t>Lazar Buntic</a:t>
            </a:r>
            <a:r>
              <a:rPr lang="en-US" b="1" dirty="0" smtClean="0"/>
              <a:t>, Donald </a:t>
            </a:r>
            <a:r>
              <a:rPr lang="en-US" b="1" dirty="0"/>
              <a:t>F. Figer</a:t>
            </a:r>
            <a:r>
              <a:rPr lang="en-US" b="1" dirty="0" smtClean="0"/>
              <a:t>, </a:t>
            </a:r>
            <a:r>
              <a:rPr lang="en-US" b="1" dirty="0"/>
              <a:t>and Justin P. </a:t>
            </a:r>
            <a:r>
              <a:rPr lang="en-US" b="1" dirty="0" smtClean="0"/>
              <a:t>Gallagher </a:t>
            </a:r>
            <a:endParaRPr lang="en-US" b="1" dirty="0"/>
          </a:p>
          <a:p>
            <a:r>
              <a:rPr lang="en-US" dirty="0" smtClean="0"/>
              <a:t>Center </a:t>
            </a:r>
            <a:r>
              <a:rPr lang="en-US" dirty="0"/>
              <a:t>for Detectors, Rochester Institute of Technology, Rochester, NY</a:t>
            </a:r>
          </a:p>
        </p:txBody>
      </p:sp>
      <p:pic>
        <p:nvPicPr>
          <p:cNvPr id="9" name="Picture 10" descr="SPIE-logo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152915"/>
            <a:ext cx="2669059" cy="7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IT lock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9" y="5117307"/>
            <a:ext cx="2674327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2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detector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1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6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parameters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dark current (DC)</a:t>
            </a:r>
          </a:p>
          <a:p>
            <a:pPr lvl="1"/>
            <a:r>
              <a:rPr lang="en-US" dirty="0" smtClean="0"/>
              <a:t>thermal generation of electrons in detective bulk</a:t>
            </a:r>
          </a:p>
          <a:p>
            <a:pPr lvl="1"/>
            <a:r>
              <a:rPr lang="en-US" dirty="0" smtClean="0"/>
              <a:t>can be reduced by lowering detector temperature</a:t>
            </a:r>
          </a:p>
          <a:p>
            <a:r>
              <a:rPr lang="en-US" dirty="0" smtClean="0"/>
              <a:t>read noise (RN)</a:t>
            </a:r>
          </a:p>
          <a:p>
            <a:pPr lvl="1"/>
            <a:r>
              <a:rPr lang="en-US" dirty="0" smtClean="0"/>
              <a:t>noise generated by process of digitizing signal from pixel</a:t>
            </a:r>
          </a:p>
          <a:p>
            <a:pPr lvl="1"/>
            <a:r>
              <a:rPr lang="en-US" dirty="0" smtClean="0"/>
              <a:t>low RN is important for enabling photon-counting detector technology</a:t>
            </a:r>
          </a:p>
          <a:p>
            <a:r>
              <a:rPr lang="en-US" dirty="0" smtClean="0"/>
              <a:t>pixel pitch</a:t>
            </a:r>
          </a:p>
          <a:p>
            <a:pPr lvl="1"/>
            <a:r>
              <a:rPr lang="en-US" dirty="0" smtClean="0"/>
              <a:t>size of the pixels</a:t>
            </a:r>
          </a:p>
          <a:p>
            <a:pPr lvl="1"/>
            <a:r>
              <a:rPr lang="en-US" dirty="0" smtClean="0"/>
              <a:t>important to consider when determining the size of the telescope (focal length, instrument size, mass of payload)</a:t>
            </a:r>
          </a:p>
          <a:p>
            <a:r>
              <a:rPr lang="en-US" dirty="0" smtClean="0"/>
              <a:t>full well depth (FWD)</a:t>
            </a:r>
          </a:p>
          <a:p>
            <a:pPr lvl="1"/>
            <a:r>
              <a:rPr lang="en-US" dirty="0" smtClean="0"/>
              <a:t>amount of charge that can be stored in a pixel</a:t>
            </a:r>
          </a:p>
          <a:p>
            <a:pPr lvl="1"/>
            <a:r>
              <a:rPr lang="en-US" dirty="0" smtClean="0"/>
              <a:t>high FWD enables HDR and lower readout 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1503-4283-C95F-4621-3141E0C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S</a:t>
            </a:r>
            <a:r>
              <a:rPr lang="en-US" dirty="0" smtClean="0"/>
              <a:t>imulations (RN 2.5 -&gt; 0.25)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EA3C0-5F7C-C58D-5690-C9AE2391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3299"/>
            <a:ext cx="8229600" cy="42740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3886E-0475-09A3-640B-BD225EF2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8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C6F-C5C9-B005-C4F5-CA6C5995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Time </a:t>
            </a:r>
            <a:r>
              <a:rPr lang="en-US" dirty="0"/>
              <a:t>S</a:t>
            </a:r>
            <a:r>
              <a:rPr lang="en-US" dirty="0" smtClean="0"/>
              <a:t>imulations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D33DA1-3B98-2C43-8EB6-6F5704FC6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2307"/>
            <a:ext cx="8229600" cy="40560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B1AED-917F-88F7-26EF-BDA078A4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5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49B4-DF14-BEC5-D982-2665FB1F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Pitch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AA62F0-A1B2-9A9B-C248-B8451A02B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923" y="1295403"/>
            <a:ext cx="6992159" cy="4949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FB7AE-74B0-F2D3-A97F-55E558F3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29DC-A9A3-A0A5-6B21-4F4D5172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FWD vs Saturation </a:t>
            </a:r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5E45B6-986F-88F5-0A4C-264515E92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97" y="1295403"/>
            <a:ext cx="6871011" cy="4949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0FAE0-BDD1-3C64-1D35-FDE53AFF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Extant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1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sort of detectors are prime candidates for the next generation missions?</a:t>
            </a:r>
          </a:p>
          <a:p>
            <a:pPr lvl="1"/>
            <a:r>
              <a:rPr lang="en-US" dirty="0" smtClean="0"/>
              <a:t>CMOS</a:t>
            </a:r>
          </a:p>
          <a:p>
            <a:pPr lvl="1"/>
            <a:r>
              <a:rPr lang="en-US" dirty="0" smtClean="0"/>
              <a:t>EMCCD</a:t>
            </a:r>
          </a:p>
          <a:p>
            <a:pPr lvl="1"/>
            <a:r>
              <a:rPr lang="en-US" dirty="0" smtClean="0"/>
              <a:t>MKID</a:t>
            </a:r>
          </a:p>
          <a:p>
            <a:r>
              <a:rPr lang="en-US" dirty="0" smtClean="0"/>
              <a:t>in what way can we compare them?</a:t>
            </a:r>
            <a:endParaRPr lang="en-US" dirty="0"/>
          </a:p>
          <a:p>
            <a:pPr lvl="1"/>
            <a:r>
              <a:rPr lang="en-US" dirty="0" smtClean="0"/>
              <a:t>scalability to mega-pixel formats</a:t>
            </a:r>
          </a:p>
          <a:p>
            <a:pPr lvl="1"/>
            <a:r>
              <a:rPr lang="en-US" dirty="0" smtClean="0"/>
              <a:t>ability to maximize SNR	</a:t>
            </a:r>
          </a:p>
          <a:p>
            <a:pPr lvl="1"/>
            <a:r>
              <a:rPr lang="en-US" dirty="0" smtClean="0"/>
              <a:t>attendant technologies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calability to (and beyond) Megapixel </a:t>
            </a:r>
            <a:r>
              <a:rPr lang="en-US" dirty="0"/>
              <a:t>F</a:t>
            </a:r>
            <a:r>
              <a:rPr lang="en-US" dirty="0" smtClean="0"/>
              <a:t>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1"/>
            <a:ext cx="8229600" cy="4949824"/>
          </a:xfrm>
        </p:spPr>
        <p:txBody>
          <a:bodyPr>
            <a:normAutofit/>
          </a:bodyPr>
          <a:lstStyle/>
          <a:p>
            <a:r>
              <a:rPr lang="en-US" dirty="0" smtClean="0"/>
              <a:t>the most important factor for future detectors</a:t>
            </a:r>
          </a:p>
          <a:p>
            <a:r>
              <a:rPr lang="en-US" dirty="0" smtClean="0"/>
              <a:t>CMOS and EMCCD exist in formats greater than 4K×4K and commercial devices with science-grade performance are widely available</a:t>
            </a:r>
          </a:p>
          <a:p>
            <a:r>
              <a:rPr lang="en-US" dirty="0" smtClean="0"/>
              <a:t>MKIDs have been demonstrated in arrays as large as 20,440 pixels, but do not currently exist in </a:t>
            </a:r>
            <a:r>
              <a:rPr lang="en-US" dirty="0" err="1" smtClean="0"/>
              <a:t>Mpix</a:t>
            </a:r>
            <a:r>
              <a:rPr lang="en-US" dirty="0" smtClean="0"/>
              <a:t>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SNR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photon-counting CMOS</a:t>
            </a:r>
          </a:p>
          <a:p>
            <a:pPr lvl="1"/>
            <a:r>
              <a:rPr lang="en-US" dirty="0" smtClean="0"/>
              <a:t>high conversion gain (upwards of 300 </a:t>
            </a:r>
            <a:r>
              <a:rPr lang="en-US" dirty="0" err="1" smtClean="0"/>
              <a:t>uV</a:t>
            </a:r>
            <a:r>
              <a:rPr lang="en-US" dirty="0" smtClean="0"/>
              <a:t>/e-)</a:t>
            </a:r>
          </a:p>
          <a:p>
            <a:pPr lvl="1"/>
            <a:r>
              <a:rPr lang="en-US" dirty="0" smtClean="0"/>
              <a:t>low noise (RN = 0.21 e-)</a:t>
            </a:r>
          </a:p>
          <a:p>
            <a:r>
              <a:rPr lang="en-US" dirty="0" smtClean="0"/>
              <a:t>EMCCD</a:t>
            </a:r>
          </a:p>
          <a:p>
            <a:pPr lvl="1"/>
            <a:r>
              <a:rPr lang="en-US" dirty="0" smtClean="0"/>
              <a:t>high gain via multiplication registers (up to 1000x)</a:t>
            </a:r>
          </a:p>
          <a:p>
            <a:pPr lvl="1"/>
            <a:r>
              <a:rPr lang="en-US" dirty="0" smtClean="0"/>
              <a:t>Excess Noise Factor (1.4 for EMCCD)</a:t>
            </a:r>
          </a:p>
          <a:p>
            <a:r>
              <a:rPr lang="en-US" dirty="0" smtClean="0"/>
              <a:t>MKID</a:t>
            </a:r>
          </a:p>
          <a:p>
            <a:pPr lvl="1"/>
            <a:r>
              <a:rPr lang="en-US" dirty="0" smtClean="0"/>
              <a:t>no dark counts</a:t>
            </a:r>
          </a:p>
          <a:p>
            <a:pPr lvl="1"/>
            <a:r>
              <a:rPr lang="en-US" dirty="0" smtClean="0"/>
              <a:t>response proportional to energy of photon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9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49B4-DF14-BEC5-D982-2665FB1F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FB7AE-74B0-F2D3-A97F-55E558F3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3924-A16A-1FE8-BDAA-DD5D5071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UV/O/IR flagship</a:t>
            </a:r>
          </a:p>
          <a:p>
            <a:r>
              <a:rPr lang="en-US" dirty="0" smtClean="0"/>
              <a:t>LUVOIR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g</a:t>
            </a:r>
            <a:r>
              <a:rPr lang="en-US" dirty="0" smtClean="0"/>
              <a:t>oals</a:t>
            </a:r>
          </a:p>
          <a:p>
            <a:r>
              <a:rPr lang="en-US" dirty="0"/>
              <a:t>e</a:t>
            </a:r>
            <a:r>
              <a:rPr lang="en-US" dirty="0" smtClean="0"/>
              <a:t>valuating </a:t>
            </a:r>
            <a:r>
              <a:rPr lang="en-US" dirty="0"/>
              <a:t>d</a:t>
            </a:r>
            <a:r>
              <a:rPr lang="en-US" dirty="0" smtClean="0"/>
              <a:t>etector </a:t>
            </a:r>
            <a:r>
              <a:rPr lang="en-US" dirty="0"/>
              <a:t>r</a:t>
            </a:r>
            <a:r>
              <a:rPr lang="en-US" dirty="0" smtClean="0"/>
              <a:t>equirements</a:t>
            </a:r>
          </a:p>
          <a:p>
            <a:r>
              <a:rPr lang="en-US" dirty="0" smtClean="0"/>
              <a:t>comparing extant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ttendant </a:t>
            </a:r>
            <a:r>
              <a:rPr lang="en-US" dirty="0"/>
              <a:t>T</a:t>
            </a:r>
            <a:r>
              <a:rPr lang="en-US" dirty="0" smtClean="0"/>
              <a:t>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photon-counting CMOS </a:t>
            </a:r>
          </a:p>
          <a:p>
            <a:pPr lvl="1"/>
            <a:r>
              <a:rPr lang="en-US" dirty="0" smtClean="0"/>
              <a:t>require minimal cooling (photon counting at 283K demonstrated, 0.002 e-/s DC at ~250K for 2.2 um pixels)</a:t>
            </a:r>
          </a:p>
          <a:p>
            <a:pPr lvl="1"/>
            <a:r>
              <a:rPr lang="en-US" dirty="0" smtClean="0"/>
              <a:t>readout electronics are light, relatively low power</a:t>
            </a:r>
          </a:p>
          <a:p>
            <a:r>
              <a:rPr lang="en-US" dirty="0" smtClean="0"/>
              <a:t>EMCCD</a:t>
            </a:r>
          </a:p>
          <a:p>
            <a:pPr lvl="1"/>
            <a:r>
              <a:rPr lang="en-US" dirty="0" smtClean="0"/>
              <a:t>require cooling to below 190K</a:t>
            </a:r>
          </a:p>
          <a:p>
            <a:pPr lvl="1"/>
            <a:r>
              <a:rPr lang="en-US" dirty="0" smtClean="0"/>
              <a:t>readout electronics are similar to CMOS in size and power requirements</a:t>
            </a:r>
          </a:p>
          <a:p>
            <a:r>
              <a:rPr lang="en-US" dirty="0" smtClean="0"/>
              <a:t>MKID</a:t>
            </a:r>
          </a:p>
          <a:p>
            <a:pPr lvl="1"/>
            <a:r>
              <a:rPr lang="en-US" dirty="0" smtClean="0"/>
              <a:t>require cooling to superconducting temperatures</a:t>
            </a:r>
          </a:p>
          <a:p>
            <a:pPr lvl="1"/>
            <a:r>
              <a:rPr lang="en-US" dirty="0" smtClean="0"/>
              <a:t>readout electronics are bulky, though they are being developed to be lighter and more efficient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planning should put more emphasis on building around the sensors we put in the instruments (as opposed to the reverse)</a:t>
            </a:r>
          </a:p>
          <a:p>
            <a:r>
              <a:rPr lang="en-US" dirty="0" smtClean="0"/>
              <a:t>most extant technologies perform at a level capable of achieving the performance required by our mission objectives</a:t>
            </a:r>
          </a:p>
          <a:p>
            <a:r>
              <a:rPr lang="en-US" dirty="0" smtClean="0"/>
              <a:t>future development of these technologies will seek to increase array </a:t>
            </a:r>
            <a:r>
              <a:rPr lang="en-US" dirty="0" smtClean="0"/>
              <a:t>sizes without loss of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0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1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9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49B4-DF14-BEC5-D982-2665FB1F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UV/O/IR </a:t>
            </a:r>
            <a:r>
              <a:rPr lang="en-US" dirty="0" smtClean="0"/>
              <a:t>Flagship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FB7AE-74B0-F2D3-A97F-55E558F3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3924-A16A-1FE8-BDAA-DD5D5071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2020 Decadal Survey for Astronomy and Astrophysics recommends </a:t>
            </a:r>
            <a:r>
              <a:rPr lang="en-US" dirty="0" smtClean="0"/>
              <a:t>the </a:t>
            </a:r>
            <a:r>
              <a:rPr lang="en-US" dirty="0"/>
              <a:t>next generation flagship observatory as a cross between </a:t>
            </a:r>
            <a:r>
              <a:rPr lang="en-US" dirty="0" smtClean="0"/>
              <a:t>LUVOIR-B </a:t>
            </a:r>
            <a:r>
              <a:rPr lang="en-US" dirty="0"/>
              <a:t>and </a:t>
            </a:r>
            <a:r>
              <a:rPr lang="en-US" dirty="0" err="1"/>
              <a:t>HabEx</a:t>
            </a:r>
            <a:endParaRPr lang="en-US" dirty="0"/>
          </a:p>
          <a:p>
            <a:r>
              <a:rPr lang="en-US" dirty="0"/>
              <a:t>flagship goal is to achieve the primary mission objectives of the LUVOIR and </a:t>
            </a:r>
            <a:r>
              <a:rPr lang="en-US" dirty="0" err="1"/>
              <a:t>HabEx</a:t>
            </a:r>
            <a:r>
              <a:rPr lang="en-US" dirty="0"/>
              <a:t> </a:t>
            </a:r>
            <a:r>
              <a:rPr lang="en-US" dirty="0" smtClean="0"/>
              <a:t>missions</a:t>
            </a:r>
          </a:p>
          <a:p>
            <a:r>
              <a:rPr lang="en-US" dirty="0" smtClean="0"/>
              <a:t>2020 Decadal Survey describes the Great Observatory Mission Technology Maturation Program (GOMTMP), which will determine promising technologies and fund development for the next generation flagship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LUVOIR </a:t>
            </a:r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1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2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1E33-8BCD-91CD-2762-1DFED2B2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Science Objectives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125C6-663C-219E-2BBF-CFBF8D91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astrometry of bright stars</a:t>
            </a:r>
          </a:p>
          <a:p>
            <a:pPr lvl="1"/>
            <a:r>
              <a:rPr lang="en-US" dirty="0" smtClean="0"/>
              <a:t>limited by full well depth and frame rate</a:t>
            </a:r>
          </a:p>
          <a:p>
            <a:r>
              <a:rPr lang="en-US" dirty="0" smtClean="0"/>
              <a:t>observe dim solar analogs (</a:t>
            </a:r>
            <a:r>
              <a:rPr lang="en-US" dirty="0" err="1" smtClean="0"/>
              <a:t>v_mag</a:t>
            </a:r>
            <a:r>
              <a:rPr lang="en-US" dirty="0"/>
              <a:t> </a:t>
            </a:r>
            <a:r>
              <a:rPr lang="en-US" dirty="0" smtClean="0"/>
              <a:t>= 30-35)</a:t>
            </a:r>
          </a:p>
          <a:p>
            <a:pPr lvl="1"/>
            <a:r>
              <a:rPr lang="en-US" dirty="0" smtClean="0"/>
              <a:t>background limited, must have low read noise and dark current</a:t>
            </a:r>
          </a:p>
          <a:p>
            <a:r>
              <a:rPr lang="en-US" dirty="0" smtClean="0"/>
              <a:t>take low-medium resolution spectra of comets, minor planets, and belt objects (</a:t>
            </a:r>
            <a:r>
              <a:rPr lang="en-US" dirty="0" err="1" smtClean="0"/>
              <a:t>v_mag</a:t>
            </a:r>
            <a:r>
              <a:rPr lang="en-US" dirty="0" smtClean="0"/>
              <a:t> &lt; 22)</a:t>
            </a:r>
          </a:p>
          <a:p>
            <a:pPr lvl="1"/>
            <a:r>
              <a:rPr lang="en-US" dirty="0" smtClean="0"/>
              <a:t>low-medium resolution described as R = 500 – 28,000</a:t>
            </a:r>
            <a:endParaRPr lang="en-US" dirty="0"/>
          </a:p>
          <a:p>
            <a:pPr lvl="1"/>
            <a:r>
              <a:rPr lang="en-US" dirty="0" smtClean="0"/>
              <a:t>R = 28,000 increases importance of low read noise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94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</a:t>
            </a:r>
            <a:r>
              <a:rPr lang="en-US" dirty="0"/>
              <a:t>meter LUVOIR-B analog</a:t>
            </a:r>
          </a:p>
          <a:p>
            <a:pPr lvl="1"/>
            <a:r>
              <a:rPr lang="en-US" dirty="0"/>
              <a:t>6 meter aperture</a:t>
            </a:r>
          </a:p>
          <a:p>
            <a:pPr lvl="1"/>
            <a:r>
              <a:rPr lang="en-US" dirty="0"/>
              <a:t>same detector performance as LUVOIR-B</a:t>
            </a:r>
          </a:p>
          <a:p>
            <a:pPr lvl="1"/>
            <a:r>
              <a:rPr lang="en-US" dirty="0"/>
              <a:t>most plotted results are for this </a:t>
            </a:r>
            <a:r>
              <a:rPr lang="en-US" dirty="0" smtClean="0"/>
              <a:t>model</a:t>
            </a:r>
          </a:p>
          <a:p>
            <a:r>
              <a:rPr lang="en-US" dirty="0" err="1" smtClean="0"/>
              <a:t>CfD</a:t>
            </a:r>
            <a:r>
              <a:rPr lang="en-US" dirty="0" smtClean="0"/>
              <a:t> team collaborated with Bob Woodruff to develop a simple model of a LUVOIR-like telescope: “</a:t>
            </a:r>
            <a:r>
              <a:rPr lang="en-US" dirty="0" err="1" smtClean="0"/>
              <a:t>GigaCam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3 mirror </a:t>
            </a:r>
            <a:r>
              <a:rPr lang="en-US" dirty="0" err="1" smtClean="0"/>
              <a:t>anastigmat</a:t>
            </a:r>
            <a:endParaRPr lang="en-US" dirty="0" smtClean="0"/>
          </a:p>
          <a:p>
            <a:pPr lvl="1"/>
            <a:r>
              <a:rPr lang="en-US" dirty="0" smtClean="0"/>
              <a:t>6 meter aperture</a:t>
            </a:r>
          </a:p>
          <a:p>
            <a:pPr lvl="1"/>
            <a:r>
              <a:rPr lang="en-US" dirty="0" smtClean="0"/>
              <a:t>proof of concept for lowering F/# with smaller detector pixels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3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88EA-F0D1-DD06-00C9-6564EC0F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Instrument </a:t>
            </a:r>
            <a:r>
              <a:rPr lang="en-US" dirty="0"/>
              <a:t>Parameters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A1BDE4-B334-90E1-B5BB-28EE106E4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57276"/>
            <a:ext cx="8229600" cy="4626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927F0-5DD7-745C-63F4-C79EFFF7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LUVOIR HDI-B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9151" y="1317628"/>
            <a:ext cx="7505700" cy="4905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9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9AC7-C02B-EB01-BF0C-DBAF05EA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GigaCam</a:t>
            </a:r>
            <a:r>
              <a:rPr lang="en-US" dirty="0"/>
              <a:t> Instrument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FA61BD-76E1-0080-9928-B0B8AF0A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99057"/>
            <a:ext cx="8229600" cy="31425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61B20-FD9E-C466-D86C-E823D1E2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5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APRA/PIDDP 2006 &amp;#x0D;&amp;#x0A;Weekly Update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eeting Agenda&amp;quot;&quot;/&gt;&lt;property id=&quot;20307&quot; value=&quot;329&quot;/&gt;&lt;/object&gt;&lt;object type=&quot;3&quot; unique_id=&quot;33452&quot;&gt;&lt;property id=&quot;20148&quot; value=&quot;5&quot;/&gt;&lt;property id=&quot;20300&quot; value=&quot;Slide 3 - &amp;quot;PIDDP 06 schedule&amp;quot;&quot;/&gt;&lt;property id=&quot;20307&quot; value=&quot;349&quot;/&gt;&lt;/object&gt;&lt;object type=&quot;3&quot; unique_id=&quot;33453&quot;&gt;&lt;property id=&quot;20148&quot; value=&quot;5&quot;/&gt;&lt;property id=&quot;20300&quot; value=&quot;Slide 4 - &amp;quot;JPL Processing&amp;quot;&quot;/&gt;&lt;property id=&quot;20307&quot; value=&quot;399&quot;/&gt;&lt;/object&gt;&lt;object type=&quot;3&quot; unique_id=&quot;33454&quot;&gt;&lt;property id=&quot;20148&quot; value=&quot;5&quot;/&gt;&lt;property id=&quot;20300&quot; value=&quot;Slide 5 - &amp;quot;MOSIS3-5: Validation&amp;#x0D;&amp;#x0A;STS/HNA&amp;quot;&quot;/&gt;&lt;property id=&quot;20307&quot; value=&quot;419&quot;/&gt;&lt;/object&gt;&lt;object type=&quot;3&quot; unique_id=&quot;33455&quot;&gt;&lt;property id=&quot;20148&quot; value=&quot;5&quot;/&gt;&lt;property id=&quot;20300&quot; value=&quot;Slide 6 - &amp;quot;MOSIS3-5&amp;quot;&quot;/&gt;&lt;property id=&quot;20307&quot; value=&quot;420&quot;/&gt;&lt;/object&gt;&lt;object type=&quot;3&quot; unique_id=&quot;33456&quot;&gt;&lt;property id=&quot;20148&quot; value=&quot;5&quot;/&gt;&lt;property id=&quot;20300&quot; value=&quot;Slide 7 - &amp;quot;MOSIS3-5: High Light&amp;quot;&quot;/&gt;&lt;property id=&quot;20307&quot; value=&quot;421&quot;/&gt;&lt;/object&gt;&lt;object type=&quot;3&quot; unique_id=&quot;33457&quot;&gt;&lt;property id=&quot;20148&quot; value=&quot;5&quot;/&gt;&lt;property id=&quot;20300&quot; value=&quot;Slide 8 - &amp;quot;MOSIS3-6 APS tests&amp;quot;&quot;/&gt;&lt;property id=&quot;20307&quot; value=&quot;418&quot;/&gt;&lt;/object&gt;&lt;object type=&quot;3&quot; unique_id=&quot;33458&quot;&gt;&lt;property id=&quot;20148&quot; value=&quot;5&quot;/&gt;&lt;property id=&quot;20300&quot; value=&quot;Slide 9 - &amp;quot;SPIE Paper Experiment Matrix&amp;quot;&quot;/&gt;&lt;property id=&quot;20307&quot; value=&quot;416&quot;/&gt;&lt;/object&gt;&lt;object type=&quot;3&quot; unique_id=&quot;33459&quot;&gt;&lt;property id=&quot;20148&quot; value=&quot;5&quot;/&gt;&lt;property id=&quot;20300&quot; value=&quot;Slide 10 - &amp;quot;APRA Update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580025</TotalTime>
  <Words>708</Words>
  <Application>Microsoft Office PowerPoint</Application>
  <PresentationFormat>On-screen Show (4:3)</PresentationFormat>
  <Paragraphs>118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1_Blank Presentation</vt:lpstr>
      <vt:lpstr>Evaluating detector requirements for the next UV/O/IR flagship observatory</vt:lpstr>
      <vt:lpstr>Outline</vt:lpstr>
      <vt:lpstr>UV/O/IR Flagship</vt:lpstr>
      <vt:lpstr>The LUVOIR Science Goals</vt:lpstr>
      <vt:lpstr>Relevant Science Objectives</vt:lpstr>
      <vt:lpstr>Model Instruments</vt:lpstr>
      <vt:lpstr>Model Instrument Parameters</vt:lpstr>
      <vt:lpstr>LUVOIR HDI-B</vt:lpstr>
      <vt:lpstr>GigaCam Instrument</vt:lpstr>
      <vt:lpstr>Evaluating detector requirements</vt:lpstr>
      <vt:lpstr>What parameters matter?</vt:lpstr>
      <vt:lpstr>Time Reduction Simulations (RN 2.5 -&gt; 0.25)</vt:lpstr>
      <vt:lpstr>Integration Time Simulations</vt:lpstr>
      <vt:lpstr>Pixel Pitch</vt:lpstr>
      <vt:lpstr>FWD vs Saturation Time</vt:lpstr>
      <vt:lpstr>Comparing Extant technologies</vt:lpstr>
      <vt:lpstr>Comparisons</vt:lpstr>
      <vt:lpstr>Scalability to (and beyond) Megapixel Formats</vt:lpstr>
      <vt:lpstr>Maximizing SNR </vt:lpstr>
      <vt:lpstr>Attendant Technologies</vt:lpstr>
      <vt:lpstr>Conclusions</vt:lpstr>
      <vt:lpstr>Questions?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RIT CIAS</dc:creator>
  <cp:lastModifiedBy>lb4525</cp:lastModifiedBy>
  <cp:revision>5738</cp:revision>
  <dcterms:created xsi:type="dcterms:W3CDTF">2007-02-28T16:56:41Z</dcterms:created>
  <dcterms:modified xsi:type="dcterms:W3CDTF">2022-07-20T12:51:11Z</dcterms:modified>
</cp:coreProperties>
</file>