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77" r:id="rId2"/>
    <p:sldId id="444" r:id="rId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2137AB-04B0-42F2-BB95-59DF971E95B2}">
          <p14:sldIdLst>
            <p14:sldId id="377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D92BD"/>
    <a:srgbClr val="5C7CA1"/>
    <a:srgbClr val="221E20"/>
    <a:srgbClr val="232021"/>
    <a:srgbClr val="222020"/>
    <a:srgbClr val="678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0" autoAdjust="0"/>
  </p:normalViewPr>
  <p:slideViewPr>
    <p:cSldViewPr snapToGrid="0" snapToObjects="1">
      <p:cViewPr varScale="1">
        <p:scale>
          <a:sx n="123" d="100"/>
          <a:sy n="123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C4AB88-F7A1-3741-BAC0-3D324B7CBE1A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B53E84B-DB14-F544-9CF5-A0157E138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7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28C42F6-9FF8-9F42-B563-24AE31E66DC7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1CC0D28-8A9D-B34C-99C2-2B30EC75A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90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4863" cy="346233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18" y="4387767"/>
            <a:ext cx="5099239" cy="4154342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033-C0A1-4290-ADBF-CA1EDE0A4B47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AFE0-2A42-42A5-A2FE-A42A19B2402F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A19B-94DC-46AF-A144-D1C3D6D4C3F2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8" y="274638"/>
            <a:ext cx="8686800" cy="6858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209"/>
            <a:ext cx="822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D97-2FFA-4A06-9CE7-F53264BB42A3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7BAC-6833-4C70-9550-CF622FAFDF8D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B3E2-6AC0-4F6B-A901-1647700A56AD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C98E-9DF2-45F7-9757-8907A907C739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E846-AA17-4291-89DB-4AC130908FC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3AE8-A0A0-4826-B93E-DDE0D9686E2B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075-6384-4FAB-9EE3-DD1ABD28AE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39A-7290-441A-A7D4-AF91A466617B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-New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" y="6317057"/>
            <a:ext cx="9144000" cy="548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5123"/>
            <a:ext cx="8686800" cy="784830"/>
          </a:xfrm>
          <a:prstGeom prst="rect">
            <a:avLst/>
          </a:prstGeom>
        </p:spPr>
        <p:txBody>
          <a:bodyPr vert="horz" lIns="91440" tIns="45720" rIns="9144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Second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66018"/>
            <a:ext cx="8686800" cy="496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6ACD3B-6D34-401E-BFC8-03BD1EDE834C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ITAR Controlled Technical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1371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78DBC"/>
                </a:solidFill>
              </a:defRPr>
            </a:lvl1pPr>
          </a:lstStyle>
          <a:p>
            <a:fld id="{EB779DE8-FDB6-D844-9ABE-FC563BC85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323230" y="6475961"/>
            <a:ext cx="2497540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-128"/>
                <a:cs typeface="Arial"/>
              </a:rPr>
              <a:t>Teledyne Company Proprietary Information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 baseline="0">
          <a:solidFill>
            <a:srgbClr val="0067B1"/>
          </a:solidFill>
          <a:latin typeface="Impact"/>
          <a:ea typeface="+mj-ea"/>
          <a:cs typeface="Impac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22948"/>
            <a:ext cx="8697678" cy="538609"/>
          </a:xfrm>
          <a:prstGeom prst="rect">
            <a:avLst/>
          </a:prstGeom>
          <a:noFill/>
        </p:spPr>
        <p:txBody>
          <a:bodyPr vert="horz" wrap="square" lIns="91440" tIns="45720" rIns="91440" bIns="0" rtlCol="0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67B1"/>
                </a:solidFill>
                <a:latin typeface="Impact"/>
                <a:ea typeface="+mj-ea"/>
                <a:cs typeface="Impact"/>
                <a:sym typeface="Impact" pitchFamily="34" charset="0"/>
              </a:rPr>
              <a:t>CHROMA Spectral Imaging Array for Earth Science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600" y="3806825"/>
            <a:ext cx="8686800" cy="2349500"/>
          </a:xfrm>
          <a:prstGeom prst="rect">
            <a:avLst/>
          </a:prstGeom>
          <a:solidFill>
            <a:srgbClr val="CCECFF"/>
          </a:solidFill>
          <a:ln w="31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tIns="18288" bIns="91440"/>
          <a:lstStyle/>
          <a:p>
            <a:pPr marL="174625" indent="-174625" algn="ctr">
              <a:lnSpc>
                <a:spcPct val="90000"/>
              </a:lnSpc>
              <a:spcBef>
                <a:spcPct val="5000"/>
              </a:spcBef>
            </a:pPr>
            <a:r>
              <a:rPr lang="en-US" sz="1400" b="1" dirty="0">
                <a:ea typeface="ＭＳ Ｐゴシック"/>
                <a:cs typeface="ＭＳ Ｐゴシック"/>
              </a:rPr>
              <a:t>Spectral Imager Product</a:t>
            </a:r>
          </a:p>
          <a:p>
            <a:pPr marL="174625" indent="-174625" algn="ctr">
              <a:lnSpc>
                <a:spcPct val="90000"/>
              </a:lnSpc>
              <a:spcBef>
                <a:spcPct val="50000"/>
              </a:spcBef>
            </a:pPr>
            <a:endParaRPr lang="en-US" sz="400" b="1" dirty="0">
              <a:ea typeface="ＭＳ Ｐゴシック"/>
              <a:cs typeface="ＭＳ Ｐゴシック"/>
            </a:endParaRP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Formats (columns, rows):   	640</a:t>
            </a:r>
            <a:r>
              <a:rPr lang="en-US" sz="1400" dirty="0">
                <a:ea typeface="ＭＳ Ｐゴシック"/>
                <a:cs typeface="Arial" pitchFamily="34" charset="0"/>
              </a:rPr>
              <a:t>×</a:t>
            </a:r>
            <a:r>
              <a:rPr lang="en-US" sz="1400" dirty="0">
                <a:ea typeface="ＭＳ Ｐゴシック"/>
                <a:cs typeface="ＭＳ Ｐゴシック"/>
              </a:rPr>
              <a:t>480, 1280</a:t>
            </a:r>
            <a:r>
              <a:rPr lang="en-US" sz="1400" dirty="0">
                <a:latin typeface="Arial Narrow" pitchFamily="34" charset="0"/>
                <a:ea typeface="ＭＳ Ｐゴシック"/>
                <a:cs typeface="ＭＳ Ｐゴシック"/>
              </a:rPr>
              <a:t>×</a:t>
            </a:r>
            <a:r>
              <a:rPr lang="en-US" sz="1400" dirty="0">
                <a:ea typeface="ＭＳ Ｐゴシック"/>
                <a:cs typeface="ＭＳ Ｐゴシック"/>
              </a:rPr>
              <a:t>480, 1600</a:t>
            </a:r>
            <a:r>
              <a:rPr lang="en-US" sz="1400" dirty="0">
                <a:latin typeface="Arial Narrow" pitchFamily="34" charset="0"/>
                <a:ea typeface="ＭＳ Ｐゴシック"/>
                <a:cs typeface="ＭＳ Ｐゴシック"/>
              </a:rPr>
              <a:t>×</a:t>
            </a:r>
            <a:r>
              <a:rPr lang="en-US" sz="1400" dirty="0">
                <a:ea typeface="ＭＳ Ｐゴシック"/>
                <a:cs typeface="ＭＳ Ｐゴシック"/>
              </a:rPr>
              <a:t>480 pixels (1 port for every 160 columns)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Pixel size:		</a:t>
            </a:r>
            <a:r>
              <a:rPr lang="en-US" sz="1400" dirty="0" smtClean="0">
                <a:ea typeface="ＭＳ Ｐゴシック"/>
                <a:cs typeface="ＭＳ Ｐゴシック"/>
              </a:rPr>
              <a:t>		30 </a:t>
            </a:r>
            <a:r>
              <a:rPr lang="en-US" sz="1400" dirty="0">
                <a:ea typeface="ＭＳ Ｐゴシック"/>
                <a:cs typeface="ＭＳ Ｐゴシック"/>
              </a:rPr>
              <a:t>microns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Pixel properties:		</a:t>
            </a:r>
            <a:r>
              <a:rPr lang="en-US" sz="1400" dirty="0" smtClean="0">
                <a:ea typeface="ＭＳ Ｐゴシック"/>
                <a:cs typeface="ＭＳ Ｐゴシック"/>
              </a:rPr>
              <a:t>	CTIA </a:t>
            </a:r>
            <a:r>
              <a:rPr lang="en-US" sz="1400" dirty="0">
                <a:ea typeface="ＭＳ Ｐゴシック"/>
                <a:cs typeface="ＭＳ Ｐゴシック"/>
              </a:rPr>
              <a:t>circuit, 700 ke- full well, 80 e- readout noise </a:t>
            </a:r>
            <a:endParaRPr lang="en-US" sz="1400" dirty="0" smtClean="0">
              <a:ea typeface="ＭＳ Ｐゴシック"/>
              <a:cs typeface="ＭＳ Ｐゴシック"/>
            </a:endParaRP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US" sz="1400" dirty="0">
                <a:ea typeface="ＭＳ Ｐゴシック"/>
                <a:cs typeface="ＭＳ Ｐゴシック"/>
              </a:rPr>
              <a:t>	</a:t>
            </a:r>
            <a:r>
              <a:rPr lang="en-US" sz="1400" dirty="0" smtClean="0">
                <a:ea typeface="ＭＳ Ｐゴシック"/>
                <a:cs typeface="ＭＳ Ｐゴシック"/>
              </a:rPr>
              <a:t>		(</a:t>
            </a:r>
            <a:r>
              <a:rPr lang="en-US" sz="1400" dirty="0">
                <a:ea typeface="ＭＳ Ｐゴシック"/>
                <a:cs typeface="ＭＳ Ｐゴシック"/>
              </a:rPr>
              <a:t>CDS in </a:t>
            </a:r>
            <a:r>
              <a:rPr lang="en-US" sz="1400" dirty="0" smtClean="0">
                <a:ea typeface="ＭＳ Ｐゴシック"/>
                <a:cs typeface="ＭＳ Ｐゴシック"/>
              </a:rPr>
              <a:t>pixel. Also full wells of 1 Me- (110 e- noise) and 5 Me- (600 e- noise)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 smtClean="0">
                <a:ea typeface="ＭＳ Ｐゴシック"/>
                <a:cs typeface="ＭＳ Ｐゴシック"/>
              </a:rPr>
              <a:t>Operating </a:t>
            </a:r>
            <a:r>
              <a:rPr lang="en-US" sz="1400" dirty="0">
                <a:ea typeface="ＭＳ Ｐゴシック"/>
                <a:cs typeface="ＭＳ Ｐゴシック"/>
              </a:rPr>
              <a:t>mode:		Snapshot, integrate while read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Windowing:		</a:t>
            </a:r>
            <a:r>
              <a:rPr lang="en-US" sz="1400" dirty="0" smtClean="0">
                <a:ea typeface="ＭＳ Ｐゴシック"/>
                <a:cs typeface="ＭＳ Ｐゴシック"/>
              </a:rPr>
              <a:t>	Available </a:t>
            </a:r>
            <a:r>
              <a:rPr lang="en-US" sz="1400" dirty="0">
                <a:ea typeface="ＭＳ Ｐゴシック"/>
                <a:cs typeface="ＭＳ Ｐゴシック"/>
              </a:rPr>
              <a:t>in the row direction (480 pixel direction)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Frame rate:		</a:t>
            </a:r>
            <a:r>
              <a:rPr lang="en-US" sz="1400" dirty="0" smtClean="0">
                <a:ea typeface="ＭＳ Ｐゴシック"/>
                <a:cs typeface="ＭＳ Ｐゴシック"/>
              </a:rPr>
              <a:t>	125 </a:t>
            </a:r>
            <a:r>
              <a:rPr lang="en-US" sz="1400" dirty="0">
                <a:ea typeface="ＭＳ Ｐゴシック"/>
                <a:cs typeface="ＭＳ Ｐゴシック"/>
              </a:rPr>
              <a:t>Hz full frame, 250 Hz for 240 rows read out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Digital input:		</a:t>
            </a:r>
            <a:r>
              <a:rPr lang="en-US" sz="1400" dirty="0" smtClean="0">
                <a:ea typeface="ＭＳ Ｐゴシック"/>
                <a:cs typeface="ＭＳ Ｐゴシック"/>
              </a:rPr>
              <a:t>	Programmable</a:t>
            </a:r>
            <a:r>
              <a:rPr lang="en-US" sz="1400" dirty="0">
                <a:ea typeface="ＭＳ Ｐゴシック"/>
                <a:cs typeface="ＭＳ Ｐゴシック"/>
              </a:rPr>
              <a:t>, digital input: biases and clocks generated on-chip</a:t>
            </a:r>
          </a:p>
          <a:p>
            <a:pPr marL="174625" indent="-174625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>
                <a:ea typeface="ＭＳ Ｐゴシック"/>
                <a:cs typeface="ＭＳ Ｐゴシック"/>
              </a:rPr>
              <a:t>Power dissipation		</a:t>
            </a:r>
            <a:r>
              <a:rPr lang="en-US" sz="1400" dirty="0" smtClean="0">
                <a:ea typeface="ＭＳ Ｐゴシック"/>
                <a:cs typeface="ＭＳ Ｐゴシック"/>
              </a:rPr>
              <a:t>250 </a:t>
            </a:r>
            <a:r>
              <a:rPr lang="en-US" sz="1400" dirty="0">
                <a:ea typeface="ＭＳ Ｐゴシック"/>
                <a:cs typeface="ＭＳ Ｐゴシック"/>
              </a:rPr>
              <a:t>mW  (</a:t>
            </a:r>
            <a:r>
              <a:rPr lang="en-US" sz="1400" dirty="0" smtClean="0">
                <a:ea typeface="ＭＳ Ｐゴシック"/>
                <a:cs typeface="ＭＳ Ｐゴシック"/>
              </a:rPr>
              <a:t>for640×480 </a:t>
            </a:r>
            <a:r>
              <a:rPr lang="en-US" sz="1400" dirty="0">
                <a:ea typeface="ＭＳ Ｐゴシック"/>
                <a:cs typeface="ＭＳ Ｐゴシック"/>
              </a:rPr>
              <a:t>pixels, 125 Hz frame rate)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28600" y="1417638"/>
            <a:ext cx="8672513" cy="2289175"/>
          </a:xfrm>
          <a:prstGeom prst="rect">
            <a:avLst/>
          </a:prstGeom>
          <a:solidFill>
            <a:srgbClr val="DDDDDD"/>
          </a:solidFill>
          <a:ln w="31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900" dirty="0">
              <a:solidFill>
                <a:srgbClr val="000000"/>
              </a:solidFill>
              <a:ea typeface="ＭＳ Ｐゴシック"/>
              <a:cs typeface="Arial" pitchFamily="34" charset="0"/>
            </a:endParaRPr>
          </a:p>
          <a:p>
            <a:pPr marL="111125" indent="-1111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Teledyne’s strengths:</a:t>
            </a:r>
          </a:p>
          <a:p>
            <a:pPr marL="346075" lvl="1" indent="-1158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Substrate-removed HgCdTe</a:t>
            </a:r>
          </a:p>
          <a:p>
            <a:pPr marL="688975" lvl="2" indent="-1730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Lowest dark current in the industry</a:t>
            </a:r>
          </a:p>
          <a:p>
            <a:pPr marL="688975" lvl="2" indent="-1730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Visible through infrared response</a:t>
            </a:r>
          </a:p>
          <a:p>
            <a:pPr marL="346075" lvl="1" indent="-1158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High performance readout circuit</a:t>
            </a:r>
          </a:p>
          <a:p>
            <a:pPr marL="346075" lvl="1" indent="-1158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  <a:ea typeface="ＭＳ Ｐゴシック"/>
              <a:cs typeface="Arial" pitchFamily="34" charset="0"/>
            </a:endParaRPr>
          </a:p>
          <a:p>
            <a:pPr marL="111125" indent="-1111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Teledyne </a:t>
            </a: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leveraged a new readout circuit developed for NASA Earth Science </a:t>
            </a:r>
            <a:r>
              <a:rPr lang="en-US" sz="14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for </a:t>
            </a: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the spectral imaging </a:t>
            </a:r>
            <a:r>
              <a:rPr lang="en-US" sz="1400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(a.k.a. hyperspectral)</a:t>
            </a: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 market.</a:t>
            </a:r>
          </a:p>
          <a:p>
            <a:pPr marL="111125" indent="-1111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This product applies to both Earth Science </a:t>
            </a:r>
            <a:r>
              <a:rPr lang="en-US" sz="1400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(airborne and space)</a:t>
            </a:r>
            <a:r>
              <a:rPr lang="en-US" sz="1400" b="1" dirty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 and planetary missions.</a:t>
            </a:r>
          </a:p>
        </p:txBody>
      </p:sp>
      <p:pic>
        <p:nvPicPr>
          <p:cNvPr id="983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0825"/>
            <a:ext cx="16002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7543800" y="1925638"/>
            <a:ext cx="1524000" cy="5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800" dirty="0">
                <a:ea typeface="MS Mincho" pitchFamily="49" charset="-128"/>
                <a:cs typeface="ＭＳ Ｐゴシック"/>
              </a:rPr>
              <a:t>AVIRIS hyperspectral</a:t>
            </a:r>
          </a:p>
          <a:p>
            <a:pPr algn="ctr" eaLnBrk="0" hangingPunct="0"/>
            <a:r>
              <a:rPr lang="en-US" altLang="ja-JP" sz="800" dirty="0">
                <a:ea typeface="MS Mincho" pitchFamily="49" charset="-128"/>
                <a:cs typeface="ＭＳ Ｐゴシック"/>
              </a:rPr>
              <a:t>data cube </a:t>
            </a:r>
          </a:p>
          <a:p>
            <a:pPr algn="ctr" eaLnBrk="0" hangingPunct="0"/>
            <a:r>
              <a:rPr lang="en-US" altLang="ja-JP" sz="800" dirty="0">
                <a:ea typeface="MS Mincho" pitchFamily="49" charset="-128"/>
                <a:cs typeface="ＭＳ Ｐゴシック"/>
              </a:rPr>
              <a:t>Moffett Field, </a:t>
            </a:r>
            <a:r>
              <a:rPr lang="en-US" altLang="ja-JP" sz="800" dirty="0" smtClean="0">
                <a:ea typeface="MS Mincho" pitchFamily="49" charset="-128"/>
                <a:cs typeface="ＭＳ Ｐゴシック"/>
              </a:rPr>
              <a:t>California</a:t>
            </a:r>
          </a:p>
          <a:p>
            <a:pPr algn="ctr" eaLnBrk="0" hangingPunct="0"/>
            <a:r>
              <a:rPr lang="en-US" sz="800" dirty="0" smtClean="0">
                <a:ea typeface="MS Mincho" pitchFamily="49" charset="-128"/>
                <a:cs typeface="ＭＳ Ｐゴシック"/>
              </a:rPr>
              <a:t>Provided by JPL</a:t>
            </a:r>
            <a:endParaRPr lang="en-US" sz="1000" dirty="0">
              <a:ea typeface="MS Mincho" pitchFamily="49" charset="-128"/>
              <a:cs typeface="ＭＳ Ｐゴシック"/>
            </a:endParaRPr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1511300"/>
            <a:ext cx="15605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4" name="Rectangle 10"/>
          <p:cNvSpPr>
            <a:spLocks/>
          </p:cNvSpPr>
          <p:nvPr/>
        </p:nvSpPr>
        <p:spPr bwMode="auto">
          <a:xfrm>
            <a:off x="1255713" y="981075"/>
            <a:ext cx="67183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u="sng" dirty="0">
                <a:latin typeface="Arial Narrow Bold" charset="0"/>
                <a:sym typeface="Arial Narrow Bold" charset="0"/>
              </a:rPr>
              <a:t>C</a:t>
            </a:r>
            <a:r>
              <a:rPr lang="en-US" dirty="0">
                <a:latin typeface="Arial Narrow Bold" charset="0"/>
                <a:sym typeface="Arial Narrow Bold" charset="0"/>
              </a:rPr>
              <a:t>onfigurable </a:t>
            </a:r>
            <a:r>
              <a:rPr lang="en-US" u="sng" dirty="0">
                <a:latin typeface="Arial Narrow Bold" charset="0"/>
                <a:sym typeface="Arial Narrow Bold" charset="0"/>
              </a:rPr>
              <a:t>H</a:t>
            </a:r>
            <a:r>
              <a:rPr lang="en-US" dirty="0">
                <a:latin typeface="Arial Narrow Bold" charset="0"/>
                <a:sym typeface="Arial Narrow Bold" charset="0"/>
              </a:rPr>
              <a:t>yperspectral </a:t>
            </a:r>
            <a:r>
              <a:rPr lang="en-US" u="sng" dirty="0">
                <a:latin typeface="Arial Narrow Bold" charset="0"/>
                <a:sym typeface="Arial Narrow Bold" charset="0"/>
              </a:rPr>
              <a:t>R</a:t>
            </a:r>
            <a:r>
              <a:rPr lang="en-US" dirty="0">
                <a:latin typeface="Arial Narrow Bold" charset="0"/>
                <a:sym typeface="Arial Narrow Bold" charset="0"/>
              </a:rPr>
              <a:t>ead </a:t>
            </a:r>
            <a:r>
              <a:rPr lang="en-US" u="sng" dirty="0">
                <a:latin typeface="Arial Narrow Bold" charset="0"/>
                <a:sym typeface="Arial Narrow Bold" charset="0"/>
              </a:rPr>
              <a:t>O</a:t>
            </a:r>
            <a:r>
              <a:rPr lang="en-US" dirty="0">
                <a:latin typeface="Arial Narrow Bold" charset="0"/>
                <a:sym typeface="Arial Narrow Bold" charset="0"/>
              </a:rPr>
              <a:t>ut for </a:t>
            </a:r>
            <a:r>
              <a:rPr lang="en-US" u="sng" dirty="0">
                <a:latin typeface="Arial Narrow Bold" charset="0"/>
                <a:sym typeface="Arial Narrow Bold" charset="0"/>
              </a:rPr>
              <a:t>M</a:t>
            </a:r>
            <a:r>
              <a:rPr lang="en-US" dirty="0">
                <a:latin typeface="Arial Narrow Bold" charset="0"/>
                <a:sym typeface="Arial Narrow Bold" charset="0"/>
              </a:rPr>
              <a:t>ultiple </a:t>
            </a:r>
            <a:r>
              <a:rPr lang="en-US" u="sng" dirty="0">
                <a:latin typeface="Arial Narrow Bold" charset="0"/>
                <a:sym typeface="Arial Narrow Bold" charset="0"/>
              </a:rPr>
              <a:t>A</a:t>
            </a:r>
            <a:r>
              <a:rPr lang="en-US" dirty="0">
                <a:latin typeface="Arial Narrow Bold" charset="0"/>
                <a:sym typeface="Arial Narrow Bold" charset="0"/>
              </a:rPr>
              <a:t>pplications – CHROMA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8" y="5074652"/>
            <a:ext cx="1522647" cy="105368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83" y="3855520"/>
            <a:ext cx="985434" cy="8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1589" y="27059"/>
            <a:ext cx="8686800" cy="538609"/>
          </a:xfrm>
          <a:prstGeom prst="rect">
            <a:avLst/>
          </a:prstGeom>
          <a:noFill/>
        </p:spPr>
        <p:txBody>
          <a:bodyPr vert="horz" wrap="square" lIns="91440" tIns="45720" rIns="9144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rgbClr val="0067B1"/>
                </a:solidFill>
                <a:latin typeface="Impact"/>
                <a:ea typeface="+mj-ea"/>
                <a:cs typeface="Impact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dirty="0" smtClean="0"/>
              <a:t>Performance of CHROMA SWIR 2.5 </a:t>
            </a:r>
            <a:r>
              <a:rPr lang="en-US" sz="3200" dirty="0" smtClean="0">
                <a:latin typeface="Symbol" panose="05050102010706020507" pitchFamily="18" charset="2"/>
              </a:rPr>
              <a:t>m</a:t>
            </a:r>
            <a:r>
              <a:rPr lang="en-US" sz="3200" dirty="0" smtClean="0"/>
              <a:t>m at 150 K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0525" r="3595" b="3202"/>
          <a:stretch/>
        </p:blipFill>
        <p:spPr bwMode="auto">
          <a:xfrm>
            <a:off x="321589" y="872212"/>
            <a:ext cx="2690787" cy="21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0" y="787448"/>
            <a:ext cx="2619062" cy="2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098" y="3459589"/>
            <a:ext cx="4594567" cy="270551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377573"/>
            <a:ext cx="3901698" cy="2787528"/>
          </a:xfrm>
          <a:prstGeom prst="rect">
            <a:avLst/>
          </a:prstGeom>
          <a:ln>
            <a:noFill/>
          </a:ln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3377441" y="3057098"/>
            <a:ext cx="2145126" cy="22722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12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Idark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= 316 e/s/pixel at 150K</a:t>
            </a:r>
            <a:endParaRPr lang="en-US" sz="1200" baseline="30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850798" y="3043650"/>
            <a:ext cx="1488490" cy="22012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12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Idark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Map at 150K</a:t>
            </a:r>
            <a:endParaRPr lang="en-US" sz="1200" baseline="30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1635710" y="6165101"/>
            <a:ext cx="1682089" cy="29174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12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Idark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vs Temperature</a:t>
            </a:r>
            <a:endParaRPr lang="en-US" sz="1200" baseline="30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5268110" y="6159151"/>
            <a:ext cx="2481804" cy="29174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1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QE and spectral response at 150K</a:t>
            </a:r>
            <a:endParaRPr lang="en-US" sz="1200" baseline="30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21606" y="567011"/>
            <a:ext cx="3265127" cy="2833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85750" indent="-285750"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628650" indent="-227013"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12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10000"/>
              </a:spcBef>
            </a:pPr>
            <a:r>
              <a:rPr lang="en-US" sz="900" u="sng" dirty="0" smtClean="0">
                <a:latin typeface="Candara" pitchFamily="34" charset="0"/>
              </a:rPr>
              <a:t>Space missions using Teledyne detectors for spectral imaging</a:t>
            </a:r>
            <a:endParaRPr lang="en-US" sz="900" u="sng" dirty="0">
              <a:latin typeface="Candara" pitchFamily="34" charset="0"/>
            </a:endParaRPr>
          </a:p>
          <a:p>
            <a:pPr marL="169863" indent="-169863">
              <a:spcBef>
                <a:spcPct val="10000"/>
              </a:spcBef>
              <a:buFontTx/>
              <a:buChar char="•"/>
              <a:tabLst>
                <a:tab pos="341313" algn="l"/>
              </a:tabLst>
            </a:pPr>
            <a:endParaRPr lang="en-US" sz="800" dirty="0" smtClean="0">
              <a:latin typeface="Candara" pitchFamily="34" charset="0"/>
            </a:endParaRPr>
          </a:p>
          <a:p>
            <a:pPr marL="169863" indent="-169863">
              <a:spcBef>
                <a:spcPct val="100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 smtClean="0">
                <a:latin typeface="Candara" pitchFamily="34" charset="0"/>
              </a:rPr>
              <a:t>CRISM (Compact Reconnaissance Imaging Spectrometer for Mars)</a:t>
            </a:r>
          </a:p>
          <a:p>
            <a:pPr marL="0" lvl="1" indent="0">
              <a:spcBef>
                <a:spcPct val="100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NASA – JPL instrument</a:t>
            </a:r>
          </a:p>
          <a:p>
            <a:pPr marL="169863" indent="-169863">
              <a:spcBef>
                <a:spcPts val="6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 smtClean="0">
                <a:latin typeface="Candara" pitchFamily="34" charset="0"/>
              </a:rPr>
              <a:t>MMM (Moon Mineralogy Mapper) </a:t>
            </a:r>
          </a:p>
          <a:p>
            <a:pPr marL="0" lvl="1" indent="0">
              <a:spcBef>
                <a:spcPct val="100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JPL instrument</a:t>
            </a:r>
            <a:endParaRPr lang="en-US" sz="800" dirty="0">
              <a:solidFill>
                <a:srgbClr val="FF0000"/>
              </a:solidFill>
              <a:latin typeface="Candara" pitchFamily="34" charset="0"/>
            </a:endParaRPr>
          </a:p>
          <a:p>
            <a:pPr marL="169863" indent="-169863">
              <a:spcBef>
                <a:spcPts val="4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 smtClean="0">
                <a:latin typeface="Candara" pitchFamily="34" charset="0"/>
              </a:rPr>
              <a:t>PRISM </a:t>
            </a:r>
            <a:r>
              <a:rPr lang="en-US" sz="800" dirty="0">
                <a:latin typeface="Candara" pitchFamily="34" charset="0"/>
              </a:rPr>
              <a:t>(Portable Remote Imaging Spectrometer for the Coastal Ocean)</a:t>
            </a:r>
          </a:p>
          <a:p>
            <a:pPr marL="0" lvl="1" indent="0">
              <a:spcBef>
                <a:spcPts val="4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NASA </a:t>
            </a:r>
            <a:r>
              <a:rPr lang="en-US" sz="800" dirty="0">
                <a:solidFill>
                  <a:srgbClr val="FF0000"/>
                </a:solidFill>
                <a:latin typeface="Candara" pitchFamily="34" charset="0"/>
              </a:rPr>
              <a:t>– JPL </a:t>
            </a: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instrument</a:t>
            </a:r>
          </a:p>
          <a:p>
            <a:pPr marL="169863" indent="-169863">
              <a:spcBef>
                <a:spcPct val="100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 smtClean="0">
                <a:latin typeface="Candara" pitchFamily="34" charset="0"/>
              </a:rPr>
              <a:t>ARTEMIS</a:t>
            </a:r>
            <a:endParaRPr lang="en-US" sz="800" dirty="0">
              <a:latin typeface="Candara" pitchFamily="34" charset="0"/>
            </a:endParaRPr>
          </a:p>
          <a:p>
            <a:pPr marL="0" lvl="1" indent="0">
              <a:spcBef>
                <a:spcPct val="100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U.S</a:t>
            </a:r>
            <a:r>
              <a:rPr lang="en-US" sz="800" dirty="0">
                <a:solidFill>
                  <a:srgbClr val="FF0000"/>
                </a:solidFill>
                <a:latin typeface="Candara" pitchFamily="34" charset="0"/>
              </a:rPr>
              <a:t>. Department of </a:t>
            </a: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Defense and JPL mission </a:t>
            </a:r>
          </a:p>
          <a:p>
            <a:pPr marL="169863" indent="-169863">
              <a:spcBef>
                <a:spcPts val="4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>
                <a:latin typeface="Candara" pitchFamily="34" charset="0"/>
              </a:rPr>
              <a:t>AVIRIS Next Generation </a:t>
            </a:r>
          </a:p>
          <a:p>
            <a:pPr marL="0" lvl="1" indent="0">
              <a:spcBef>
                <a:spcPts val="4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NASA </a:t>
            </a:r>
            <a:r>
              <a:rPr lang="en-US" sz="800" dirty="0">
                <a:solidFill>
                  <a:srgbClr val="FF0000"/>
                </a:solidFill>
                <a:latin typeface="Candara" pitchFamily="34" charset="0"/>
              </a:rPr>
              <a:t>– JPL </a:t>
            </a: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instrument, Carnegie </a:t>
            </a:r>
            <a:r>
              <a:rPr lang="en-US" sz="800" dirty="0">
                <a:solidFill>
                  <a:srgbClr val="FF0000"/>
                </a:solidFill>
                <a:latin typeface="Candara" pitchFamily="34" charset="0"/>
              </a:rPr>
              <a:t>Airborne Observatory </a:t>
            </a:r>
            <a:endParaRPr lang="en-US" sz="8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marL="169863" indent="-169863">
              <a:spcBef>
                <a:spcPts val="400"/>
              </a:spcBef>
              <a:buFontTx/>
              <a:buChar char="•"/>
              <a:tabLst>
                <a:tab pos="341313" algn="l"/>
              </a:tabLst>
            </a:pPr>
            <a:r>
              <a:rPr lang="en-US" sz="800" dirty="0">
                <a:latin typeface="Candara" pitchFamily="34" charset="0"/>
              </a:rPr>
              <a:t>NEON (National Ecological Observatory Network) Design Verification Unit (DVU)</a:t>
            </a:r>
          </a:p>
          <a:p>
            <a:pPr marL="0" lvl="1" indent="0">
              <a:spcBef>
                <a:spcPts val="400"/>
              </a:spcBef>
              <a:tabLst>
                <a:tab pos="341313" algn="l"/>
              </a:tabLst>
            </a:pPr>
            <a:r>
              <a:rPr lang="en-US" sz="800" dirty="0" smtClean="0">
                <a:solidFill>
                  <a:srgbClr val="FF0000"/>
                </a:solidFill>
                <a:latin typeface="Candara" pitchFamily="34" charset="0"/>
              </a:rPr>
              <a:t>	NSF </a:t>
            </a:r>
            <a:r>
              <a:rPr lang="en-US" sz="800" dirty="0">
                <a:solidFill>
                  <a:srgbClr val="FF0000"/>
                </a:solidFill>
                <a:latin typeface="Candara" pitchFamily="34" charset="0"/>
              </a:rPr>
              <a:t>– JPL </a:t>
            </a:r>
            <a:endParaRPr lang="en-US" sz="8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marL="169863" indent="-169863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800" dirty="0" smtClean="0">
                <a:latin typeface="Candara" pitchFamily="34" charset="0"/>
              </a:rPr>
              <a:t>CHROMA-640 </a:t>
            </a:r>
            <a:r>
              <a:rPr lang="en-US" sz="800" dirty="0">
                <a:latin typeface="Candara" pitchFamily="34" charset="0"/>
              </a:rPr>
              <a:t>SWIR flown in the </a:t>
            </a:r>
            <a:r>
              <a:rPr lang="en-US" sz="800" dirty="0" err="1">
                <a:latin typeface="Candara" pitchFamily="34" charset="0"/>
              </a:rPr>
              <a:t>HySICS</a:t>
            </a:r>
            <a:r>
              <a:rPr lang="en-US" sz="800" dirty="0">
                <a:latin typeface="Candara" pitchFamily="34" charset="0"/>
              </a:rPr>
              <a:t> </a:t>
            </a:r>
            <a:r>
              <a:rPr lang="en-US" sz="800" dirty="0" smtClean="0">
                <a:latin typeface="Candara" pitchFamily="34" charset="0"/>
              </a:rPr>
              <a:t>Instrument Imaging </a:t>
            </a:r>
            <a:r>
              <a:rPr lang="en-US" sz="800" dirty="0">
                <a:latin typeface="Candara" pitchFamily="34" charset="0"/>
              </a:rPr>
              <a:t>spectroscopic scans collected over the earth at </a:t>
            </a:r>
            <a:r>
              <a:rPr lang="en-US" sz="800" dirty="0" smtClean="0">
                <a:latin typeface="Candara" pitchFamily="34" charset="0"/>
              </a:rPr>
              <a:t>129,000 </a:t>
            </a:r>
            <a:r>
              <a:rPr lang="en-US" sz="800" dirty="0" err="1" smtClean="0">
                <a:latin typeface="Candara" pitchFamily="34" charset="0"/>
              </a:rPr>
              <a:t>ft</a:t>
            </a:r>
            <a:endParaRPr lang="en-US" sz="800" dirty="0" smtClean="0">
              <a:solidFill>
                <a:schemeClr val="accent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24596</TotalTime>
  <Words>138</Words>
  <Application>Microsoft Office PowerPoint</Application>
  <PresentationFormat>On-screen Show (4:3)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ＭＳ Ｐゴシック</vt:lpstr>
      <vt:lpstr>Arial</vt:lpstr>
      <vt:lpstr>Arial Bold</vt:lpstr>
      <vt:lpstr>Arial Narrow</vt:lpstr>
      <vt:lpstr>Arial Narrow Bold</vt:lpstr>
      <vt:lpstr>Calibri</vt:lpstr>
      <vt:lpstr>Candara</vt:lpstr>
      <vt:lpstr>Impact</vt:lpstr>
      <vt:lpstr>MS Mincho</vt:lpstr>
      <vt:lpstr>Symbol</vt:lpstr>
      <vt:lpstr>Office Theme</vt:lpstr>
      <vt:lpstr>PowerPoint Presentation</vt:lpstr>
      <vt:lpstr>PowerPoint Presentation</vt:lpstr>
    </vt:vector>
  </TitlesOfParts>
  <Company>Teledyne Scientific &amp; Imaging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TS&amp;I Presentation Template</dc:subject>
  <dc:creator>Craig Fennel</dc:creator>
  <cp:lastModifiedBy>Zandian, Majid</cp:lastModifiedBy>
  <cp:revision>314</cp:revision>
  <cp:lastPrinted>2014-07-07T20:54:49Z</cp:lastPrinted>
  <dcterms:created xsi:type="dcterms:W3CDTF">2011-10-20T20:55:11Z</dcterms:created>
  <dcterms:modified xsi:type="dcterms:W3CDTF">2017-09-21T19:10:43Z</dcterms:modified>
</cp:coreProperties>
</file>