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5"/>
  </p:notesMasterIdLst>
  <p:sldIdLst>
    <p:sldId id="257" r:id="rId3"/>
    <p:sldId id="259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456" y="-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3A609-D04A-460A-87B4-CDF257ED2CA0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910-C1CA-40C9-A9A0-08C541E031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21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93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91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2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11375"/>
            <a:ext cx="7772400" cy="2044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30692"/>
            <a:ext cx="6400800" cy="18637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333399"/>
                </a:solidFill>
              </a:rPr>
              <a:t>8th MICADO Consortium Meeting, Göttingen, 24. - 26. July 2017 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D19EB42A-EF1D-4709-BE91-BE06F5463D0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43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11375"/>
            <a:ext cx="7772400" cy="2044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30688"/>
            <a:ext cx="6400800" cy="18637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19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9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6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840663" y="6480175"/>
            <a:ext cx="854075" cy="252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50686" y="6480175"/>
            <a:ext cx="5776685" cy="252413"/>
          </a:xfrm>
        </p:spPr>
        <p:txBody>
          <a:bodyPr/>
          <a:lstStyle>
            <a:lvl1pPr>
              <a:defRPr dirty="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67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06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56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057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5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0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4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9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91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3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7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17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47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33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D9313-BF3F-42FC-956B-5A7C483EDE71}" type="datetimeFigureOut">
              <a:rPr lang="de-DE" smtClean="0"/>
              <a:t>21.09.2017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5E80B-8D6F-426F-B289-D47E88B41B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5275" y="6480175"/>
            <a:ext cx="473233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8th MICADO Consortium Meeting, Göttingen, 24. - 26. July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0" name="Picture 19" descr="D:\MPE\559_MICADO_Schubert\Logos\logo_mpe_mpggruen_4cm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265863"/>
            <a:ext cx="4667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hoermann\Documents\MICADO\Pictures\MICADOlogo_3x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48" y="6207513"/>
            <a:ext cx="461963" cy="5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6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412751" y="1366979"/>
            <a:ext cx="8280400" cy="776943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70C0"/>
                </a:solidFill>
              </a:rPr>
              <a:t>   </a:t>
            </a:r>
            <a:r>
              <a:rPr lang="en-GB" dirty="0" smtClean="0">
                <a:solidFill>
                  <a:srgbClr val="0070C0"/>
                </a:solidFill>
              </a:rPr>
              <a:t>SDW 2017 – MICADO for the ELT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901667" y="4083192"/>
            <a:ext cx="3092568" cy="157793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1600" b="1" dirty="0" smtClean="0">
                <a:solidFill>
                  <a:srgbClr val="002060"/>
                </a:solidFill>
              </a:rPr>
              <a:t>Christopher Mandla</a:t>
            </a:r>
            <a:endParaRPr lang="en-GB" sz="1600" b="1" dirty="0">
              <a:solidFill>
                <a:srgbClr val="002060"/>
              </a:solidFill>
            </a:endParaRPr>
          </a:p>
          <a:p>
            <a:r>
              <a:rPr lang="de-DE" sz="1600" b="1" dirty="0" smtClean="0">
                <a:solidFill>
                  <a:srgbClr val="002060"/>
                </a:solidFill>
              </a:rPr>
              <a:t>Max </a:t>
            </a:r>
            <a:r>
              <a:rPr lang="de-DE" sz="1600" b="1" dirty="0">
                <a:solidFill>
                  <a:srgbClr val="002060"/>
                </a:solidFill>
              </a:rPr>
              <a:t>Planck Institute for </a:t>
            </a:r>
            <a:r>
              <a:rPr lang="de-DE" sz="1600" b="1" dirty="0" smtClean="0">
                <a:solidFill>
                  <a:srgbClr val="002060"/>
                </a:solidFill>
              </a:rPr>
              <a:t/>
            </a:r>
            <a:br>
              <a:rPr lang="de-DE" sz="1600" b="1" dirty="0" smtClean="0">
                <a:solidFill>
                  <a:srgbClr val="002060"/>
                </a:solidFill>
              </a:rPr>
            </a:br>
            <a:r>
              <a:rPr lang="de-DE" sz="1600" b="1" dirty="0" smtClean="0">
                <a:solidFill>
                  <a:srgbClr val="002060"/>
                </a:solidFill>
              </a:rPr>
              <a:t>Extraterrestrial Physics, Germany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On behalf of the MICADO</a:t>
            </a:r>
            <a:r>
              <a:rPr lang="de-DE" sz="1600" b="1" dirty="0">
                <a:solidFill>
                  <a:srgbClr val="002060"/>
                </a:solidFill>
              </a:rPr>
              <a:t/>
            </a:r>
            <a:br>
              <a:rPr lang="de-DE" sz="1600" b="1" dirty="0">
                <a:solidFill>
                  <a:srgbClr val="002060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</a:rPr>
              <a:t>Consortium</a:t>
            </a:r>
            <a:endParaRPr lang="de-DE" sz="1600" b="1" dirty="0">
              <a:solidFill>
                <a:srgbClr val="002060"/>
              </a:solidFill>
            </a:endParaRP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666751" y="3502028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kern="0" dirty="0" smtClean="0">
                <a:solidFill>
                  <a:srgbClr val="002060"/>
                </a:solidFill>
              </a:rPr>
              <a:t>Baltimore, September 26</a:t>
            </a:r>
            <a:r>
              <a:rPr lang="en-US" sz="1800" kern="0" baseline="30000" dirty="0" smtClean="0">
                <a:solidFill>
                  <a:srgbClr val="002060"/>
                </a:solidFill>
              </a:rPr>
              <a:t>th</a:t>
            </a:r>
            <a:r>
              <a:rPr lang="en-US" sz="1800" kern="0" dirty="0" smtClean="0">
                <a:solidFill>
                  <a:srgbClr val="002060"/>
                </a:solidFill>
              </a:rPr>
              <a:t> 2017</a:t>
            </a:r>
            <a:r>
              <a:rPr lang="en-US" sz="1800" kern="0" dirty="0">
                <a:solidFill>
                  <a:srgbClr val="002060"/>
                </a:solidFill>
              </a:rPr>
              <a:t/>
            </a:r>
            <a:br>
              <a:rPr lang="en-US" sz="1800" kern="0" dirty="0">
                <a:solidFill>
                  <a:srgbClr val="002060"/>
                </a:solidFill>
              </a:rPr>
            </a:br>
            <a:endParaRPr lang="en-US" sz="1800" kern="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hoermann\Documents\MICADO\Pictures\MICADOlogo_3x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51" y="231776"/>
            <a:ext cx="720000" cy="8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ermann\Documents\MICADO\Pictures\MICADO_Logo-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65173"/>
            <a:ext cx="9143999" cy="89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030"/>
          </a:xfrm>
        </p:spPr>
        <p:txBody>
          <a:bodyPr/>
          <a:lstStyle/>
          <a:p>
            <a:r>
              <a:rPr lang="en-US" dirty="0" smtClean="0"/>
              <a:t>MICADO 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55165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SDW</a:t>
            </a:r>
            <a:r>
              <a:rPr kumimoji="0" lang="de-DE" sz="1100" b="0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2017</a:t>
            </a:r>
            <a:r>
              <a:rPr kumimoji="0" lang="de-D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Baltimore, September</a:t>
            </a:r>
            <a:r>
              <a:rPr kumimoji="0" lang="de-DE" sz="1100" b="0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26</a:t>
            </a:r>
            <a:r>
              <a:rPr kumimoji="0" lang="de-DE" sz="11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de-D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2017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fld id="{D19EB42A-EF1D-4709-BE91-BE06F5463D0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358" y="3076575"/>
            <a:ext cx="3204892" cy="30010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13885" r="12763" b="14358"/>
          <a:stretch/>
        </p:blipFill>
        <p:spPr>
          <a:xfrm>
            <a:off x="474967" y="3446481"/>
            <a:ext cx="2633320" cy="181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544" y="5224196"/>
            <a:ext cx="1838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rebuchet MS" panose="020B0603020202020204" pitchFamily="34" charset="0"/>
              </a:rPr>
              <a:t>Cerro </a:t>
            </a:r>
            <a:r>
              <a:rPr lang="en-US" sz="1600" dirty="0" err="1" smtClean="0">
                <a:latin typeface="Trebuchet MS" panose="020B0603020202020204" pitchFamily="34" charset="0"/>
              </a:rPr>
              <a:t>Armazones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 Atacama Desert 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          Chile</a:t>
            </a:r>
            <a:endParaRPr lang="de-DE" sz="1600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0482" y="3144412"/>
            <a:ext cx="1342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ELT </a:t>
            </a:r>
            <a:r>
              <a:rPr lang="en-US" sz="1600" dirty="0" smtClean="0">
                <a:latin typeface="Trebuchet MS" panose="020B0603020202020204" pitchFamily="34" charset="0"/>
              </a:rPr>
              <a:t>location</a:t>
            </a:r>
            <a:endParaRPr lang="de-DE" sz="1600" dirty="0"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359" y="965368"/>
            <a:ext cx="6221142" cy="20313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rebuchet MS" panose="020B0603020202020204" pitchFamily="34" charset="0"/>
              </a:rPr>
              <a:t>MICADO (</a:t>
            </a:r>
            <a:r>
              <a:rPr lang="de-DE" u="sng" dirty="0" smtClean="0">
                <a:latin typeface="Trebuchet MS" panose="020B0603020202020204" pitchFamily="34" charset="0"/>
              </a:rPr>
              <a:t>Multi-AO </a:t>
            </a:r>
            <a:r>
              <a:rPr lang="de-DE" u="sng" dirty="0">
                <a:latin typeface="Trebuchet MS" panose="020B0603020202020204" pitchFamily="34" charset="0"/>
              </a:rPr>
              <a:t>Imaging Camera for Deep </a:t>
            </a:r>
            <a:r>
              <a:rPr lang="de-DE" u="sng" dirty="0" smtClean="0">
                <a:latin typeface="Trebuchet MS" panose="020B0603020202020204" pitchFamily="34" charset="0"/>
              </a:rPr>
              <a:t>Observations)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First Light imager/</a:t>
            </a:r>
            <a:r>
              <a:rPr lang="en-US" dirty="0" err="1" smtClean="0">
                <a:latin typeface="Trebuchet MS" panose="020B0603020202020204" pitchFamily="34" charset="0"/>
              </a:rPr>
              <a:t>spectograph</a:t>
            </a:r>
            <a:r>
              <a:rPr lang="en-US" dirty="0" smtClean="0">
                <a:latin typeface="Trebuchet MS" panose="020B0603020202020204" pitchFamily="34" charset="0"/>
              </a:rPr>
              <a:t> at 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Near Infrared (0.8-2.4</a:t>
            </a:r>
            <a:r>
              <a:rPr lang="de-DE" dirty="0" smtClean="0">
                <a:latin typeface="Trebuchet MS" panose="020B0603020202020204" pitchFamily="34" charset="0"/>
              </a:rPr>
              <a:t>µm</a:t>
            </a:r>
            <a:r>
              <a:rPr lang="en-US" dirty="0" smtClean="0">
                <a:latin typeface="Trebuchet MS" panose="020B0603020202020204" pitchFamily="34" charset="0"/>
              </a:rPr>
              <a:t>) Diffraction limited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rebuchet MS" panose="020B0603020202020204" pitchFamily="34" charset="0"/>
              </a:rPr>
              <a:t>Optimised</a:t>
            </a:r>
            <a:r>
              <a:rPr lang="en-US" dirty="0" smtClean="0">
                <a:latin typeface="Trebuchet MS" panose="020B0603020202020204" pitchFamily="34" charset="0"/>
              </a:rPr>
              <a:t> for laser guide star multi-conjugate adaptive 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optics module (MCAO)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rebuchet MS" panose="020B0603020202020204" pitchFamily="34" charset="0"/>
              </a:rPr>
              <a:t>Stand-alone function with single-conjugate adaptive 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optics (SCAO) by using a single natural guide star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t="6694"/>
          <a:stretch/>
        </p:blipFill>
        <p:spPr>
          <a:xfrm>
            <a:off x="3493607" y="3094578"/>
            <a:ext cx="5472593" cy="296386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6509858" y="965368"/>
            <a:ext cx="2456341" cy="20313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First Light date: 2024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Spectral Resolution: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R~ 8000 across slit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R~ 15000 for point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2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Wingdings</vt:lpstr>
      <vt:lpstr>Office Theme</vt:lpstr>
      <vt:lpstr>Default Design</vt:lpstr>
      <vt:lpstr>   SDW 2017 – MICADO for the ELT</vt:lpstr>
      <vt:lpstr>MICADO Overview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MICADO Consortium Meeting</dc:title>
  <dc:creator>mandla</dc:creator>
  <cp:lastModifiedBy>mandla</cp:lastModifiedBy>
  <cp:revision>19</cp:revision>
  <dcterms:created xsi:type="dcterms:W3CDTF">2017-09-21T08:59:32Z</dcterms:created>
  <dcterms:modified xsi:type="dcterms:W3CDTF">2017-09-21T15:32:43Z</dcterms:modified>
</cp:coreProperties>
</file>