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96" r:id="rId3"/>
  </p:sldMasterIdLst>
  <p:notesMasterIdLst>
    <p:notesMasterId r:id="rId52"/>
  </p:notesMasterIdLst>
  <p:sldIdLst>
    <p:sldId id="256" r:id="rId4"/>
    <p:sldId id="309" r:id="rId5"/>
    <p:sldId id="429" r:id="rId6"/>
    <p:sldId id="317" r:id="rId7"/>
    <p:sldId id="398" r:id="rId8"/>
    <p:sldId id="427" r:id="rId9"/>
    <p:sldId id="265" r:id="rId10"/>
    <p:sldId id="426" r:id="rId11"/>
    <p:sldId id="387" r:id="rId12"/>
    <p:sldId id="439" r:id="rId13"/>
    <p:sldId id="267" r:id="rId14"/>
    <p:sldId id="301" r:id="rId15"/>
    <p:sldId id="268" r:id="rId16"/>
    <p:sldId id="307" r:id="rId17"/>
    <p:sldId id="304" r:id="rId18"/>
    <p:sldId id="303" r:id="rId19"/>
    <p:sldId id="403" r:id="rId20"/>
    <p:sldId id="430" r:id="rId21"/>
    <p:sldId id="407" r:id="rId22"/>
    <p:sldId id="408" r:id="rId23"/>
    <p:sldId id="428" r:id="rId24"/>
    <p:sldId id="443" r:id="rId25"/>
    <p:sldId id="438" r:id="rId26"/>
    <p:sldId id="431" r:id="rId27"/>
    <p:sldId id="401" r:id="rId28"/>
    <p:sldId id="440" r:id="rId29"/>
    <p:sldId id="444" r:id="rId30"/>
    <p:sldId id="445" r:id="rId31"/>
    <p:sldId id="432" r:id="rId32"/>
    <p:sldId id="437" r:id="rId33"/>
    <p:sldId id="434" r:id="rId34"/>
    <p:sldId id="446" r:id="rId35"/>
    <p:sldId id="447" r:id="rId36"/>
    <p:sldId id="435" r:id="rId37"/>
    <p:sldId id="441" r:id="rId38"/>
    <p:sldId id="442" r:id="rId39"/>
    <p:sldId id="433" r:id="rId40"/>
    <p:sldId id="399" r:id="rId41"/>
    <p:sldId id="419" r:id="rId42"/>
    <p:sldId id="420" r:id="rId43"/>
    <p:sldId id="421" r:id="rId44"/>
    <p:sldId id="422" r:id="rId45"/>
    <p:sldId id="423" r:id="rId46"/>
    <p:sldId id="424" r:id="rId47"/>
    <p:sldId id="409" r:id="rId48"/>
    <p:sldId id="410" r:id="rId49"/>
    <p:sldId id="412" r:id="rId50"/>
    <p:sldId id="41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C66"/>
    <a:srgbClr val="FF0080"/>
    <a:srgbClr val="8000FF"/>
    <a:srgbClr val="996633"/>
    <a:srgbClr val="800080"/>
    <a:srgbClr val="1FCF24"/>
    <a:srgbClr val="00FF00"/>
    <a:srgbClr val="FFFF9E"/>
    <a:srgbClr val="FFF0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08"/>
    <p:restoredTop sz="94128" autoAdjust="0"/>
  </p:normalViewPr>
  <p:slideViewPr>
    <p:cSldViewPr snapToGrid="0" snapToObjects="1">
      <p:cViewPr>
        <p:scale>
          <a:sx n="100" d="100"/>
          <a:sy n="100" d="100"/>
        </p:scale>
        <p:origin x="2000" y="280"/>
      </p:cViewPr>
      <p:guideLst>
        <p:guide orient="horz" pos="2160"/>
        <p:guide pos="2880"/>
      </p:guideLst>
    </p:cSldViewPr>
  </p:slideViewPr>
  <p:outlineViewPr>
    <p:cViewPr>
      <p:scale>
        <a:sx n="33" d="100"/>
        <a:sy n="33" d="100"/>
      </p:scale>
      <p:origin x="0" y="-587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1233D4-4DAC-8745-8CC4-6A99AED9EF82}" type="datetimeFigureOut">
              <a:rPr lang="en-US" smtClean="0"/>
              <a:t>9/27/17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912A71-96E3-A94E-B4B1-805A5FA4377E}" type="slidenum">
              <a:rPr lang="en-US" smtClean="0"/>
              <a:t>‹#›</a:t>
            </a:fld>
            <a:endParaRPr lang="en-US"/>
          </a:p>
        </p:txBody>
      </p:sp>
    </p:spTree>
    <p:extLst>
      <p:ext uri="{BB962C8B-B14F-4D97-AF65-F5344CB8AC3E}">
        <p14:creationId xmlns:p14="http://schemas.microsoft.com/office/powerpoint/2010/main" val="1418678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twitter.  Come follow me.</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a:t>
            </a:fld>
            <a:endParaRPr lang="en-US"/>
          </a:p>
        </p:txBody>
      </p:sp>
    </p:spTree>
    <p:extLst>
      <p:ext uri="{BB962C8B-B14F-4D97-AF65-F5344CB8AC3E}">
        <p14:creationId xmlns:p14="http://schemas.microsoft.com/office/powerpoint/2010/main" val="416533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MIRI sensitivity plot for MRS (in colors), low-resolution spectrometer (LRS) (in black), and imager (in circles) configurations, corresponding to S/N=10, 1E4 seconds on-source integration time. Solid lines and dots correspond to continuum sensitivity for a spatially unresolved target (units of </a:t>
            </a:r>
            <a:r>
              <a:rPr lang="en-US" sz="1200" b="0" i="0" kern="1200" dirty="0" err="1" smtClean="0">
                <a:solidFill>
                  <a:schemeClr val="tx1"/>
                </a:solidFill>
                <a:effectLst/>
                <a:latin typeface="+mn-lt"/>
                <a:ea typeface="+mn-ea"/>
                <a:cs typeface="+mn-cs"/>
              </a:rPr>
              <a:t>μJy</a:t>
            </a:r>
            <a:r>
              <a:rPr lang="en-US" sz="1200" b="0" i="0" kern="1200" dirty="0" smtClean="0">
                <a:solidFill>
                  <a:schemeClr val="tx1"/>
                </a:solidFill>
                <a:effectLst/>
                <a:latin typeface="+mn-lt"/>
                <a:ea typeface="+mn-ea"/>
                <a:cs typeface="+mn-cs"/>
              </a:rPr>
              <a:t>), while dotted lines correspond to the sensitivity for the detection of an unresolved spectral line in a spatially unresolved target (units of 10</a:t>
            </a:r>
            <a:r>
              <a:rPr lang="en-US" sz="1200" b="0" i="0" kern="1200" baseline="30000" dirty="0" smtClean="0">
                <a:solidFill>
                  <a:schemeClr val="tx1"/>
                </a:solidFill>
                <a:effectLst/>
                <a:latin typeface="+mn-lt"/>
                <a:ea typeface="+mn-ea"/>
                <a:cs typeface="+mn-cs"/>
              </a:rPr>
              <a:t>–20</a:t>
            </a:r>
            <a:r>
              <a:rPr lang="en-US" sz="1200" b="0" i="0" kern="1200" dirty="0" smtClean="0">
                <a:solidFill>
                  <a:schemeClr val="tx1"/>
                </a:solidFill>
                <a:effectLst/>
                <a:latin typeface="+mn-lt"/>
                <a:ea typeface="+mn-ea"/>
                <a:cs typeface="+mn-cs"/>
              </a:rPr>
              <a:t>Watt 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250,000 e- full well.</a:t>
            </a:r>
            <a:endParaRPr lang="en-US" baseline="0" dirty="0" smtClean="0"/>
          </a:p>
        </p:txBody>
      </p:sp>
      <p:sp>
        <p:nvSpPr>
          <p:cNvPr id="4" name="Slide Number Placeholder 3"/>
          <p:cNvSpPr>
            <a:spLocks noGrp="1"/>
          </p:cNvSpPr>
          <p:nvPr>
            <p:ph type="sldNum" sz="quarter" idx="10"/>
          </p:nvPr>
        </p:nvSpPr>
        <p:spPr/>
        <p:txBody>
          <a:bodyPr/>
          <a:lstStyle/>
          <a:p>
            <a:fld id="{CA912A71-96E3-A94E-B4B1-805A5FA4377E}" type="slidenum">
              <a:rPr lang="en-US" smtClean="0"/>
              <a:t>10</a:t>
            </a:fld>
            <a:endParaRPr lang="en-US"/>
          </a:p>
        </p:txBody>
      </p:sp>
    </p:spTree>
    <p:extLst>
      <p:ext uri="{BB962C8B-B14F-4D97-AF65-F5344CB8AC3E}">
        <p14:creationId xmlns:p14="http://schemas.microsoft.com/office/powerpoint/2010/main" val="179729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the field of view of the MIRI detector. This 74 by 113 </a:t>
            </a:r>
            <a:r>
              <a:rPr lang="en-US" baseline="0" dirty="0" err="1" smtClean="0"/>
              <a:t>arcsecond</a:t>
            </a:r>
            <a:r>
              <a:rPr lang="en-US" baseline="0" dirty="0" smtClean="0"/>
              <a:t> area is reserved for the MIRI imager. The low resolution slit and the coronagraph modules are in the same field of view. The plate scale is 0.11” per pixel. There are 9 filters available for the imager from 5.6 to 25.5 microns. The corresponding PSF sizes range from 0.22 to 0.82 </a:t>
            </a:r>
            <a:r>
              <a:rPr lang="en-US" baseline="0" dirty="0" err="1" smtClean="0"/>
              <a:t>arcseconds</a:t>
            </a:r>
            <a:r>
              <a:rPr lang="en-US" baseline="0" dirty="0" smtClean="0"/>
              <a:t>. The imager filter bands are shown in the figure on the bottom.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11</a:t>
            </a:fld>
            <a:endParaRPr lang="en-US"/>
          </a:p>
        </p:txBody>
      </p:sp>
    </p:spTree>
    <p:extLst>
      <p:ext uri="{BB962C8B-B14F-4D97-AF65-F5344CB8AC3E}">
        <p14:creationId xmlns:p14="http://schemas.microsoft.com/office/powerpoint/2010/main" val="258038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imager can also be operated in </a:t>
            </a:r>
            <a:r>
              <a:rPr lang="en-US" baseline="0" dirty="0" err="1" smtClean="0"/>
              <a:t>subarray</a:t>
            </a:r>
            <a:r>
              <a:rPr lang="en-US" baseline="0" dirty="0" smtClean="0"/>
              <a:t> modes. There are BRIGHTSKY and sub256 </a:t>
            </a:r>
            <a:r>
              <a:rPr lang="en-US" baseline="0" dirty="0" err="1" smtClean="0"/>
              <a:t>subarrays</a:t>
            </a:r>
            <a:r>
              <a:rPr lang="en-US" baseline="0" dirty="0" smtClean="0"/>
              <a:t> useful for high background cases so as not to saturate the detector. The 128 and 64 </a:t>
            </a:r>
            <a:r>
              <a:rPr lang="en-US" baseline="0" dirty="0" err="1" smtClean="0"/>
              <a:t>subarray</a:t>
            </a:r>
            <a:r>
              <a:rPr lang="en-US" baseline="0" dirty="0" smtClean="0"/>
              <a:t> (or </a:t>
            </a:r>
            <a:r>
              <a:rPr lang="en-US" baseline="0" dirty="0" err="1" smtClean="0"/>
              <a:t>slitlessprism</a:t>
            </a:r>
            <a:r>
              <a:rPr lang="en-US" baseline="0" dirty="0" smtClean="0"/>
              <a:t> </a:t>
            </a:r>
            <a:r>
              <a:rPr lang="en-US" baseline="0" dirty="0" err="1" smtClean="0"/>
              <a:t>subarray</a:t>
            </a:r>
            <a:r>
              <a:rPr lang="en-US" baseline="0" dirty="0" smtClean="0"/>
              <a:t>) reserved for slitless spectroscopy can be read out on much faster timescales than required for the full array which is about 3 seconds.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3 four quadrant phase mask coronagraph filters at 10.65, 11.4, and 15.5 microns, and one </a:t>
            </a:r>
            <a:r>
              <a:rPr lang="en-US" baseline="0" dirty="0" err="1" smtClean="0"/>
              <a:t>lyot</a:t>
            </a:r>
            <a:r>
              <a:rPr lang="en-US" baseline="0" dirty="0" smtClean="0"/>
              <a:t> coronagraph with a central occulting spot at 23 microns.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p>
        </p:txBody>
      </p:sp>
      <p:sp>
        <p:nvSpPr>
          <p:cNvPr id="4" name="Slide Number Placeholder 3"/>
          <p:cNvSpPr>
            <a:spLocks noGrp="1"/>
          </p:cNvSpPr>
          <p:nvPr>
            <p:ph type="sldNum" sz="quarter" idx="10"/>
          </p:nvPr>
        </p:nvSpPr>
        <p:spPr/>
        <p:txBody>
          <a:bodyPr/>
          <a:lstStyle/>
          <a:p>
            <a:fld id="{CA912A71-96E3-A94E-B4B1-805A5FA4377E}" type="slidenum">
              <a:rPr lang="en-US" smtClean="0"/>
              <a:t>12</a:t>
            </a:fld>
            <a:endParaRPr lang="en-US"/>
          </a:p>
        </p:txBody>
      </p:sp>
    </p:spTree>
    <p:extLst>
      <p:ext uri="{BB962C8B-B14F-4D97-AF65-F5344CB8AC3E}">
        <p14:creationId xmlns:p14="http://schemas.microsoft.com/office/powerpoint/2010/main" val="266008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MIRI has a low</a:t>
            </a:r>
            <a:r>
              <a:rPr lang="en-US" baseline="0" dirty="0" smtClean="0"/>
              <a:t> resolution spectrometer that can be operated in slit and slitless modes. It is designed for spectroscopy of compact sources from 5-12 microns and has a resolving power that varies from 40 to 160 across that wavelength rage. As I mentioned before, the LRS shares the focal plane with the imager and the coronagraphs. The is 4.7” by 0.51” </a:t>
            </a:r>
            <a:r>
              <a:rPr lang="en-US" baseline="0" dirty="0" err="1" smtClean="0"/>
              <a:t>arcseconds</a:t>
            </a:r>
            <a:r>
              <a:rPr lang="en-US" baseline="0" dirty="0" smtClean="0"/>
              <a:t> in size and the spectrum is dispersed across this region here. The area for the Target Acquisition region is also shown as the white square.</a:t>
            </a:r>
          </a:p>
          <a:p>
            <a:endParaRPr lang="en-US" baseline="0" dirty="0" smtClean="0"/>
          </a:p>
          <a:p>
            <a:r>
              <a:rPr lang="en-US" baseline="0" dirty="0" smtClean="0"/>
              <a:t>The LRS can be operated in the slitless mode but this mode is optimized for high precision spectrophotometric observations of variable sources, such as planetary transits. </a:t>
            </a:r>
          </a:p>
          <a:p>
            <a:endParaRPr lang="en-US" baseline="0" dirty="0" smtClean="0"/>
          </a:p>
          <a:p>
            <a:endParaRPr lang="en-US" baseline="0" dirty="0" smtClean="0"/>
          </a:p>
          <a:p>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CA912A71-96E3-A94E-B4B1-805A5FA4377E}" type="slidenum">
              <a:rPr lang="en-US" smtClean="0"/>
              <a:t>13</a:t>
            </a:fld>
            <a:endParaRPr lang="en-US"/>
          </a:p>
        </p:txBody>
      </p:sp>
    </p:spTree>
    <p:extLst>
      <p:ext uri="{BB962C8B-B14F-4D97-AF65-F5344CB8AC3E}">
        <p14:creationId xmlns:p14="http://schemas.microsoft.com/office/powerpoint/2010/main" val="149895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the prism that disperses the spectrum is in the filter wheel, everything that is in the imager’s filed of view will be dispersed, as I show on the next image. However, these slitless observations are not meant for general use. The thermal infrared background rises steeply in the mid-infrared, so there will be a very high background across the whole spectrum in slitless mode. </a:t>
            </a:r>
            <a:r>
              <a:rPr lang="en-US" sz="1200" kern="1200" dirty="0" smtClean="0">
                <a:solidFill>
                  <a:schemeClr val="tx1"/>
                </a:solidFill>
                <a:latin typeface="+mn-lt"/>
                <a:ea typeface="+mn-ea"/>
                <a:cs typeface="+mn-cs"/>
              </a:rPr>
              <a:t>It is important for planetary transits so it can be read out as fast as possible and there are no slit losses and guiding jitter</a:t>
            </a:r>
            <a:endParaRPr lang="en-US" baseline="0" dirty="0" smtClean="0"/>
          </a:p>
          <a:p>
            <a:endParaRPr lang="en-US" baseline="0" dirty="0" smtClean="0"/>
          </a:p>
          <a:p>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CA912A71-96E3-A94E-B4B1-805A5FA4377E}" type="slidenum">
              <a:rPr lang="en-US" smtClean="0"/>
              <a:t>14</a:t>
            </a:fld>
            <a:endParaRPr lang="en-US"/>
          </a:p>
        </p:txBody>
      </p:sp>
    </p:spTree>
    <p:extLst>
      <p:ext uri="{BB962C8B-B14F-4D97-AF65-F5344CB8AC3E}">
        <p14:creationId xmlns:p14="http://schemas.microsoft.com/office/powerpoint/2010/main" val="1498956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MIRI also has </a:t>
            </a:r>
            <a:r>
              <a:rPr lang="en-US" baseline="0" dirty="0" smtClean="0"/>
              <a:t>integral field unit capabilities. The Medium resolution spectrometer is actually 4 different IFUs, each slicing images in 4 different channels. It has a resolving power of about 3000. The little orange square is the field of view of the MRS, and how it compares in size with the MIRI imaging region. </a:t>
            </a:r>
          </a:p>
          <a:p>
            <a:endParaRPr lang="en-US" baseline="0" dirty="0" smtClean="0"/>
          </a:p>
          <a:p>
            <a:r>
              <a:rPr lang="en-US" baseline="0" dirty="0" smtClean="0"/>
              <a:t>This diagram shows the basics of how an IFU works. Here we have an image of a galaxy. An image slicing mirror slices this image into strips and each slice is sent through a slit that disperses the spectrum. For the MIRI IFUs, the slices for each channel are dispersed onto two detectors. You can see the dispersed slices for the four channels on the detectors here.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a:p>
            <a:r>
              <a:rPr lang="en-US" dirty="0" smtClean="0"/>
              <a:t>MIRI uses four image slicers to produce dispersed images of the sky on two 1024x1024 pixel detectors to provide R~3000 spectroscopy over its full wavelength range. The spectral window of each IFU channel is covered using three separate gratings. The IFUs are designed with different pixel scales, providing roughly optimal sampling of the PSF at the central wavelengths of each spectral window. The fields of view of the channels are thus different, ranging from 3.6″x3.6″ to ~7.6″x7.6″ with increasing wavelength. The number of slices decreases from 30 to 12 with increasing wavelength.</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15</a:t>
            </a:fld>
            <a:endParaRPr lang="en-US"/>
          </a:p>
        </p:txBody>
      </p:sp>
    </p:spTree>
    <p:extLst>
      <p:ext uri="{BB962C8B-B14F-4D97-AF65-F5344CB8AC3E}">
        <p14:creationId xmlns:p14="http://schemas.microsoft.com/office/powerpoint/2010/main" val="414475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FOV ranges from 3” to about 8” </a:t>
            </a:r>
            <a:r>
              <a:rPr lang="en-US" baseline="0" dirty="0" err="1" smtClean="0"/>
              <a:t>arcsecond</a:t>
            </a:r>
            <a:r>
              <a:rPr lang="en-US" baseline="0" dirty="0" smtClean="0"/>
              <a:t> in the long wavelength channels. Their footprints are shown here. For each channel, there are three grating settings that are used to get the full wavelength range from 5-28 microns.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bottom figure shows the wavelength coverage for the 4 channels, each has a short, medium, and long wavelength grating setting, so observations can be acquired using only one of the three, or the entire wavelength range depending on the science goals.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spectra are then used to construct a three dimensional data cube that gives both spatial and spectral information for the given field of view.</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p>
        </p:txBody>
      </p:sp>
      <p:sp>
        <p:nvSpPr>
          <p:cNvPr id="4" name="Slide Number Placeholder 3"/>
          <p:cNvSpPr>
            <a:spLocks noGrp="1"/>
          </p:cNvSpPr>
          <p:nvPr>
            <p:ph type="sldNum" sz="quarter" idx="10"/>
          </p:nvPr>
        </p:nvSpPr>
        <p:spPr/>
        <p:txBody>
          <a:bodyPr/>
          <a:lstStyle/>
          <a:p>
            <a:fld id="{CA912A71-96E3-A94E-B4B1-805A5FA4377E}" type="slidenum">
              <a:rPr lang="en-US" smtClean="0"/>
              <a:t>16</a:t>
            </a:fld>
            <a:endParaRPr lang="en-US"/>
          </a:p>
        </p:txBody>
      </p:sp>
    </p:spTree>
    <p:extLst>
      <p:ext uri="{BB962C8B-B14F-4D97-AF65-F5344CB8AC3E}">
        <p14:creationId xmlns:p14="http://schemas.microsoft.com/office/powerpoint/2010/main" val="4144754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17</a:t>
            </a:fld>
            <a:endParaRPr lang="en-US"/>
          </a:p>
        </p:txBody>
      </p:sp>
    </p:spTree>
    <p:extLst>
      <p:ext uri="{BB962C8B-B14F-4D97-AF65-F5344CB8AC3E}">
        <p14:creationId xmlns:p14="http://schemas.microsoft.com/office/powerpoint/2010/main" val="1733246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18</a:t>
            </a:fld>
            <a:endParaRPr lang="en-US"/>
          </a:p>
        </p:txBody>
      </p:sp>
    </p:spTree>
    <p:extLst>
      <p:ext uri="{BB962C8B-B14F-4D97-AF65-F5344CB8AC3E}">
        <p14:creationId xmlns:p14="http://schemas.microsoft.com/office/powerpoint/2010/main" val="988426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19</a:t>
            </a:fld>
            <a:endParaRPr lang="en-US"/>
          </a:p>
        </p:txBody>
      </p:sp>
    </p:spTree>
    <p:extLst>
      <p:ext uri="{BB962C8B-B14F-4D97-AF65-F5344CB8AC3E}">
        <p14:creationId xmlns:p14="http://schemas.microsoft.com/office/powerpoint/2010/main" val="82624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is it really a Destroyer?</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a:t>
            </a:fld>
            <a:endParaRPr lang="en-US"/>
          </a:p>
        </p:txBody>
      </p:sp>
    </p:spTree>
    <p:extLst>
      <p:ext uri="{BB962C8B-B14F-4D97-AF65-F5344CB8AC3E}">
        <p14:creationId xmlns:p14="http://schemas.microsoft.com/office/powerpoint/2010/main" val="116674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20</a:t>
            </a:fld>
            <a:endParaRPr lang="en-US"/>
          </a:p>
        </p:txBody>
      </p:sp>
    </p:spTree>
    <p:extLst>
      <p:ext uri="{BB962C8B-B14F-4D97-AF65-F5344CB8AC3E}">
        <p14:creationId xmlns:p14="http://schemas.microsoft.com/office/powerpoint/2010/main" val="78916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21</a:t>
            </a:fld>
            <a:endParaRPr lang="en-US"/>
          </a:p>
        </p:txBody>
      </p:sp>
    </p:spTree>
    <p:extLst>
      <p:ext uri="{BB962C8B-B14F-4D97-AF65-F5344CB8AC3E}">
        <p14:creationId xmlns:p14="http://schemas.microsoft.com/office/powerpoint/2010/main" val="1129823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22</a:t>
            </a:fld>
            <a:endParaRPr lang="en-US"/>
          </a:p>
        </p:txBody>
      </p:sp>
    </p:spTree>
    <p:extLst>
      <p:ext uri="{BB962C8B-B14F-4D97-AF65-F5344CB8AC3E}">
        <p14:creationId xmlns:p14="http://schemas.microsoft.com/office/powerpoint/2010/main" val="1479904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23</a:t>
            </a:fld>
            <a:endParaRPr lang="en-US"/>
          </a:p>
        </p:txBody>
      </p:sp>
    </p:spTree>
    <p:extLst>
      <p:ext uri="{BB962C8B-B14F-4D97-AF65-F5344CB8AC3E}">
        <p14:creationId xmlns:p14="http://schemas.microsoft.com/office/powerpoint/2010/main" val="1286015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24</a:t>
            </a:fld>
            <a:endParaRPr lang="en-US"/>
          </a:p>
        </p:txBody>
      </p:sp>
    </p:spTree>
    <p:extLst>
      <p:ext uri="{BB962C8B-B14F-4D97-AF65-F5344CB8AC3E}">
        <p14:creationId xmlns:p14="http://schemas.microsoft.com/office/powerpoint/2010/main" val="1404258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Silicon Arsenic doped Impurity Band Conduction detectors.</a:t>
            </a:r>
          </a:p>
          <a:p>
            <a:r>
              <a:rPr lang="en-US" dirty="0" smtClean="0"/>
              <a:t>Non destructive.</a:t>
            </a:r>
            <a:br>
              <a:rPr lang="en-US" dirty="0" smtClean="0"/>
            </a:br>
            <a:r>
              <a:rPr lang="en-US" dirty="0" smtClean="0"/>
              <a:t>Fast vs. Slow</a:t>
            </a:r>
          </a:p>
          <a:p>
            <a:endParaRPr lang="en-US" dirty="0" smtClean="0"/>
          </a:p>
          <a:p>
            <a:r>
              <a:rPr lang="en-US" sz="1200" b="0" i="0" kern="1200" dirty="0" smtClean="0">
                <a:solidFill>
                  <a:schemeClr val="tx1"/>
                </a:solidFill>
                <a:effectLst/>
                <a:latin typeface="+mn-lt"/>
                <a:ea typeface="+mn-ea"/>
                <a:cs typeface="+mn-cs"/>
              </a:rPr>
              <a:t>FAST modes readout the detector every ~3 seconds in full array mode, vs. ~24 seconds in SLOW mode. That means better time sampling that allows better </a:t>
            </a:r>
            <a:r>
              <a:rPr lang="en-US" sz="1200" b="0" i="0" kern="1200" dirty="0" err="1" smtClean="0">
                <a:solidFill>
                  <a:schemeClr val="tx1"/>
                </a:solidFill>
                <a:effectLst/>
                <a:latin typeface="+mn-lt"/>
                <a:ea typeface="+mn-ea"/>
                <a:cs typeface="+mn-cs"/>
              </a:rPr>
              <a:t>characterisation</a:t>
            </a:r>
            <a:r>
              <a:rPr lang="en-US" sz="1200" b="0" i="0" kern="1200" dirty="0" smtClean="0">
                <a:solidFill>
                  <a:schemeClr val="tx1"/>
                </a:solidFill>
                <a:effectLst/>
                <a:latin typeface="+mn-lt"/>
                <a:ea typeface="+mn-ea"/>
                <a:cs typeface="+mn-cs"/>
              </a:rPr>
              <a:t> of the detector effects. </a:t>
            </a:r>
          </a:p>
          <a:p>
            <a:r>
              <a:rPr lang="en-US" sz="1200" b="0" i="0" kern="1200" dirty="0" smtClean="0">
                <a:solidFill>
                  <a:schemeClr val="tx1"/>
                </a:solidFill>
                <a:effectLst/>
                <a:latin typeface="+mn-lt"/>
                <a:ea typeface="+mn-ea"/>
                <a:cs typeface="+mn-cs"/>
              </a:rPr>
              <a:t>SLOW mode provides about 10 times less data volume.</a:t>
            </a:r>
          </a:p>
          <a:p>
            <a:r>
              <a:rPr lang="en-US" sz="1200" b="0" i="0" kern="1200" dirty="0" smtClean="0">
                <a:solidFill>
                  <a:schemeClr val="tx1"/>
                </a:solidFill>
                <a:effectLst/>
                <a:latin typeface="+mn-lt"/>
                <a:ea typeface="+mn-ea"/>
                <a:cs typeface="+mn-cs"/>
              </a:rPr>
              <a:t>FAST mode is better suited for imager observations, being hence the default (not mandatory) mode offered by APT.</a:t>
            </a:r>
          </a:p>
          <a:p>
            <a:r>
              <a:rPr lang="en-US" sz="1200" b="0" i="0" kern="1200" dirty="0" smtClean="0">
                <a:solidFill>
                  <a:schemeClr val="tx1"/>
                </a:solidFill>
                <a:effectLst/>
                <a:latin typeface="+mn-lt"/>
                <a:ea typeface="+mn-ea"/>
                <a:cs typeface="+mn-cs"/>
              </a:rPr>
              <a:t>SLOW mode has shown to deliver slightly lower noise in MRS observations, and for this reason is offered as default (not mandatory) readout mode by APT.</a:t>
            </a:r>
          </a:p>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25</a:t>
            </a:fld>
            <a:endParaRPr lang="en-US"/>
          </a:p>
        </p:txBody>
      </p:sp>
    </p:spTree>
    <p:extLst>
      <p:ext uri="{BB962C8B-B14F-4D97-AF65-F5344CB8AC3E}">
        <p14:creationId xmlns:p14="http://schemas.microsoft.com/office/powerpoint/2010/main" val="2103370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&lt;&lt; 0.5% of previous signal after a few minutes</a:t>
            </a:r>
          </a:p>
          <a:p>
            <a:r>
              <a:rPr lang="en-US" dirty="0" smtClean="0"/>
              <a:t>Memory effects are common to these type of detectors</a:t>
            </a:r>
            <a:br>
              <a:rPr lang="en-US" dirty="0" smtClean="0"/>
            </a:br>
            <a:r>
              <a:rPr lang="en-US" dirty="0" smtClean="0"/>
              <a:t>These are the best examples of this type of detector ever flown - impact of memory effects thought to need correction only at the extreme end of luminosity and integration time</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34</a:t>
            </a:fld>
            <a:endParaRPr lang="en-US"/>
          </a:p>
        </p:txBody>
      </p:sp>
    </p:spTree>
    <p:extLst>
      <p:ext uri="{BB962C8B-B14F-4D97-AF65-F5344CB8AC3E}">
        <p14:creationId xmlns:p14="http://schemas.microsoft.com/office/powerpoint/2010/main" val="725445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there’s nothing</a:t>
            </a:r>
            <a:r>
              <a:rPr lang="en-US" baseline="0" dirty="0" smtClean="0"/>
              <a:t> to worry about.  Calibration will be done in space.</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36</a:t>
            </a:fld>
            <a:endParaRPr lang="en-US"/>
          </a:p>
        </p:txBody>
      </p:sp>
    </p:spTree>
    <p:extLst>
      <p:ext uri="{BB962C8B-B14F-4D97-AF65-F5344CB8AC3E}">
        <p14:creationId xmlns:p14="http://schemas.microsoft.com/office/powerpoint/2010/main" val="707183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39</a:t>
            </a:fld>
            <a:endParaRPr lang="en-US"/>
          </a:p>
        </p:txBody>
      </p:sp>
    </p:spTree>
    <p:extLst>
      <p:ext uri="{BB962C8B-B14F-4D97-AF65-F5344CB8AC3E}">
        <p14:creationId xmlns:p14="http://schemas.microsoft.com/office/powerpoint/2010/main" val="1382522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40</a:t>
            </a:fld>
            <a:endParaRPr lang="en-US"/>
          </a:p>
        </p:txBody>
      </p:sp>
    </p:spTree>
    <p:extLst>
      <p:ext uri="{BB962C8B-B14F-4D97-AF65-F5344CB8AC3E}">
        <p14:creationId xmlns:p14="http://schemas.microsoft.com/office/powerpoint/2010/main" val="36531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not following things on Twitter, you should do so.  Lots of fun things happening, including testing at OTIS.</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3</a:t>
            </a:fld>
            <a:endParaRPr lang="en-US"/>
          </a:p>
        </p:txBody>
      </p:sp>
    </p:spTree>
    <p:extLst>
      <p:ext uri="{BB962C8B-B14F-4D97-AF65-F5344CB8AC3E}">
        <p14:creationId xmlns:p14="http://schemas.microsoft.com/office/powerpoint/2010/main" val="1247983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41</a:t>
            </a:fld>
            <a:endParaRPr lang="en-US"/>
          </a:p>
        </p:txBody>
      </p:sp>
    </p:spTree>
    <p:extLst>
      <p:ext uri="{BB962C8B-B14F-4D97-AF65-F5344CB8AC3E}">
        <p14:creationId xmlns:p14="http://schemas.microsoft.com/office/powerpoint/2010/main" val="25388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42</a:t>
            </a:fld>
            <a:endParaRPr lang="en-US"/>
          </a:p>
        </p:txBody>
      </p:sp>
    </p:spTree>
    <p:extLst>
      <p:ext uri="{BB962C8B-B14F-4D97-AF65-F5344CB8AC3E}">
        <p14:creationId xmlns:p14="http://schemas.microsoft.com/office/powerpoint/2010/main" val="36700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43</a:t>
            </a:fld>
            <a:endParaRPr lang="en-US"/>
          </a:p>
        </p:txBody>
      </p:sp>
    </p:spTree>
    <p:extLst>
      <p:ext uri="{BB962C8B-B14F-4D97-AF65-F5344CB8AC3E}">
        <p14:creationId xmlns:p14="http://schemas.microsoft.com/office/powerpoint/2010/main" val="209226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44</a:t>
            </a:fld>
            <a:endParaRPr lang="en-US"/>
          </a:p>
        </p:txBody>
      </p:sp>
    </p:spTree>
    <p:extLst>
      <p:ext uri="{BB962C8B-B14F-4D97-AF65-F5344CB8AC3E}">
        <p14:creationId xmlns:p14="http://schemas.microsoft.com/office/powerpoint/2010/main" val="861038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45</a:t>
            </a:fld>
            <a:endParaRPr lang="en-US"/>
          </a:p>
        </p:txBody>
      </p:sp>
    </p:spTree>
    <p:extLst>
      <p:ext uri="{BB962C8B-B14F-4D97-AF65-F5344CB8AC3E}">
        <p14:creationId xmlns:p14="http://schemas.microsoft.com/office/powerpoint/2010/main" val="1046637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46</a:t>
            </a:fld>
            <a:endParaRPr lang="en-US"/>
          </a:p>
        </p:txBody>
      </p:sp>
    </p:spTree>
    <p:extLst>
      <p:ext uri="{BB962C8B-B14F-4D97-AF65-F5344CB8AC3E}">
        <p14:creationId xmlns:p14="http://schemas.microsoft.com/office/powerpoint/2010/main" val="525556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47</a:t>
            </a:fld>
            <a:endParaRPr lang="en-US"/>
          </a:p>
        </p:txBody>
      </p:sp>
    </p:spTree>
    <p:extLst>
      <p:ext uri="{BB962C8B-B14F-4D97-AF65-F5344CB8AC3E}">
        <p14:creationId xmlns:p14="http://schemas.microsoft.com/office/powerpoint/2010/main" val="2015297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48</a:t>
            </a:fld>
            <a:endParaRPr lang="en-US"/>
          </a:p>
        </p:txBody>
      </p:sp>
    </p:spTree>
    <p:extLst>
      <p:ext uri="{BB962C8B-B14F-4D97-AF65-F5344CB8AC3E}">
        <p14:creationId xmlns:p14="http://schemas.microsoft.com/office/powerpoint/2010/main" val="155294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not following things on Twitter, you should do so.  Lots of fun things happening, including testing at OTIS.</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4</a:t>
            </a:fld>
            <a:endParaRPr lang="en-US"/>
          </a:p>
        </p:txBody>
      </p:sp>
    </p:spTree>
    <p:extLst>
      <p:ext uri="{BB962C8B-B14F-4D97-AF65-F5344CB8AC3E}">
        <p14:creationId xmlns:p14="http://schemas.microsoft.com/office/powerpoint/2010/main" val="166915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5</a:t>
            </a:fld>
            <a:endParaRPr lang="en-US"/>
          </a:p>
        </p:txBody>
      </p:sp>
    </p:spTree>
    <p:extLst>
      <p:ext uri="{BB962C8B-B14F-4D97-AF65-F5344CB8AC3E}">
        <p14:creationId xmlns:p14="http://schemas.microsoft.com/office/powerpoint/2010/main" val="70757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6</a:t>
            </a:fld>
            <a:endParaRPr lang="en-US"/>
          </a:p>
        </p:txBody>
      </p:sp>
    </p:spTree>
    <p:extLst>
      <p:ext uri="{BB962C8B-B14F-4D97-AF65-F5344CB8AC3E}">
        <p14:creationId xmlns:p14="http://schemas.microsoft.com/office/powerpoint/2010/main" val="96582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MIRI</a:t>
            </a:r>
            <a:r>
              <a:rPr lang="en-US" b="0" baseline="0" dirty="0" smtClean="0"/>
              <a:t> is the only mid-infrared instrument aboard JWST covering the wavelength range from 5 to 28 microns. It is 50 times more sensitive than Spitzer and about a 1000 times more than ground-based observations. It has sub </a:t>
            </a:r>
            <a:r>
              <a:rPr lang="en-US" b="0" baseline="0" dirty="0" err="1" smtClean="0"/>
              <a:t>arcsecond</a:t>
            </a:r>
            <a:r>
              <a:rPr lang="en-US" b="0" baseline="0" dirty="0" smtClean="0"/>
              <a:t> resolution which is something that we’ve never had at these wavelengths until now.</a:t>
            </a:r>
          </a:p>
          <a:p>
            <a:endParaRPr lang="en-US" b="0" baseline="0" dirty="0" smtClean="0"/>
          </a:p>
          <a:p>
            <a:r>
              <a:rPr lang="en-US" b="0" baseline="0" dirty="0" smtClean="0"/>
              <a:t>MIRI basically has almost all capabilities of the other three near IR instruments rolled into one. It offers imaging capabilities, 4 different coronagraph modules, low resolution spectroscopy in both slit and slitless modes, and an Integral field unit (IFU), which is the medium resolution spectrometer. </a:t>
            </a:r>
          </a:p>
          <a:p>
            <a:endParaRPr lang="en-US" b="0" baseline="0" dirty="0" smtClean="0"/>
          </a:p>
          <a:p>
            <a:r>
              <a:rPr lang="en-US" b="0" baseline="0" dirty="0" smtClean="0"/>
              <a:t>A diagram of MIRI: It has an 18 station filter wheel that includes ten imaging filters, the prism for the low resolution spectrometer and the coronagraph filters. It has a total of three arsenic doped silicon detectors, 1024 by 1024 pixels each. MIRI is the only instrument aboard James Webb that is actively cooled by a </a:t>
            </a:r>
            <a:r>
              <a:rPr lang="en-US" b="0" baseline="0" dirty="0" err="1" smtClean="0"/>
              <a:t>cryocooler</a:t>
            </a:r>
            <a:r>
              <a:rPr lang="en-US" b="0" baseline="0" dirty="0" smtClean="0"/>
              <a:t> to a temperature of 6 kelvin in order to reduce the noise from the infrared background</a:t>
            </a:r>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t>
            </a:r>
          </a:p>
          <a:p>
            <a:r>
              <a:rPr lang="en-US" dirty="0" smtClean="0"/>
              <a:t>Being a refrigerator and a "closed" system, the </a:t>
            </a:r>
            <a:r>
              <a:rPr lang="en-US" dirty="0" err="1" smtClean="0"/>
              <a:t>cryocooler</a:t>
            </a:r>
            <a:r>
              <a:rPr lang="en-US" dirty="0" smtClean="0"/>
              <a:t> does not consume coolant like an ice chest full of ice or a big container (a.k.a. </a:t>
            </a:r>
            <a:r>
              <a:rPr lang="en-US" dirty="0" err="1" smtClean="0"/>
              <a:t>dewar</a:t>
            </a:r>
            <a:r>
              <a:rPr lang="en-US" dirty="0" smtClean="0"/>
              <a:t>) of liquid helium does, and so its life is limited only by wear in its moving parts (the pumps) or the longevity of its electronics, all of which should last for many years. </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7</a:t>
            </a:fld>
            <a:endParaRPr lang="en-US"/>
          </a:p>
        </p:txBody>
      </p:sp>
    </p:spTree>
    <p:extLst>
      <p:ext uri="{BB962C8B-B14F-4D97-AF65-F5344CB8AC3E}">
        <p14:creationId xmlns:p14="http://schemas.microsoft.com/office/powerpoint/2010/main" val="42685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MIRI</a:t>
            </a:r>
            <a:r>
              <a:rPr lang="en-US" b="0" baseline="0" dirty="0" smtClean="0"/>
              <a:t> is the only mid-infrared instrument aboard JWST covering the wavelength range from 5 to 28 microns. It is 50 times more sensitive than Spitzer and about a 1000 times more than ground-based observations. It has sub </a:t>
            </a:r>
            <a:r>
              <a:rPr lang="en-US" b="0" baseline="0" dirty="0" err="1" smtClean="0"/>
              <a:t>arcsecond</a:t>
            </a:r>
            <a:r>
              <a:rPr lang="en-US" b="0" baseline="0" dirty="0" smtClean="0"/>
              <a:t> resolution which is something that we’ve never had at these wavelengths until now.</a:t>
            </a:r>
          </a:p>
          <a:p>
            <a:endParaRPr lang="en-US" b="0" baseline="0" dirty="0" smtClean="0"/>
          </a:p>
          <a:p>
            <a:r>
              <a:rPr lang="en-US" b="0" baseline="0" dirty="0" smtClean="0"/>
              <a:t>MIRI basically has almost all capabilities of the other three near IR instruments rolled into one. It offers imaging capabilities, 4 different coronagraph modules, low resolution spectroscopy in both slit and slitless modes, and an Integral field unit (IFU), which is the medium resolution spectrometer. </a:t>
            </a:r>
          </a:p>
          <a:p>
            <a:endParaRPr lang="en-US" b="0" baseline="0" dirty="0" smtClean="0"/>
          </a:p>
          <a:p>
            <a:r>
              <a:rPr lang="en-US" b="0" baseline="0" dirty="0" smtClean="0"/>
              <a:t>A diagram of MIRI: It has an 18 station filter wheel that includes ten imaging filters, the prism for the low resolution spectrometer and the coronagraph filters. It has a total of three arsenic doped silicon detectors, 1024 by 1024 pixels each. MIRI is the only instrument aboard James Webb that is actively cooled by a </a:t>
            </a:r>
            <a:r>
              <a:rPr lang="en-US" b="0" baseline="0" dirty="0" err="1" smtClean="0"/>
              <a:t>cryocooler</a:t>
            </a:r>
            <a:r>
              <a:rPr lang="en-US" b="0" baseline="0" dirty="0" smtClean="0"/>
              <a:t> to a temperature of 6 kelvin in order to reduce the noise from the infrared background</a:t>
            </a:r>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t>
            </a:r>
          </a:p>
          <a:p>
            <a:r>
              <a:rPr lang="en-US" dirty="0" smtClean="0"/>
              <a:t>Being a refrigerator and a "closed" system, the </a:t>
            </a:r>
            <a:r>
              <a:rPr lang="en-US" dirty="0" err="1" smtClean="0"/>
              <a:t>cryocooler</a:t>
            </a:r>
            <a:r>
              <a:rPr lang="en-US" dirty="0" smtClean="0"/>
              <a:t> does not consume coolant like an ice chest full of ice or a big container (a.k.a. </a:t>
            </a:r>
            <a:r>
              <a:rPr lang="en-US" dirty="0" err="1" smtClean="0"/>
              <a:t>dewar</a:t>
            </a:r>
            <a:r>
              <a:rPr lang="en-US" dirty="0" smtClean="0"/>
              <a:t>) of liquid helium does, and so its life is limited only by wear in its moving parts (the pumps) or the longevity of its electronics, all of which should last for many years. </a:t>
            </a:r>
            <a:endParaRPr lang="en-US" dirty="0"/>
          </a:p>
        </p:txBody>
      </p:sp>
      <p:sp>
        <p:nvSpPr>
          <p:cNvPr id="4" name="Slide Number Placeholder 3"/>
          <p:cNvSpPr>
            <a:spLocks noGrp="1"/>
          </p:cNvSpPr>
          <p:nvPr>
            <p:ph type="sldNum" sz="quarter" idx="10"/>
          </p:nvPr>
        </p:nvSpPr>
        <p:spPr/>
        <p:txBody>
          <a:bodyPr/>
          <a:lstStyle/>
          <a:p>
            <a:fld id="{CA912A71-96E3-A94E-B4B1-805A5FA4377E}" type="slidenum">
              <a:rPr lang="en-US" smtClean="0"/>
              <a:t>8</a:t>
            </a:fld>
            <a:endParaRPr lang="en-US"/>
          </a:p>
        </p:txBody>
      </p:sp>
    </p:spTree>
    <p:extLst>
      <p:ext uri="{BB962C8B-B14F-4D97-AF65-F5344CB8AC3E}">
        <p14:creationId xmlns:p14="http://schemas.microsoft.com/office/powerpoint/2010/main" val="650120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plot shows the MIRI photometric sensitivity for achieving a signal to noise of 10 in 10,000 seconds. MIRI is about 50 times for sensitive than Spitzer. </a:t>
            </a:r>
          </a:p>
        </p:txBody>
      </p:sp>
      <p:sp>
        <p:nvSpPr>
          <p:cNvPr id="4" name="Slide Number Placeholder 3"/>
          <p:cNvSpPr>
            <a:spLocks noGrp="1"/>
          </p:cNvSpPr>
          <p:nvPr>
            <p:ph type="sldNum" sz="quarter" idx="10"/>
          </p:nvPr>
        </p:nvSpPr>
        <p:spPr/>
        <p:txBody>
          <a:bodyPr/>
          <a:lstStyle/>
          <a:p>
            <a:fld id="{CA912A71-96E3-A94E-B4B1-805A5FA4377E}" type="slidenum">
              <a:rPr lang="en-US" smtClean="0"/>
              <a:t>9</a:t>
            </a:fld>
            <a:endParaRPr lang="en-US"/>
          </a:p>
        </p:txBody>
      </p:sp>
    </p:spTree>
    <p:extLst>
      <p:ext uri="{BB962C8B-B14F-4D97-AF65-F5344CB8AC3E}">
        <p14:creationId xmlns:p14="http://schemas.microsoft.com/office/powerpoint/2010/main" val="63893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7EA5F-5DBB-2F41-A3CD-E6889874BFDE}"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423820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7EA5F-5DBB-2F41-A3CD-E6889874BFDE}"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2076555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7EA5F-5DBB-2F41-A3CD-E6889874BFDE}"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812490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6" name="Footer Placeholder 5"/>
          <p:cNvSpPr>
            <a:spLocks noGrp="1"/>
          </p:cNvSpPr>
          <p:nvPr>
            <p:ph type="ftr" sz="quarter" idx="11"/>
          </p:nvPr>
        </p:nvSpPr>
        <p:spPr/>
        <p:txBody>
          <a:bodyPr/>
          <a:lstStyle/>
          <a:p>
            <a:endParaRPr lang="en-US">
              <a:solidFill>
                <a:prstClr val="white">
                  <a:tint val="95000"/>
                </a:prstClr>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8" name="Footer Placeholder 7"/>
          <p:cNvSpPr>
            <a:spLocks noGrp="1"/>
          </p:cNvSpPr>
          <p:nvPr>
            <p:ph type="ftr" sz="quarter" idx="11"/>
          </p:nvPr>
        </p:nvSpPr>
        <p:spPr/>
        <p:txBody>
          <a:bodyPr/>
          <a:lstStyle/>
          <a:p>
            <a:endParaRPr lang="en-US">
              <a:solidFill>
                <a:prstClr val="white">
                  <a:tint val="95000"/>
                </a:prstClr>
              </a:solidFil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4" name="Footer Placeholder 3"/>
          <p:cNvSpPr>
            <a:spLocks noGrp="1"/>
          </p:cNvSpPr>
          <p:nvPr>
            <p:ph type="ftr" sz="quarter" idx="11"/>
          </p:nvPr>
        </p:nvSpPr>
        <p:spPr/>
        <p:txBody>
          <a:bodyPr/>
          <a:lstStyle/>
          <a:p>
            <a:endParaRPr lang="en-US">
              <a:solidFill>
                <a:prstClr val="white">
                  <a:tint val="95000"/>
                </a:prstClr>
              </a:solidFil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3" name="Footer Placeholder 2"/>
          <p:cNvSpPr>
            <a:spLocks noGrp="1"/>
          </p:cNvSpPr>
          <p:nvPr>
            <p:ph type="ftr" sz="quarter" idx="11"/>
          </p:nvPr>
        </p:nvSpPr>
        <p:spPr/>
        <p:txBody>
          <a:bodyPr/>
          <a:lstStyle/>
          <a:p>
            <a:endParaRPr lang="en-US">
              <a:solidFill>
                <a:prstClr val="white">
                  <a:tint val="95000"/>
                </a:prstClr>
              </a:solidFil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6" name="Footer Placeholder 5"/>
          <p:cNvSpPr>
            <a:spLocks noGrp="1"/>
          </p:cNvSpPr>
          <p:nvPr>
            <p:ph type="ftr" sz="quarter" idx="11"/>
          </p:nvPr>
        </p:nvSpPr>
        <p:spPr/>
        <p:txBody>
          <a:bodyPr/>
          <a:lstStyle/>
          <a:p>
            <a:endParaRPr lang="en-US">
              <a:solidFill>
                <a:prstClr val="white">
                  <a:tint val="9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95000"/>
                  </a:prstClr>
                </a:solidFill>
              </a:rPr>
              <a:pPr/>
              <a:t>‹#›</a:t>
            </a:fld>
            <a:endParaRPr lang="en-US">
              <a:solidFill>
                <a:prstClr val="white">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7EA5F-5DBB-2F41-A3CD-E6889874BFDE}"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585918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black">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B9D2C864-9362-43C7-A136-D9C41D93A96D}"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7E63A33-8271-4DD0-9C48-789913D7C115}"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6" name="Footer Placeholder 5"/>
          <p:cNvSpPr>
            <a:spLocks noGrp="1"/>
          </p:cNvSpPr>
          <p:nvPr>
            <p:ph type="ftr" sz="quarter" idx="11"/>
          </p:nvPr>
        </p:nvSpPr>
        <p:spPr/>
        <p:txBody>
          <a:bodyPr/>
          <a:lstStyle/>
          <a:p>
            <a:endParaRPr lang="en-US">
              <a:solidFill>
                <a:prstClr val="white">
                  <a:tint val="95000"/>
                </a:prstClr>
              </a:solidFil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8" name="Footer Placeholder 7"/>
          <p:cNvSpPr>
            <a:spLocks noGrp="1"/>
          </p:cNvSpPr>
          <p:nvPr>
            <p:ph type="ftr" sz="quarter" idx="11"/>
          </p:nvPr>
        </p:nvSpPr>
        <p:spPr/>
        <p:txBody>
          <a:bodyPr/>
          <a:lstStyle/>
          <a:p>
            <a:endParaRPr lang="en-US">
              <a:solidFill>
                <a:prstClr val="white">
                  <a:tint val="95000"/>
                </a:prstClr>
              </a:solidFil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4" name="Footer Placeholder 3"/>
          <p:cNvSpPr>
            <a:spLocks noGrp="1"/>
          </p:cNvSpPr>
          <p:nvPr>
            <p:ph type="ftr" sz="quarter" idx="11"/>
          </p:nvPr>
        </p:nvSpPr>
        <p:spPr/>
        <p:txBody>
          <a:bodyPr/>
          <a:lstStyle/>
          <a:p>
            <a:endParaRPr lang="en-US">
              <a:solidFill>
                <a:prstClr val="white">
                  <a:tint val="95000"/>
                </a:prstClr>
              </a:solidFil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3" name="Footer Placeholder 2"/>
          <p:cNvSpPr>
            <a:spLocks noGrp="1"/>
          </p:cNvSpPr>
          <p:nvPr>
            <p:ph type="ftr" sz="quarter" idx="11"/>
          </p:nvPr>
        </p:nvSpPr>
        <p:spPr/>
        <p:txBody>
          <a:bodyPr/>
          <a:lstStyle/>
          <a:p>
            <a:endParaRPr lang="en-US">
              <a:solidFill>
                <a:prstClr val="white">
                  <a:tint val="95000"/>
                </a:prstClr>
              </a:solidFil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7EA5F-5DBB-2F41-A3CD-E6889874BFDE}"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3419942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6" name="Footer Placeholder 5"/>
          <p:cNvSpPr>
            <a:spLocks noGrp="1"/>
          </p:cNvSpPr>
          <p:nvPr>
            <p:ph type="ftr" sz="quarter" idx="11"/>
          </p:nvPr>
        </p:nvSpPr>
        <p:spPr/>
        <p:txBody>
          <a:bodyPr/>
          <a:lstStyle/>
          <a:p>
            <a:endParaRPr lang="en-US">
              <a:solidFill>
                <a:prstClr val="white">
                  <a:tint val="9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95000"/>
                  </a:prstClr>
                </a:solidFill>
              </a:rPr>
              <a:pPr/>
              <a:t>‹#›</a:t>
            </a:fld>
            <a:endParaRPr lang="en-US">
              <a:solidFill>
                <a:prstClr val="white">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black">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95000"/>
                  </a:prstClr>
                </a:solidFill>
              </a:rPr>
              <a:pPr/>
              <a:t>9/27/17</a:t>
            </a:fld>
            <a:endParaRPr lang="en-US">
              <a:solidFill>
                <a:prstClr val="white">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95000"/>
                  </a:prstClr>
                </a:solidFill>
              </a:rPr>
              <a:pPr/>
              <a:t>‹#›</a:t>
            </a:fld>
            <a:endParaRPr lang="en-US">
              <a:solidFill>
                <a:prstClr val="white">
                  <a:tint val="9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7EA5F-5DBB-2F41-A3CD-E6889874BFDE}"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158405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7EA5F-5DBB-2F41-A3CD-E6889874BFDE}" type="datetimeFigureOut">
              <a:rPr lang="en-US" smtClean="0"/>
              <a:t>9/27/17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2835004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7EA5F-5DBB-2F41-A3CD-E6889874BFDE}" type="datetimeFigureOut">
              <a:rPr lang="en-US" smtClean="0"/>
              <a:t>9/27/17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2824648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7EA5F-5DBB-2F41-A3CD-E6889874BFDE}" type="datetimeFigureOut">
              <a:rPr lang="en-US" smtClean="0"/>
              <a:t>9/27/17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345896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7EA5F-5DBB-2F41-A3CD-E6889874BFDE}"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3842314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7EA5F-5DBB-2F41-A3CD-E6889874BFDE}"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3FD84-60B8-0E45-A51A-49573DEE8094}" type="slidenum">
              <a:rPr lang="en-US" smtClean="0"/>
              <a:t>‹#›</a:t>
            </a:fld>
            <a:endParaRPr lang="en-US"/>
          </a:p>
        </p:txBody>
      </p:sp>
    </p:spTree>
    <p:extLst>
      <p:ext uri="{BB962C8B-B14F-4D97-AF65-F5344CB8AC3E}">
        <p14:creationId xmlns:p14="http://schemas.microsoft.com/office/powerpoint/2010/main" val="34489704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7EA5F-5DBB-2F41-A3CD-E6889874BFDE}" type="datetimeFigureOut">
              <a:rPr lang="en-US" smtClean="0"/>
              <a:t>9/27/17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3FD84-60B8-0E45-A51A-49573DEE8094}" type="slidenum">
              <a:rPr lang="en-US" smtClean="0"/>
              <a:t>‹#›</a:t>
            </a:fld>
            <a:endParaRPr lang="en-US"/>
          </a:p>
        </p:txBody>
      </p:sp>
    </p:spTree>
    <p:extLst>
      <p:ext uri="{BB962C8B-B14F-4D97-AF65-F5344CB8AC3E}">
        <p14:creationId xmlns:p14="http://schemas.microsoft.com/office/powerpoint/2010/main" val="2394006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a:fld id="{8E36636D-D922-432D-A958-524484B5923D}" type="datetimeFigureOut">
              <a:rPr lang="en-US" smtClean="0">
                <a:solidFill>
                  <a:prstClr val="white">
                    <a:tint val="95000"/>
                  </a:prstClr>
                </a:solidFill>
              </a:rPr>
              <a:pPr defTabSz="914400"/>
              <a:t>9/27/17</a:t>
            </a:fld>
            <a:r>
              <a:rPr lang="en-US" dirty="0" smtClean="0">
                <a:solidFill>
                  <a:prstClr val="white">
                    <a:tint val="95000"/>
                  </a:prstClr>
                </a:solidFill>
              </a:rPr>
              <a:t>, Armin Rest, AAS 223</a:t>
            </a:r>
            <a:endParaRPr lang="en-US" dirty="0">
              <a:solidFill>
                <a:prstClr val="white">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a:r>
              <a:rPr lang="en-US" dirty="0" smtClean="0">
                <a:solidFill>
                  <a:prstClr val="white">
                    <a:tint val="95000"/>
                  </a:prstClr>
                </a:solidFill>
              </a:rPr>
              <a:t>Armin Rest</a:t>
            </a:r>
            <a:endParaRPr lang="en-US" dirty="0">
              <a:solidFill>
                <a:prstClr val="white">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a:fld id="{DF28FB93-0A08-4E7D-8E63-9EFA29F1E093}" type="slidenum">
              <a:rPr lang="en-US" smtClean="0">
                <a:solidFill>
                  <a:prstClr val="white">
                    <a:tint val="95000"/>
                  </a:prstClr>
                </a:solidFill>
              </a:rPr>
              <a:pPr defTabSz="914400"/>
              <a:t>‹#›</a:t>
            </a:fld>
            <a:endParaRPr lang="en-US">
              <a:solidFill>
                <a:prstClr val="white">
                  <a:tint val="95000"/>
                </a:prstClr>
              </a:solidFill>
            </a:endParaRPr>
          </a:p>
        </p:txBody>
      </p:sp>
    </p:spTree>
    <p:extLst>
      <p:ext uri="{BB962C8B-B14F-4D97-AF65-F5344CB8AC3E}">
        <p14:creationId xmlns:p14="http://schemas.microsoft.com/office/powerpoint/2010/main" val="153706960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a:fld id="{8E36636D-D922-432D-A958-524484B5923D}" type="datetimeFigureOut">
              <a:rPr lang="en-US" smtClean="0">
                <a:solidFill>
                  <a:prstClr val="white">
                    <a:tint val="95000"/>
                  </a:prstClr>
                </a:solidFill>
              </a:rPr>
              <a:pPr defTabSz="914400"/>
              <a:t>9/27/17</a:t>
            </a:fld>
            <a:r>
              <a:rPr lang="en-US" dirty="0" smtClean="0">
                <a:solidFill>
                  <a:prstClr val="white">
                    <a:tint val="95000"/>
                  </a:prstClr>
                </a:solidFill>
              </a:rPr>
              <a:t>, Armin Rest, AAS 223</a:t>
            </a:r>
            <a:endParaRPr lang="en-US" dirty="0">
              <a:solidFill>
                <a:prstClr val="white">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a:r>
              <a:rPr lang="en-US" dirty="0" smtClean="0">
                <a:solidFill>
                  <a:prstClr val="white">
                    <a:tint val="95000"/>
                  </a:prstClr>
                </a:solidFill>
              </a:rPr>
              <a:t>Armin Rest</a:t>
            </a:r>
            <a:endParaRPr lang="en-US" dirty="0">
              <a:solidFill>
                <a:prstClr val="white">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a:fld id="{DF28FB93-0A08-4E7D-8E63-9EFA29F1E093}" type="slidenum">
              <a:rPr lang="en-US" smtClean="0">
                <a:solidFill>
                  <a:prstClr val="white">
                    <a:tint val="95000"/>
                  </a:prstClr>
                </a:solidFill>
              </a:rPr>
              <a:pPr defTabSz="914400"/>
              <a:t>‹#›</a:t>
            </a:fld>
            <a:endParaRPr lang="en-US">
              <a:solidFill>
                <a:prstClr val="white">
                  <a:tint val="95000"/>
                </a:prstClr>
              </a:solidFill>
            </a:endParaRPr>
          </a:p>
        </p:txBody>
      </p:sp>
    </p:spTree>
    <p:extLst>
      <p:ext uri="{BB962C8B-B14F-4D97-AF65-F5344CB8AC3E}">
        <p14:creationId xmlns:p14="http://schemas.microsoft.com/office/powerpoint/2010/main" val="43662054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jwst_artist_conce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7926" y="-657516"/>
            <a:ext cx="7561280" cy="7495082"/>
          </a:xfrm>
          <a:prstGeom prst="rect">
            <a:avLst/>
          </a:prstGeom>
        </p:spPr>
      </p:pic>
      <p:sp>
        <p:nvSpPr>
          <p:cNvPr id="4" name="TextBox 3"/>
          <p:cNvSpPr txBox="1"/>
          <p:nvPr/>
        </p:nvSpPr>
        <p:spPr>
          <a:xfrm>
            <a:off x="140978" y="5301154"/>
            <a:ext cx="4588115" cy="338554"/>
          </a:xfrm>
          <a:prstGeom prst="rect">
            <a:avLst/>
          </a:prstGeom>
          <a:noFill/>
        </p:spPr>
        <p:txBody>
          <a:bodyPr wrap="none" rtlCol="0">
            <a:spAutoFit/>
          </a:bodyPr>
          <a:lstStyle/>
          <a:p>
            <a:r>
              <a:rPr lang="en-US" sz="1600" dirty="0" smtClean="0">
                <a:solidFill>
                  <a:srgbClr val="FFFF9E"/>
                </a:solidFill>
              </a:rPr>
              <a:t>Scientific Detector Workshop</a:t>
            </a:r>
            <a:r>
              <a:rPr lang="en-US" sz="1600" dirty="0" smtClean="0">
                <a:solidFill>
                  <a:schemeClr val="bg1"/>
                </a:solidFill>
              </a:rPr>
              <a:t>- </a:t>
            </a:r>
            <a:r>
              <a:rPr lang="en-US" sz="1400" dirty="0" smtClean="0">
                <a:solidFill>
                  <a:schemeClr val="bg1"/>
                </a:solidFill>
              </a:rPr>
              <a:t>Baltimore, MD, Sep 24-29</a:t>
            </a:r>
            <a:endParaRPr lang="en-US" sz="1400" dirty="0">
              <a:solidFill>
                <a:schemeClr val="bg1"/>
              </a:solidFill>
            </a:endParaRPr>
          </a:p>
        </p:txBody>
      </p:sp>
      <p:pic>
        <p:nvPicPr>
          <p:cNvPr id="7" name="Picture 6" descr="stsci_pri_combo_mark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588" y="5976608"/>
            <a:ext cx="1275127" cy="812779"/>
          </a:xfrm>
          <a:prstGeom prst="rect">
            <a:avLst/>
          </a:prstGeom>
        </p:spPr>
      </p:pic>
      <p:sp>
        <p:nvSpPr>
          <p:cNvPr id="8" name="TextBox 7"/>
          <p:cNvSpPr txBox="1"/>
          <p:nvPr/>
        </p:nvSpPr>
        <p:spPr>
          <a:xfrm>
            <a:off x="142228" y="4377824"/>
            <a:ext cx="3300721" cy="1261884"/>
          </a:xfrm>
          <a:prstGeom prst="rect">
            <a:avLst/>
          </a:prstGeom>
          <a:noFill/>
        </p:spPr>
        <p:txBody>
          <a:bodyPr wrap="square" rtlCol="0">
            <a:spAutoFit/>
          </a:bodyPr>
          <a:lstStyle/>
          <a:p>
            <a:r>
              <a:rPr lang="en-US" sz="2800" dirty="0" smtClean="0">
                <a:solidFill>
                  <a:schemeClr val="bg1"/>
                </a:solidFill>
              </a:rPr>
              <a:t>Ori Fox</a:t>
            </a:r>
          </a:p>
          <a:p>
            <a:r>
              <a:rPr lang="en-US" sz="1600" dirty="0" smtClean="0">
                <a:solidFill>
                  <a:schemeClr val="bg1"/>
                </a:solidFill>
              </a:rPr>
              <a:t>@</a:t>
            </a:r>
            <a:r>
              <a:rPr lang="en-US" sz="1600" dirty="0" err="1" smtClean="0">
                <a:solidFill>
                  <a:schemeClr val="bg1"/>
                </a:solidFill>
              </a:rPr>
              <a:t>Fox_Ori</a:t>
            </a:r>
            <a:endParaRPr lang="en-US" sz="1600" dirty="0" smtClean="0">
              <a:solidFill>
                <a:schemeClr val="bg1"/>
              </a:solidFill>
            </a:endParaRPr>
          </a:p>
          <a:p>
            <a:r>
              <a:rPr lang="en-US" sz="1600" dirty="0" smtClean="0">
                <a:solidFill>
                  <a:schemeClr val="bg1"/>
                </a:solidFill>
              </a:rPr>
              <a:t>Space Telescope Science Institute</a:t>
            </a:r>
          </a:p>
          <a:p>
            <a:endParaRPr lang="en-US" sz="1600" dirty="0">
              <a:solidFill>
                <a:schemeClr val="bg1"/>
              </a:solidFill>
            </a:endParaRPr>
          </a:p>
        </p:txBody>
      </p:sp>
      <p:sp>
        <p:nvSpPr>
          <p:cNvPr id="9" name="TextBox 8"/>
          <p:cNvSpPr txBox="1"/>
          <p:nvPr/>
        </p:nvSpPr>
        <p:spPr>
          <a:xfrm>
            <a:off x="64778" y="97942"/>
            <a:ext cx="8647421" cy="1077218"/>
          </a:xfrm>
          <a:prstGeom prst="rect">
            <a:avLst/>
          </a:prstGeom>
          <a:noFill/>
        </p:spPr>
        <p:txBody>
          <a:bodyPr wrap="square" rtlCol="0">
            <a:spAutoFit/>
          </a:bodyPr>
          <a:lstStyle/>
          <a:p>
            <a:r>
              <a:rPr lang="en-US" sz="3200" dirty="0" smtClean="0">
                <a:solidFill>
                  <a:srgbClr val="FFFF9E"/>
                </a:solidFill>
              </a:rPr>
              <a:t>Performance and Scientific Capabilities of the </a:t>
            </a:r>
          </a:p>
          <a:p>
            <a:r>
              <a:rPr lang="en-US" sz="3200" dirty="0" smtClean="0">
                <a:solidFill>
                  <a:srgbClr val="FFFF9E"/>
                </a:solidFill>
              </a:rPr>
              <a:t>JWST MIRI Detectors</a:t>
            </a:r>
            <a:endParaRPr lang="en-US" sz="3200" dirty="0">
              <a:solidFill>
                <a:srgbClr val="FFFF9E"/>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90" y="5943473"/>
            <a:ext cx="961320" cy="81381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483" y="5943473"/>
            <a:ext cx="813816" cy="81381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0149" y="5943473"/>
            <a:ext cx="2184668" cy="813816"/>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7058" y="5943473"/>
            <a:ext cx="813816" cy="813816"/>
          </a:xfrm>
          <a:prstGeom prst="rect">
            <a:avLst/>
          </a:prstGeom>
        </p:spPr>
      </p:pic>
      <p:sp>
        <p:nvSpPr>
          <p:cNvPr id="19" name="TextBox 18"/>
          <p:cNvSpPr txBox="1"/>
          <p:nvPr/>
        </p:nvSpPr>
        <p:spPr>
          <a:xfrm>
            <a:off x="131290" y="5346700"/>
            <a:ext cx="7334444" cy="615553"/>
          </a:xfrm>
          <a:prstGeom prst="rect">
            <a:avLst/>
          </a:prstGeom>
          <a:noFill/>
        </p:spPr>
        <p:txBody>
          <a:bodyPr wrap="none" rtlCol="0">
            <a:spAutoFit/>
          </a:bodyPr>
          <a:lstStyle/>
          <a:p>
            <a:endParaRPr lang="en-US" sz="1600" dirty="0">
              <a:solidFill>
                <a:schemeClr val="bg1"/>
              </a:solidFill>
            </a:endParaRPr>
          </a:p>
          <a:p>
            <a:r>
              <a:rPr lang="en-US" i="1" dirty="0" smtClean="0">
                <a:solidFill>
                  <a:schemeClr val="bg1"/>
                </a:solidFill>
              </a:rPr>
              <a:t>Talk includes significant contribution from M. Ressler, D. Dicken, and T. </a:t>
            </a:r>
            <a:r>
              <a:rPr lang="en-US" i="1" dirty="0" err="1" smtClean="0">
                <a:solidFill>
                  <a:schemeClr val="bg1"/>
                </a:solidFill>
              </a:rPr>
              <a:t>Temim</a:t>
            </a:r>
            <a:endParaRPr lang="en-US" dirty="0"/>
          </a:p>
        </p:txBody>
      </p:sp>
    </p:spTree>
    <p:extLst>
      <p:ext uri="{BB962C8B-B14F-4D97-AF65-F5344CB8AC3E}">
        <p14:creationId xmlns:p14="http://schemas.microsoft.com/office/powerpoint/2010/main" val="421995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52400" y="25400"/>
            <a:ext cx="3397084" cy="707886"/>
          </a:xfrm>
          <a:prstGeom prst="rect">
            <a:avLst/>
          </a:prstGeom>
          <a:noFill/>
        </p:spPr>
        <p:txBody>
          <a:bodyPr wrap="none" rtlCol="0">
            <a:spAutoFit/>
          </a:bodyPr>
          <a:lstStyle/>
          <a:p>
            <a:r>
              <a:rPr lang="en-US" sz="4000" dirty="0" smtClean="0">
                <a:solidFill>
                  <a:srgbClr val="FFFFFF"/>
                </a:solidFill>
              </a:rPr>
              <a:t>MIRI Sensitivity</a:t>
            </a:r>
            <a:endParaRPr lang="en-US" sz="4000" dirty="0">
              <a:solidFill>
                <a:srgbClr val="FFFF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30" y="830194"/>
            <a:ext cx="7816941" cy="5862706"/>
          </a:xfrm>
          <a:prstGeom prst="rect">
            <a:avLst/>
          </a:prstGeom>
        </p:spPr>
      </p:pic>
      <p:sp>
        <p:nvSpPr>
          <p:cNvPr id="7" name="Content Placeholder 5"/>
          <p:cNvSpPr txBox="1">
            <a:spLocks/>
          </p:cNvSpPr>
          <p:nvPr/>
        </p:nvSpPr>
        <p:spPr>
          <a:xfrm>
            <a:off x="5597722" y="4735695"/>
            <a:ext cx="2034978" cy="122060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r>
              <a:rPr lang="en-US" sz="1400" dirty="0" smtClean="0">
                <a:solidFill>
                  <a:srgbClr val="0070C0"/>
                </a:solidFill>
              </a:rPr>
              <a:t>F560W = 1 DN/s</a:t>
            </a:r>
          </a:p>
          <a:p>
            <a:pPr defTabSz="914400"/>
            <a:r>
              <a:rPr lang="en-US" sz="1400" dirty="0" smtClean="0">
                <a:solidFill>
                  <a:srgbClr val="0070C0"/>
                </a:solidFill>
              </a:rPr>
              <a:t>F1280 = 19 DN/s</a:t>
            </a:r>
          </a:p>
          <a:p>
            <a:pPr defTabSz="914400"/>
            <a:r>
              <a:rPr lang="en-US" sz="1400" dirty="0" smtClean="0">
                <a:solidFill>
                  <a:srgbClr val="0070C0"/>
                </a:solidFill>
              </a:rPr>
              <a:t>F1800W = 80 DN/s</a:t>
            </a:r>
          </a:p>
          <a:p>
            <a:pPr defTabSz="914400"/>
            <a:r>
              <a:rPr lang="en-US" sz="1400" dirty="0" smtClean="0">
                <a:solidFill>
                  <a:srgbClr val="0070C0"/>
                </a:solidFill>
              </a:rPr>
              <a:t>F2100W = 380 DN/s</a:t>
            </a:r>
          </a:p>
          <a:p>
            <a:pPr defTabSz="914400"/>
            <a:r>
              <a:rPr lang="en-US" sz="1400" dirty="0" smtClean="0">
                <a:solidFill>
                  <a:srgbClr val="0070C0"/>
                </a:solidFill>
              </a:rPr>
              <a:t>F2550W = 790 DN/s</a:t>
            </a:r>
          </a:p>
        </p:txBody>
      </p:sp>
    </p:spTree>
    <p:extLst>
      <p:ext uri="{BB962C8B-B14F-4D97-AF65-F5344CB8AC3E}">
        <p14:creationId xmlns:p14="http://schemas.microsoft.com/office/powerpoint/2010/main" val="896307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99593" cy="525462"/>
          </a:xfrm>
        </p:spPr>
        <p:txBody>
          <a:bodyPr>
            <a:normAutofit fontScale="90000"/>
          </a:bodyPr>
          <a:lstStyle/>
          <a:p>
            <a:r>
              <a:rPr lang="en-US" dirty="0" smtClean="0">
                <a:solidFill>
                  <a:schemeClr val="bg1"/>
                </a:solidFill>
              </a:rPr>
              <a:t>MIRI Imager</a:t>
            </a:r>
            <a:endParaRPr lang="en-US" dirty="0">
              <a:solidFill>
                <a:schemeClr val="bg1"/>
              </a:solidFill>
            </a:endParaRPr>
          </a:p>
        </p:txBody>
      </p:sp>
      <p:pic>
        <p:nvPicPr>
          <p:cNvPr id="4" name="Picture 3" descr="Screen Shot 2017-01-08 at 10.06.27 PM.png"/>
          <p:cNvPicPr>
            <a:picLocks noChangeAspect="1"/>
          </p:cNvPicPr>
          <p:nvPr/>
        </p:nvPicPr>
        <p:blipFill rotWithShape="1">
          <a:blip r:embed="rId3">
            <a:extLst>
              <a:ext uri="{28A0092B-C50C-407E-A947-70E740481C1C}">
                <a14:useLocalDpi xmlns:a14="http://schemas.microsoft.com/office/drawing/2010/main" val="0"/>
              </a:ext>
            </a:extLst>
          </a:blip>
          <a:srcRect l="43245" t="58116" r="1622" b="549"/>
          <a:stretch/>
        </p:blipFill>
        <p:spPr>
          <a:xfrm>
            <a:off x="3878076" y="4292600"/>
            <a:ext cx="5036516" cy="2468880"/>
          </a:xfrm>
          <a:prstGeom prst="rect">
            <a:avLst/>
          </a:prstGeom>
        </p:spPr>
      </p:pic>
      <p:sp>
        <p:nvSpPr>
          <p:cNvPr id="3" name="TextBox 2"/>
          <p:cNvSpPr txBox="1"/>
          <p:nvPr/>
        </p:nvSpPr>
        <p:spPr>
          <a:xfrm>
            <a:off x="6629400" y="2044700"/>
            <a:ext cx="2209800" cy="923330"/>
          </a:xfrm>
          <a:prstGeom prst="rect">
            <a:avLst/>
          </a:prstGeom>
          <a:noFill/>
        </p:spPr>
        <p:txBody>
          <a:bodyPr wrap="square" rtlCol="0">
            <a:spAutoFit/>
          </a:bodyPr>
          <a:lstStyle/>
          <a:p>
            <a:r>
              <a:rPr lang="en-US" dirty="0" smtClean="0"/>
              <a:t>FOV: 74” x 113”</a:t>
            </a:r>
          </a:p>
          <a:p>
            <a:endParaRPr lang="en-US" dirty="0"/>
          </a:p>
          <a:p>
            <a:r>
              <a:rPr lang="en-US" dirty="0" smtClean="0"/>
              <a:t>Plate scale: 0.11”/pix</a:t>
            </a:r>
          </a:p>
        </p:txBody>
      </p:sp>
      <p:pic>
        <p:nvPicPr>
          <p:cNvPr id="6" name="Picture 5" descr="Screen Shot 2017-01-12 at 8.53.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76490"/>
            <a:ext cx="4038600" cy="4008280"/>
          </a:xfrm>
          <a:prstGeom prst="rect">
            <a:avLst/>
          </a:prstGeom>
        </p:spPr>
      </p:pic>
      <p:sp>
        <p:nvSpPr>
          <p:cNvPr id="7" name="TextBox 6"/>
          <p:cNvSpPr txBox="1"/>
          <p:nvPr/>
        </p:nvSpPr>
        <p:spPr>
          <a:xfrm>
            <a:off x="277813" y="1296988"/>
            <a:ext cx="4395787" cy="5139869"/>
          </a:xfrm>
          <a:prstGeom prst="rect">
            <a:avLst/>
          </a:prstGeom>
          <a:noFill/>
        </p:spPr>
        <p:txBody>
          <a:bodyPr wrap="square">
            <a:spAutoFit/>
          </a:bodyPr>
          <a:lstStyle/>
          <a:p>
            <a:pPr>
              <a:defRPr/>
            </a:pPr>
            <a:r>
              <a:rPr lang="en-US" sz="2800" dirty="0">
                <a:solidFill>
                  <a:srgbClr val="FFFF9E"/>
                </a:solidFill>
              </a:rPr>
              <a:t>Imaging</a:t>
            </a:r>
          </a:p>
          <a:p>
            <a:pPr marL="342900" indent="-342900">
              <a:buFont typeface="Arial"/>
              <a:buChar char="•"/>
              <a:defRPr/>
            </a:pPr>
            <a:r>
              <a:rPr lang="en-US" sz="2000" dirty="0">
                <a:solidFill>
                  <a:srgbClr val="FFFFFF"/>
                </a:solidFill>
              </a:rPr>
              <a:t>FOV: </a:t>
            </a:r>
            <a:r>
              <a:rPr lang="en-US" sz="2000" dirty="0" smtClean="0">
                <a:solidFill>
                  <a:srgbClr val="FFFFFF"/>
                </a:solidFill>
              </a:rPr>
              <a:t>74</a:t>
            </a:r>
            <a:r>
              <a:rPr lang="en-US" sz="2000" dirty="0" smtClean="0">
                <a:solidFill>
                  <a:srgbClr val="FFFFFF"/>
                </a:solidFill>
                <a:latin typeface="Courier New"/>
                <a:cs typeface="Courier New"/>
              </a:rPr>
              <a:t>”</a:t>
            </a:r>
            <a:r>
              <a:rPr lang="en-US" sz="2000" dirty="0" smtClean="0">
                <a:solidFill>
                  <a:srgbClr val="FFFFFF"/>
                </a:solidFill>
              </a:rPr>
              <a:t> </a:t>
            </a:r>
            <a:r>
              <a:rPr lang="en-US" sz="2000" dirty="0">
                <a:solidFill>
                  <a:srgbClr val="FFFFFF"/>
                </a:solidFill>
              </a:rPr>
              <a:t>x 113</a:t>
            </a:r>
            <a:r>
              <a:rPr lang="en-US" sz="2000" dirty="0">
                <a:solidFill>
                  <a:srgbClr val="FFFFFF"/>
                </a:solidFill>
                <a:latin typeface="Courier New"/>
                <a:cs typeface="Courier New"/>
              </a:rPr>
              <a:t>”</a:t>
            </a:r>
          </a:p>
          <a:p>
            <a:pPr marL="342900" indent="-342900">
              <a:buFont typeface="Arial"/>
              <a:buChar char="•"/>
              <a:defRPr/>
            </a:pPr>
            <a:r>
              <a:rPr lang="en-US" sz="2000" dirty="0">
                <a:solidFill>
                  <a:schemeClr val="bg1"/>
                </a:solidFill>
              </a:rPr>
              <a:t>Plate scale: 0.11”/pix</a:t>
            </a:r>
          </a:p>
          <a:p>
            <a:pPr marL="342900" indent="-342900">
              <a:buFont typeface="Arial"/>
              <a:buChar char="•"/>
              <a:defRPr/>
            </a:pPr>
            <a:r>
              <a:rPr lang="en-US" sz="2000" dirty="0" smtClean="0">
                <a:solidFill>
                  <a:srgbClr val="FFFFFF"/>
                </a:solidFill>
              </a:rPr>
              <a:t>9 </a:t>
            </a:r>
            <a:r>
              <a:rPr lang="en-US" sz="2000" dirty="0">
                <a:solidFill>
                  <a:srgbClr val="FFFFFF"/>
                </a:solidFill>
              </a:rPr>
              <a:t>broad filters from 5.6 to 25.5 </a:t>
            </a:r>
            <a:r>
              <a:rPr lang="en-US" sz="2000" dirty="0" smtClean="0">
                <a:solidFill>
                  <a:srgbClr val="FFFFFF"/>
                </a:solidFill>
              </a:rPr>
              <a:t>µm</a:t>
            </a:r>
          </a:p>
          <a:p>
            <a:pPr marL="342900" indent="-342900">
              <a:buFont typeface="Arial"/>
              <a:buChar char="•"/>
              <a:defRPr/>
            </a:pPr>
            <a:r>
              <a:rPr lang="en-US" sz="2000" dirty="0" smtClean="0">
                <a:solidFill>
                  <a:srgbClr val="FFFFFF"/>
                </a:solidFill>
              </a:rPr>
              <a:t>PSF: 0.22”-0.82”</a:t>
            </a:r>
            <a:endParaRPr lang="en-US" sz="2000" dirty="0">
              <a:solidFill>
                <a:srgbClr val="FFFFFF"/>
              </a:solidFill>
            </a:endParaRPr>
          </a:p>
          <a:p>
            <a:pPr marL="342900" indent="-342900">
              <a:buFont typeface="Arial"/>
              <a:buChar char="•"/>
              <a:defRPr/>
            </a:pPr>
            <a:r>
              <a:rPr lang="en-US" sz="2000" dirty="0" err="1">
                <a:solidFill>
                  <a:srgbClr val="FFFFFF"/>
                </a:solidFill>
              </a:rPr>
              <a:t>Subarrays</a:t>
            </a:r>
            <a:endParaRPr lang="en-US" sz="2000" dirty="0">
              <a:solidFill>
                <a:srgbClr val="FFFFFF"/>
              </a:solidFill>
            </a:endParaRPr>
          </a:p>
          <a:p>
            <a:pPr marL="800100" lvl="1" indent="-342900">
              <a:buFont typeface="Arial"/>
              <a:buChar char="•"/>
              <a:defRPr/>
            </a:pPr>
            <a:r>
              <a:rPr lang="en-US" sz="2000" dirty="0">
                <a:solidFill>
                  <a:srgbClr val="FFFFFF"/>
                </a:solidFill>
              </a:rPr>
              <a:t>BRIGHTSKY</a:t>
            </a:r>
          </a:p>
          <a:p>
            <a:pPr marL="800100" lvl="1" indent="-342900">
              <a:buFont typeface="Arial"/>
              <a:buChar char="•"/>
              <a:defRPr/>
            </a:pPr>
            <a:r>
              <a:rPr lang="en-US" sz="2000" dirty="0">
                <a:solidFill>
                  <a:srgbClr val="FFFFFF"/>
                </a:solidFill>
              </a:rPr>
              <a:t>SUB256</a:t>
            </a:r>
          </a:p>
          <a:p>
            <a:pPr marL="800100" lvl="1" indent="-342900">
              <a:buFont typeface="Arial"/>
              <a:buChar char="•"/>
              <a:defRPr/>
            </a:pPr>
            <a:r>
              <a:rPr lang="en-US" sz="2000" dirty="0">
                <a:solidFill>
                  <a:srgbClr val="FFFFFF"/>
                </a:solidFill>
              </a:rPr>
              <a:t>SUB128</a:t>
            </a:r>
          </a:p>
          <a:p>
            <a:pPr marL="800100" lvl="1" indent="-342900">
              <a:buFont typeface="Arial"/>
              <a:buChar char="•"/>
              <a:defRPr/>
            </a:pPr>
            <a:r>
              <a:rPr lang="en-US" sz="2000" dirty="0">
                <a:solidFill>
                  <a:srgbClr val="FFFFFF"/>
                </a:solidFill>
              </a:rPr>
              <a:t>SUB64</a:t>
            </a:r>
          </a:p>
          <a:p>
            <a:pPr marL="342900" indent="-342900">
              <a:buFont typeface="Arial"/>
              <a:buChar char="•"/>
              <a:defRPr/>
            </a:pPr>
            <a:endParaRPr lang="en-US" sz="2000" dirty="0">
              <a:solidFill>
                <a:srgbClr val="FFFFFF"/>
              </a:solidFill>
            </a:endParaRPr>
          </a:p>
          <a:p>
            <a:pPr>
              <a:defRPr/>
            </a:pPr>
            <a:r>
              <a:rPr lang="en-US" sz="2000" dirty="0" err="1" smtClean="0">
                <a:solidFill>
                  <a:srgbClr val="FFFF9E"/>
                </a:solidFill>
              </a:rPr>
              <a:t>Coronagraphy</a:t>
            </a:r>
            <a:endParaRPr lang="en-US" sz="2000" dirty="0" smtClean="0">
              <a:solidFill>
                <a:srgbClr val="FFFF9E"/>
              </a:solidFill>
            </a:endParaRPr>
          </a:p>
          <a:p>
            <a:pPr marL="342900" indent="-342900">
              <a:buFont typeface="Arial"/>
              <a:buChar char="•"/>
              <a:defRPr/>
            </a:pPr>
            <a:r>
              <a:rPr lang="es-ES_tradnl" sz="2000" dirty="0" smtClean="0">
                <a:solidFill>
                  <a:srgbClr val="FFFFFF"/>
                </a:solidFill>
              </a:rPr>
              <a:t>3 4QPM (no central spot)</a:t>
            </a:r>
            <a:br>
              <a:rPr lang="es-ES_tradnl" sz="2000" dirty="0" smtClean="0">
                <a:solidFill>
                  <a:srgbClr val="FFFFFF"/>
                </a:solidFill>
              </a:rPr>
            </a:br>
            <a:r>
              <a:rPr lang="es-ES_tradnl" sz="2000" dirty="0" smtClean="0">
                <a:solidFill>
                  <a:srgbClr val="FFFFFF"/>
                </a:solidFill>
              </a:rPr>
              <a:t>10.65, 11.4, &amp; 15.5 µm</a:t>
            </a:r>
          </a:p>
          <a:p>
            <a:pPr marL="342900" indent="-342900">
              <a:buFont typeface="Arial"/>
              <a:buChar char="•"/>
              <a:defRPr/>
            </a:pPr>
            <a:r>
              <a:rPr lang="es-ES_tradnl" sz="2000" dirty="0" smtClean="0">
                <a:solidFill>
                  <a:srgbClr val="FFFFFF"/>
                </a:solidFill>
              </a:rPr>
              <a:t>1 </a:t>
            </a:r>
            <a:r>
              <a:rPr lang="es-ES_tradnl" sz="2000" dirty="0" err="1" smtClean="0">
                <a:solidFill>
                  <a:srgbClr val="FFFFFF"/>
                </a:solidFill>
              </a:rPr>
              <a:t>Lyot</a:t>
            </a:r>
            <a:r>
              <a:rPr lang="es-ES_tradnl" sz="2000" dirty="0" smtClean="0">
                <a:solidFill>
                  <a:srgbClr val="FFFFFF"/>
                </a:solidFill>
              </a:rPr>
              <a:t> (central spot) 23 µm</a:t>
            </a:r>
          </a:p>
          <a:p>
            <a:pPr>
              <a:defRPr/>
            </a:pPr>
            <a:endParaRPr lang="en-US" sz="2000" dirty="0">
              <a:solidFill>
                <a:srgbClr val="FFFFFF"/>
              </a:solidFill>
            </a:endParaRPr>
          </a:p>
        </p:txBody>
      </p:sp>
    </p:spTree>
    <p:extLst>
      <p:ext uri="{BB962C8B-B14F-4D97-AF65-F5344CB8AC3E}">
        <p14:creationId xmlns:p14="http://schemas.microsoft.com/office/powerpoint/2010/main" val="3702332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creen Shot 2016-07-10 at 9.32.3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6637" y="125690"/>
            <a:ext cx="4377955" cy="4059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57200" y="274638"/>
            <a:ext cx="3199593" cy="525462"/>
          </a:xfrm>
        </p:spPr>
        <p:txBody>
          <a:bodyPr>
            <a:normAutofit fontScale="90000"/>
          </a:bodyPr>
          <a:lstStyle/>
          <a:p>
            <a:r>
              <a:rPr lang="en-US" dirty="0" smtClean="0">
                <a:solidFill>
                  <a:schemeClr val="bg1"/>
                </a:solidFill>
              </a:rPr>
              <a:t>MIRI Imager</a:t>
            </a:r>
            <a:endParaRPr lang="en-US" dirty="0">
              <a:solidFill>
                <a:schemeClr val="bg1"/>
              </a:solidFill>
            </a:endParaRPr>
          </a:p>
        </p:txBody>
      </p:sp>
      <p:pic>
        <p:nvPicPr>
          <p:cNvPr id="4" name="Picture 3" descr="Screen Shot 2017-01-08 at 10.06.27 PM.png"/>
          <p:cNvPicPr>
            <a:picLocks noChangeAspect="1"/>
          </p:cNvPicPr>
          <p:nvPr/>
        </p:nvPicPr>
        <p:blipFill rotWithShape="1">
          <a:blip r:embed="rId4">
            <a:extLst>
              <a:ext uri="{28A0092B-C50C-407E-A947-70E740481C1C}">
                <a14:useLocalDpi xmlns:a14="http://schemas.microsoft.com/office/drawing/2010/main" val="0"/>
              </a:ext>
            </a:extLst>
          </a:blip>
          <a:srcRect l="43245" t="58116" r="1622" b="549"/>
          <a:stretch/>
        </p:blipFill>
        <p:spPr>
          <a:xfrm>
            <a:off x="3878076" y="4292600"/>
            <a:ext cx="5036516" cy="2468880"/>
          </a:xfrm>
          <a:prstGeom prst="rect">
            <a:avLst/>
          </a:prstGeom>
        </p:spPr>
      </p:pic>
      <p:sp>
        <p:nvSpPr>
          <p:cNvPr id="9" name="TextBox 8"/>
          <p:cNvSpPr txBox="1"/>
          <p:nvPr/>
        </p:nvSpPr>
        <p:spPr>
          <a:xfrm>
            <a:off x="277813" y="1296988"/>
            <a:ext cx="4395787" cy="5139869"/>
          </a:xfrm>
          <a:prstGeom prst="rect">
            <a:avLst/>
          </a:prstGeom>
          <a:noFill/>
        </p:spPr>
        <p:txBody>
          <a:bodyPr wrap="square">
            <a:spAutoFit/>
          </a:bodyPr>
          <a:lstStyle/>
          <a:p>
            <a:pPr>
              <a:defRPr/>
            </a:pPr>
            <a:r>
              <a:rPr lang="en-US" sz="2800" dirty="0">
                <a:solidFill>
                  <a:srgbClr val="FFFF9E"/>
                </a:solidFill>
              </a:rPr>
              <a:t>Imaging</a:t>
            </a:r>
          </a:p>
          <a:p>
            <a:pPr marL="342900" indent="-342900">
              <a:buFont typeface="Arial"/>
              <a:buChar char="•"/>
              <a:defRPr/>
            </a:pPr>
            <a:r>
              <a:rPr lang="en-US" sz="2000" dirty="0">
                <a:solidFill>
                  <a:srgbClr val="FFFFFF"/>
                </a:solidFill>
              </a:rPr>
              <a:t>FOV: </a:t>
            </a:r>
            <a:r>
              <a:rPr lang="en-US" sz="2000" dirty="0" smtClean="0">
                <a:solidFill>
                  <a:srgbClr val="FFFFFF"/>
                </a:solidFill>
              </a:rPr>
              <a:t>74</a:t>
            </a:r>
            <a:r>
              <a:rPr lang="en-US" sz="2000" dirty="0" smtClean="0">
                <a:solidFill>
                  <a:srgbClr val="FFFFFF"/>
                </a:solidFill>
                <a:latin typeface="Courier New"/>
                <a:cs typeface="Courier New"/>
              </a:rPr>
              <a:t>”</a:t>
            </a:r>
            <a:r>
              <a:rPr lang="en-US" sz="2000" dirty="0" smtClean="0">
                <a:solidFill>
                  <a:srgbClr val="FFFFFF"/>
                </a:solidFill>
              </a:rPr>
              <a:t> </a:t>
            </a:r>
            <a:r>
              <a:rPr lang="en-US" sz="2000" dirty="0">
                <a:solidFill>
                  <a:srgbClr val="FFFFFF"/>
                </a:solidFill>
              </a:rPr>
              <a:t>x 113</a:t>
            </a:r>
            <a:r>
              <a:rPr lang="en-US" sz="2000" dirty="0">
                <a:solidFill>
                  <a:srgbClr val="FFFFFF"/>
                </a:solidFill>
                <a:latin typeface="Courier New"/>
                <a:cs typeface="Courier New"/>
              </a:rPr>
              <a:t>”</a:t>
            </a:r>
          </a:p>
          <a:p>
            <a:pPr marL="342900" indent="-342900">
              <a:buFont typeface="Arial"/>
              <a:buChar char="•"/>
              <a:defRPr/>
            </a:pPr>
            <a:r>
              <a:rPr lang="en-US" sz="2000" dirty="0">
                <a:solidFill>
                  <a:schemeClr val="bg1"/>
                </a:solidFill>
              </a:rPr>
              <a:t>Plate scale: 0.11”/pix</a:t>
            </a:r>
          </a:p>
          <a:p>
            <a:pPr marL="342900" indent="-342900">
              <a:buFont typeface="Arial"/>
              <a:buChar char="•"/>
              <a:defRPr/>
            </a:pPr>
            <a:r>
              <a:rPr lang="en-US" sz="2000" dirty="0" smtClean="0">
                <a:solidFill>
                  <a:srgbClr val="FFFFFF"/>
                </a:solidFill>
              </a:rPr>
              <a:t>9 </a:t>
            </a:r>
            <a:r>
              <a:rPr lang="en-US" sz="2000" dirty="0">
                <a:solidFill>
                  <a:srgbClr val="FFFFFF"/>
                </a:solidFill>
              </a:rPr>
              <a:t>broad filters from 5.6 to 25.5 </a:t>
            </a:r>
            <a:r>
              <a:rPr lang="en-US" sz="2000" dirty="0" smtClean="0">
                <a:solidFill>
                  <a:srgbClr val="FFFFFF"/>
                </a:solidFill>
              </a:rPr>
              <a:t>µm</a:t>
            </a:r>
          </a:p>
          <a:p>
            <a:pPr marL="342900" indent="-342900">
              <a:buFont typeface="Arial"/>
              <a:buChar char="•"/>
              <a:defRPr/>
            </a:pPr>
            <a:r>
              <a:rPr lang="en-US" sz="2000" dirty="0" smtClean="0">
                <a:solidFill>
                  <a:srgbClr val="FFFFFF"/>
                </a:solidFill>
              </a:rPr>
              <a:t>PSF: 0.22”-0.82”</a:t>
            </a:r>
            <a:endParaRPr lang="en-US" sz="2000" dirty="0">
              <a:solidFill>
                <a:srgbClr val="FFFFFF"/>
              </a:solidFill>
            </a:endParaRPr>
          </a:p>
          <a:p>
            <a:pPr marL="342900" indent="-342900">
              <a:buFont typeface="Arial"/>
              <a:buChar char="•"/>
              <a:defRPr/>
            </a:pPr>
            <a:r>
              <a:rPr lang="en-US" sz="2000" dirty="0" err="1">
                <a:solidFill>
                  <a:srgbClr val="FFFFFF"/>
                </a:solidFill>
              </a:rPr>
              <a:t>Subarrays</a:t>
            </a:r>
            <a:endParaRPr lang="en-US" sz="2000" dirty="0">
              <a:solidFill>
                <a:srgbClr val="FFFFFF"/>
              </a:solidFill>
            </a:endParaRPr>
          </a:p>
          <a:p>
            <a:pPr marL="800100" lvl="1" indent="-342900">
              <a:buFont typeface="Arial"/>
              <a:buChar char="•"/>
              <a:defRPr/>
            </a:pPr>
            <a:r>
              <a:rPr lang="en-US" sz="2000" dirty="0">
                <a:solidFill>
                  <a:srgbClr val="FFFFFF"/>
                </a:solidFill>
              </a:rPr>
              <a:t>BRIGHTSKY</a:t>
            </a:r>
          </a:p>
          <a:p>
            <a:pPr marL="800100" lvl="1" indent="-342900">
              <a:buFont typeface="Arial"/>
              <a:buChar char="•"/>
              <a:defRPr/>
            </a:pPr>
            <a:r>
              <a:rPr lang="en-US" sz="2000" dirty="0">
                <a:solidFill>
                  <a:srgbClr val="FFFFFF"/>
                </a:solidFill>
              </a:rPr>
              <a:t>SUB256</a:t>
            </a:r>
          </a:p>
          <a:p>
            <a:pPr marL="800100" lvl="1" indent="-342900">
              <a:buFont typeface="Arial"/>
              <a:buChar char="•"/>
              <a:defRPr/>
            </a:pPr>
            <a:r>
              <a:rPr lang="en-US" sz="2000" dirty="0">
                <a:solidFill>
                  <a:srgbClr val="FFFFFF"/>
                </a:solidFill>
              </a:rPr>
              <a:t>SUB128</a:t>
            </a:r>
          </a:p>
          <a:p>
            <a:pPr marL="800100" lvl="1" indent="-342900">
              <a:buFont typeface="Arial"/>
              <a:buChar char="•"/>
              <a:defRPr/>
            </a:pPr>
            <a:r>
              <a:rPr lang="en-US" sz="2000" dirty="0">
                <a:solidFill>
                  <a:srgbClr val="FFFFFF"/>
                </a:solidFill>
              </a:rPr>
              <a:t>SUB64</a:t>
            </a:r>
          </a:p>
          <a:p>
            <a:pPr marL="342900" indent="-342900">
              <a:buFont typeface="Arial"/>
              <a:buChar char="•"/>
              <a:defRPr/>
            </a:pPr>
            <a:endParaRPr lang="en-US" sz="2000" dirty="0">
              <a:solidFill>
                <a:srgbClr val="FFFFFF"/>
              </a:solidFill>
            </a:endParaRPr>
          </a:p>
          <a:p>
            <a:pPr>
              <a:defRPr/>
            </a:pPr>
            <a:r>
              <a:rPr lang="en-US" sz="2000" dirty="0" err="1" smtClean="0">
                <a:solidFill>
                  <a:srgbClr val="FFFF9E"/>
                </a:solidFill>
              </a:rPr>
              <a:t>Coronagraphy</a:t>
            </a:r>
            <a:endParaRPr lang="en-US" sz="2000" dirty="0" smtClean="0">
              <a:solidFill>
                <a:srgbClr val="FFFF9E"/>
              </a:solidFill>
            </a:endParaRPr>
          </a:p>
          <a:p>
            <a:pPr marL="342900" indent="-342900">
              <a:buFont typeface="Arial"/>
              <a:buChar char="•"/>
              <a:defRPr/>
            </a:pPr>
            <a:r>
              <a:rPr lang="es-ES_tradnl" sz="2000" dirty="0" smtClean="0">
                <a:solidFill>
                  <a:srgbClr val="FFFFFF"/>
                </a:solidFill>
              </a:rPr>
              <a:t>3 4QPM (no central spot)</a:t>
            </a:r>
            <a:br>
              <a:rPr lang="es-ES_tradnl" sz="2000" dirty="0" smtClean="0">
                <a:solidFill>
                  <a:srgbClr val="FFFFFF"/>
                </a:solidFill>
              </a:rPr>
            </a:br>
            <a:r>
              <a:rPr lang="es-ES_tradnl" sz="2000" dirty="0" smtClean="0">
                <a:solidFill>
                  <a:srgbClr val="FFFFFF"/>
                </a:solidFill>
              </a:rPr>
              <a:t>10.65, 11.4, &amp; 15.5 µm</a:t>
            </a:r>
          </a:p>
          <a:p>
            <a:pPr marL="342900" indent="-342900">
              <a:buFont typeface="Arial"/>
              <a:buChar char="•"/>
              <a:defRPr/>
            </a:pPr>
            <a:r>
              <a:rPr lang="es-ES_tradnl" sz="2000" dirty="0" smtClean="0">
                <a:solidFill>
                  <a:srgbClr val="FFFFFF"/>
                </a:solidFill>
              </a:rPr>
              <a:t>1 </a:t>
            </a:r>
            <a:r>
              <a:rPr lang="es-ES_tradnl" sz="2000" dirty="0" err="1" smtClean="0">
                <a:solidFill>
                  <a:srgbClr val="FFFFFF"/>
                </a:solidFill>
              </a:rPr>
              <a:t>Lyot</a:t>
            </a:r>
            <a:r>
              <a:rPr lang="es-ES_tradnl" sz="2000" dirty="0" smtClean="0">
                <a:solidFill>
                  <a:srgbClr val="FFFFFF"/>
                </a:solidFill>
              </a:rPr>
              <a:t> (central spot) 23 µm</a:t>
            </a:r>
          </a:p>
          <a:p>
            <a:pPr>
              <a:defRPr/>
            </a:pPr>
            <a:endParaRPr lang="en-US" sz="2000" dirty="0">
              <a:solidFill>
                <a:srgbClr val="FFFFFF"/>
              </a:solidFill>
            </a:endParaRPr>
          </a:p>
        </p:txBody>
      </p:sp>
    </p:spTree>
    <p:extLst>
      <p:ext uri="{BB962C8B-B14F-4D97-AF65-F5344CB8AC3E}">
        <p14:creationId xmlns:p14="http://schemas.microsoft.com/office/powerpoint/2010/main" val="442572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6999" y="274638"/>
            <a:ext cx="8777049" cy="652462"/>
          </a:xfrm>
        </p:spPr>
        <p:txBody>
          <a:bodyPr>
            <a:normAutofit fontScale="90000"/>
          </a:bodyPr>
          <a:lstStyle/>
          <a:p>
            <a:r>
              <a:rPr lang="en-US" dirty="0" smtClean="0">
                <a:solidFill>
                  <a:srgbClr val="FFFFFF"/>
                </a:solidFill>
              </a:rPr>
              <a:t>MIRI Low Resolution Spectrometer (LRS)</a:t>
            </a:r>
            <a:endParaRPr lang="en-US" dirty="0">
              <a:solidFill>
                <a:srgbClr val="FFFFFF"/>
              </a:solidFill>
            </a:endParaRPr>
          </a:p>
        </p:txBody>
      </p:sp>
      <p:pic>
        <p:nvPicPr>
          <p:cNvPr id="4" name="Content Placeholder 5" descr="MIRIMDiagram_2.png"/>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475" r="-243"/>
          <a:stretch/>
        </p:blipFill>
        <p:spPr>
          <a:xfrm>
            <a:off x="3854927" y="1333500"/>
            <a:ext cx="5150722" cy="5074292"/>
          </a:xfrm>
        </p:spPr>
      </p:pic>
      <p:sp>
        <p:nvSpPr>
          <p:cNvPr id="5" name="Content Placeholder 2"/>
          <p:cNvSpPr>
            <a:spLocks noGrp="1"/>
          </p:cNvSpPr>
          <p:nvPr>
            <p:ph sz="quarter" idx="10"/>
          </p:nvPr>
        </p:nvSpPr>
        <p:spPr>
          <a:xfrm>
            <a:off x="228600" y="1282768"/>
            <a:ext cx="3517901" cy="5099810"/>
          </a:xfrm>
        </p:spPr>
        <p:txBody>
          <a:bodyPr>
            <a:normAutofit/>
          </a:bodyPr>
          <a:lstStyle/>
          <a:p>
            <a:r>
              <a:rPr lang="en-US" sz="2000" dirty="0" smtClean="0">
                <a:solidFill>
                  <a:schemeClr val="bg1"/>
                </a:solidFill>
              </a:rPr>
              <a:t>Spectroscopy of compact sources from 5-12 µm</a:t>
            </a:r>
          </a:p>
          <a:p>
            <a:endParaRPr lang="en-US" sz="2000" dirty="0">
              <a:solidFill>
                <a:schemeClr val="bg1"/>
              </a:solidFill>
            </a:endParaRPr>
          </a:p>
          <a:p>
            <a:r>
              <a:rPr lang="en-US" sz="2000" dirty="0">
                <a:solidFill>
                  <a:schemeClr val="bg1"/>
                </a:solidFill>
              </a:rPr>
              <a:t>R = 40 – 160 </a:t>
            </a:r>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Operated with 4.7” x 0.51” slit</a:t>
            </a:r>
          </a:p>
          <a:p>
            <a:endParaRPr lang="en-US" sz="2000" dirty="0" smtClean="0">
              <a:solidFill>
                <a:schemeClr val="bg1"/>
              </a:solidFill>
            </a:endParaRPr>
          </a:p>
          <a:p>
            <a:r>
              <a:rPr lang="en-US" sz="2000" dirty="0" smtClean="0">
                <a:solidFill>
                  <a:schemeClr val="bg1"/>
                </a:solidFill>
              </a:rPr>
              <a:t>Dispersion via double prism in filter wheel</a:t>
            </a:r>
          </a:p>
          <a:p>
            <a:endParaRPr lang="en-US" sz="2000" dirty="0" smtClean="0">
              <a:solidFill>
                <a:schemeClr val="bg1"/>
              </a:solidFill>
            </a:endParaRPr>
          </a:p>
          <a:p>
            <a:pPr>
              <a:defRPr/>
            </a:pPr>
            <a:r>
              <a:rPr lang="en-US" sz="2000" dirty="0" smtClean="0">
                <a:solidFill>
                  <a:schemeClr val="bg1"/>
                </a:solidFill>
              </a:rPr>
              <a:t>Slitless mode</a:t>
            </a:r>
            <a:endParaRPr lang="en-US" sz="2000" dirty="0">
              <a:solidFill>
                <a:schemeClr val="bg1"/>
              </a:solidFill>
            </a:endParaRPr>
          </a:p>
          <a:p>
            <a:pPr marL="342900" indent="-342900">
              <a:buFont typeface="Arial"/>
              <a:buChar char="•"/>
              <a:defRPr/>
            </a:pPr>
            <a:r>
              <a:rPr lang="en-US" sz="1800" dirty="0" smtClean="0">
                <a:solidFill>
                  <a:schemeClr val="bg1"/>
                </a:solidFill>
              </a:rPr>
              <a:t>Non</a:t>
            </a:r>
            <a:r>
              <a:rPr lang="en-US" sz="1800" dirty="0">
                <a:solidFill>
                  <a:schemeClr val="bg1"/>
                </a:solidFill>
              </a:rPr>
              <a:t>-dithered high precision variable source observations (e.g. transiting </a:t>
            </a:r>
            <a:r>
              <a:rPr lang="en-US" sz="1800" dirty="0" err="1">
                <a:solidFill>
                  <a:schemeClr val="bg1"/>
                </a:solidFill>
              </a:rPr>
              <a:t>exoplanets</a:t>
            </a:r>
            <a:r>
              <a:rPr lang="en-US" sz="1800" dirty="0">
                <a:solidFill>
                  <a:schemeClr val="bg1"/>
                </a:solidFill>
              </a:rPr>
              <a:t>)</a:t>
            </a:r>
          </a:p>
          <a:p>
            <a:pPr indent="0">
              <a:buNone/>
            </a:pPr>
            <a:endParaRPr lang="en-US" sz="1100" dirty="0" smtClean="0">
              <a:solidFill>
                <a:schemeClr val="bg1"/>
              </a:solidFill>
            </a:endParaRPr>
          </a:p>
        </p:txBody>
      </p:sp>
    </p:spTree>
    <p:extLst>
      <p:ext uri="{BB962C8B-B14F-4D97-AF65-F5344CB8AC3E}">
        <p14:creationId xmlns:p14="http://schemas.microsoft.com/office/powerpoint/2010/main" val="12996535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6999" y="274638"/>
            <a:ext cx="8777049" cy="652462"/>
          </a:xfrm>
        </p:spPr>
        <p:txBody>
          <a:bodyPr>
            <a:normAutofit fontScale="90000"/>
          </a:bodyPr>
          <a:lstStyle/>
          <a:p>
            <a:r>
              <a:rPr lang="en-US" dirty="0" smtClean="0">
                <a:solidFill>
                  <a:srgbClr val="FFFFFF"/>
                </a:solidFill>
              </a:rPr>
              <a:t>MIRI Low Resolution Spectrometer (LRS)</a:t>
            </a:r>
            <a:endParaRPr lang="en-US" dirty="0">
              <a:solidFill>
                <a:srgbClr val="FFFFFF"/>
              </a:solidFill>
            </a:endParaRPr>
          </a:p>
        </p:txBody>
      </p:sp>
      <p:pic>
        <p:nvPicPr>
          <p:cNvPr id="4"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854927" y="1335988"/>
            <a:ext cx="5150722" cy="5069316"/>
          </a:xfrm>
        </p:spPr>
      </p:pic>
      <p:sp>
        <p:nvSpPr>
          <p:cNvPr id="5" name="Content Placeholder 2"/>
          <p:cNvSpPr>
            <a:spLocks noGrp="1"/>
          </p:cNvSpPr>
          <p:nvPr>
            <p:ph sz="quarter" idx="10"/>
          </p:nvPr>
        </p:nvSpPr>
        <p:spPr>
          <a:xfrm>
            <a:off x="228600" y="1282768"/>
            <a:ext cx="3517901" cy="5099810"/>
          </a:xfrm>
        </p:spPr>
        <p:txBody>
          <a:bodyPr>
            <a:normAutofit lnSpcReduction="10000"/>
          </a:bodyPr>
          <a:lstStyle/>
          <a:p>
            <a:r>
              <a:rPr lang="en-US" sz="2000" dirty="0" smtClean="0">
                <a:solidFill>
                  <a:schemeClr val="bg1"/>
                </a:solidFill>
              </a:rPr>
              <a:t>R = 40 – 160 </a:t>
            </a:r>
          </a:p>
          <a:p>
            <a:endParaRPr lang="en-US" sz="2000" dirty="0" smtClean="0">
              <a:solidFill>
                <a:schemeClr val="bg1"/>
              </a:solidFill>
            </a:endParaRPr>
          </a:p>
          <a:p>
            <a:r>
              <a:rPr lang="en-US" sz="2000" dirty="0" smtClean="0">
                <a:solidFill>
                  <a:schemeClr val="bg1"/>
                </a:solidFill>
              </a:rPr>
              <a:t>Spectroscopy of compact sources from 5-12 µm</a:t>
            </a:r>
          </a:p>
          <a:p>
            <a:endParaRPr lang="en-US" sz="2000" dirty="0" smtClean="0">
              <a:solidFill>
                <a:schemeClr val="bg1"/>
              </a:solidFill>
            </a:endParaRPr>
          </a:p>
          <a:p>
            <a:r>
              <a:rPr lang="en-US" sz="2000" dirty="0" smtClean="0">
                <a:solidFill>
                  <a:schemeClr val="bg1"/>
                </a:solidFill>
              </a:rPr>
              <a:t>Operated with 4.7” x 0.51” slit</a:t>
            </a:r>
          </a:p>
          <a:p>
            <a:endParaRPr lang="en-US" sz="2000" dirty="0" smtClean="0">
              <a:solidFill>
                <a:schemeClr val="bg1"/>
              </a:solidFill>
            </a:endParaRPr>
          </a:p>
          <a:p>
            <a:r>
              <a:rPr lang="en-US" sz="2000" dirty="0" smtClean="0">
                <a:solidFill>
                  <a:schemeClr val="bg1"/>
                </a:solidFill>
              </a:rPr>
              <a:t>Shares focal plane with the imager and coronagraph modes</a:t>
            </a:r>
          </a:p>
          <a:p>
            <a:endParaRPr lang="en-US" sz="2000" dirty="0" smtClean="0">
              <a:solidFill>
                <a:schemeClr val="bg1"/>
              </a:solidFill>
            </a:endParaRPr>
          </a:p>
          <a:p>
            <a:r>
              <a:rPr lang="en-US" sz="2000" dirty="0" smtClean="0">
                <a:solidFill>
                  <a:schemeClr val="bg1"/>
                </a:solidFill>
              </a:rPr>
              <a:t>Dispersion via double prism in filter wheel</a:t>
            </a:r>
          </a:p>
          <a:p>
            <a:endParaRPr lang="en-US" sz="2000" dirty="0" smtClean="0">
              <a:solidFill>
                <a:schemeClr val="bg1"/>
              </a:solidFill>
            </a:endParaRPr>
          </a:p>
          <a:p>
            <a:pPr>
              <a:defRPr/>
            </a:pPr>
            <a:r>
              <a:rPr lang="en-US" sz="2000" dirty="0" smtClean="0">
                <a:solidFill>
                  <a:schemeClr val="bg1"/>
                </a:solidFill>
              </a:rPr>
              <a:t>Slitless mode</a:t>
            </a:r>
            <a:endParaRPr lang="en-US" sz="2000" dirty="0">
              <a:solidFill>
                <a:schemeClr val="bg1"/>
              </a:solidFill>
            </a:endParaRPr>
          </a:p>
          <a:p>
            <a:pPr marL="342900" indent="-342900">
              <a:buFont typeface="Arial"/>
              <a:buChar char="•"/>
              <a:defRPr/>
            </a:pPr>
            <a:r>
              <a:rPr lang="en-US" sz="1800" dirty="0" smtClean="0">
                <a:solidFill>
                  <a:schemeClr val="bg1"/>
                </a:solidFill>
              </a:rPr>
              <a:t>Non</a:t>
            </a:r>
            <a:r>
              <a:rPr lang="en-US" sz="1800" dirty="0">
                <a:solidFill>
                  <a:schemeClr val="bg1"/>
                </a:solidFill>
              </a:rPr>
              <a:t>-dithered high precision variable source observations (e.g. transiting </a:t>
            </a:r>
            <a:r>
              <a:rPr lang="en-US" sz="1800" dirty="0" err="1">
                <a:solidFill>
                  <a:schemeClr val="bg1"/>
                </a:solidFill>
              </a:rPr>
              <a:t>exoplanets</a:t>
            </a:r>
            <a:r>
              <a:rPr lang="en-US" sz="1800" dirty="0">
                <a:solidFill>
                  <a:schemeClr val="bg1"/>
                </a:solidFill>
              </a:rPr>
              <a:t>)</a:t>
            </a:r>
          </a:p>
          <a:p>
            <a:pPr indent="0">
              <a:buNone/>
            </a:pPr>
            <a:endParaRPr lang="en-US" sz="1100" dirty="0" smtClean="0">
              <a:solidFill>
                <a:schemeClr val="bg1"/>
              </a:solidFill>
            </a:endParaRPr>
          </a:p>
        </p:txBody>
      </p:sp>
    </p:spTree>
    <p:extLst>
      <p:ext uri="{BB962C8B-B14F-4D97-AF65-F5344CB8AC3E}">
        <p14:creationId xmlns:p14="http://schemas.microsoft.com/office/powerpoint/2010/main" val="13824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50263"/>
            <a:ext cx="8986838" cy="533937"/>
          </a:xfrm>
        </p:spPr>
        <p:txBody>
          <a:bodyPr>
            <a:noAutofit/>
          </a:bodyPr>
          <a:lstStyle/>
          <a:p>
            <a:pPr algn="l"/>
            <a:r>
              <a:rPr lang="en-US" sz="3600" dirty="0" smtClean="0">
                <a:solidFill>
                  <a:srgbClr val="FFFFFF"/>
                </a:solidFill>
              </a:rPr>
              <a:t>MIRI Medium Resolution Spectrometer (MRS)</a:t>
            </a:r>
            <a:endParaRPr lang="en-US" sz="3600" dirty="0">
              <a:solidFill>
                <a:srgbClr val="FFFFFF"/>
              </a:solidFill>
            </a:endParaRPr>
          </a:p>
        </p:txBody>
      </p:sp>
      <p:sp>
        <p:nvSpPr>
          <p:cNvPr id="6" name="TextBox 8"/>
          <p:cNvSpPr txBox="1">
            <a:spLocks noChangeArrowheads="1"/>
          </p:cNvSpPr>
          <p:nvPr/>
        </p:nvSpPr>
        <p:spPr bwMode="auto">
          <a:xfrm>
            <a:off x="236538" y="1353402"/>
            <a:ext cx="4068762" cy="2298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rgbClr val="0066FF"/>
                </a:solidFill>
                <a:latin typeface="Times New Roman" charset="0"/>
                <a:ea typeface="ＭＳ Ｐゴシック" charset="0"/>
                <a:cs typeface="ＭＳ Ｐゴシック" charset="0"/>
              </a:defRPr>
            </a:lvl1pPr>
            <a:lvl2pPr marL="742950" indent="-285750">
              <a:defRPr sz="2400">
                <a:solidFill>
                  <a:srgbClr val="0066FF"/>
                </a:solidFill>
                <a:latin typeface="Times New Roman" charset="0"/>
                <a:ea typeface="ＭＳ Ｐゴシック" charset="0"/>
              </a:defRPr>
            </a:lvl2pPr>
            <a:lvl3pPr marL="1143000" indent="-228600">
              <a:defRPr sz="2400">
                <a:solidFill>
                  <a:srgbClr val="0066FF"/>
                </a:solidFill>
                <a:latin typeface="Times New Roman" charset="0"/>
                <a:ea typeface="ＭＳ Ｐゴシック" charset="0"/>
              </a:defRPr>
            </a:lvl3pPr>
            <a:lvl4pPr marL="1600200" indent="-228600">
              <a:defRPr sz="2400">
                <a:solidFill>
                  <a:srgbClr val="0066FF"/>
                </a:solidFill>
                <a:latin typeface="Times New Roman" charset="0"/>
                <a:ea typeface="ＭＳ Ｐゴシック" charset="0"/>
              </a:defRPr>
            </a:lvl4pPr>
            <a:lvl5pPr marL="2057400" indent="-228600">
              <a:defRPr sz="2400">
                <a:solidFill>
                  <a:srgbClr val="0066FF"/>
                </a:solidFill>
                <a:latin typeface="Times New Roman" charset="0"/>
                <a:ea typeface="ＭＳ Ｐゴシック" charset="0"/>
              </a:defRPr>
            </a:lvl5pPr>
            <a:lvl6pPr marL="2514600" indent="-228600" eaLnBrk="0" fontAlgn="base" hangingPunct="0">
              <a:spcBef>
                <a:spcPct val="0"/>
              </a:spcBef>
              <a:spcAft>
                <a:spcPct val="0"/>
              </a:spcAft>
              <a:defRPr sz="2400">
                <a:solidFill>
                  <a:srgbClr val="0066FF"/>
                </a:solidFill>
                <a:latin typeface="Times New Roman" charset="0"/>
                <a:ea typeface="ＭＳ Ｐゴシック" charset="0"/>
              </a:defRPr>
            </a:lvl6pPr>
            <a:lvl7pPr marL="2971800" indent="-228600" eaLnBrk="0" fontAlgn="base" hangingPunct="0">
              <a:spcBef>
                <a:spcPct val="0"/>
              </a:spcBef>
              <a:spcAft>
                <a:spcPct val="0"/>
              </a:spcAft>
              <a:defRPr sz="2400">
                <a:solidFill>
                  <a:srgbClr val="0066FF"/>
                </a:solidFill>
                <a:latin typeface="Times New Roman" charset="0"/>
                <a:ea typeface="ＭＳ Ｐゴシック" charset="0"/>
              </a:defRPr>
            </a:lvl7pPr>
            <a:lvl8pPr marL="3429000" indent="-228600" eaLnBrk="0" fontAlgn="base" hangingPunct="0">
              <a:spcBef>
                <a:spcPct val="0"/>
              </a:spcBef>
              <a:spcAft>
                <a:spcPct val="0"/>
              </a:spcAft>
              <a:defRPr sz="2400">
                <a:solidFill>
                  <a:srgbClr val="0066FF"/>
                </a:solidFill>
                <a:latin typeface="Times New Roman" charset="0"/>
                <a:ea typeface="ＭＳ Ｐゴシック" charset="0"/>
              </a:defRPr>
            </a:lvl8pPr>
            <a:lvl9pPr marL="3886200" indent="-228600" eaLnBrk="0" fontAlgn="base" hangingPunct="0">
              <a:spcBef>
                <a:spcPct val="0"/>
              </a:spcBef>
              <a:spcAft>
                <a:spcPct val="0"/>
              </a:spcAft>
              <a:defRPr sz="2400">
                <a:solidFill>
                  <a:srgbClr val="0066FF"/>
                </a:solidFill>
                <a:latin typeface="Times New Roman" charset="0"/>
                <a:ea typeface="ＭＳ Ｐゴシック" charset="0"/>
              </a:defRPr>
            </a:lvl9pPr>
          </a:lstStyle>
          <a:p>
            <a:pPr>
              <a:lnSpc>
                <a:spcPct val="120000"/>
              </a:lnSpc>
              <a:buFont typeface="Arial" charset="0"/>
              <a:buChar char="•"/>
            </a:pPr>
            <a:r>
              <a:rPr lang="en-US" sz="2000" dirty="0">
                <a:solidFill>
                  <a:schemeClr val="bg1"/>
                </a:solidFill>
                <a:latin typeface="+mn-lt"/>
                <a:cs typeface="Calibri (Body)"/>
              </a:rPr>
              <a:t>R ~ 3000, 4 nested </a:t>
            </a:r>
            <a:r>
              <a:rPr lang="en-US" sz="2000" dirty="0" smtClean="0">
                <a:solidFill>
                  <a:schemeClr val="bg1"/>
                </a:solidFill>
                <a:latin typeface="+mn-lt"/>
                <a:cs typeface="Calibri (Body)"/>
              </a:rPr>
              <a:t>IFUs </a:t>
            </a:r>
          </a:p>
          <a:p>
            <a:pPr marL="0" indent="0">
              <a:lnSpc>
                <a:spcPct val="120000"/>
              </a:lnSpc>
            </a:pPr>
            <a:r>
              <a:rPr lang="en-US" sz="2000" dirty="0">
                <a:solidFill>
                  <a:schemeClr val="bg1"/>
                </a:solidFill>
                <a:latin typeface="+mn-lt"/>
                <a:cs typeface="Calibri (Body)"/>
              </a:rPr>
              <a:t>	</a:t>
            </a:r>
            <a:r>
              <a:rPr lang="en-US" sz="2000" dirty="0" smtClean="0">
                <a:solidFill>
                  <a:schemeClr val="bg1"/>
                </a:solidFill>
                <a:latin typeface="+mn-lt"/>
                <a:cs typeface="Calibri (Body)"/>
              </a:rPr>
              <a:t>(4 channels)</a:t>
            </a:r>
          </a:p>
          <a:p>
            <a:pPr>
              <a:lnSpc>
                <a:spcPct val="120000"/>
              </a:lnSpc>
              <a:buFont typeface="Arial"/>
              <a:buChar char="•"/>
            </a:pPr>
            <a:r>
              <a:rPr lang="en-US" sz="2000" dirty="0">
                <a:solidFill>
                  <a:schemeClr val="bg1"/>
                </a:solidFill>
                <a:latin typeface="+mn-lt"/>
              </a:rPr>
              <a:t>3.44</a:t>
            </a:r>
            <a:r>
              <a:rPr lang="en-US" sz="2000" dirty="0">
                <a:solidFill>
                  <a:schemeClr val="bg1"/>
                </a:solidFill>
                <a:latin typeface="+mn-lt"/>
                <a:cs typeface="Courier New" charset="0"/>
              </a:rPr>
              <a:t>”</a:t>
            </a:r>
            <a:r>
              <a:rPr lang="en-US" altLang="ja-JP" sz="2000" dirty="0">
                <a:solidFill>
                  <a:schemeClr val="bg1"/>
                </a:solidFill>
                <a:latin typeface="+mn-lt"/>
              </a:rPr>
              <a:t> x 3.64</a:t>
            </a:r>
            <a:r>
              <a:rPr lang="en-US" sz="2000" dirty="0">
                <a:solidFill>
                  <a:schemeClr val="bg1"/>
                </a:solidFill>
                <a:latin typeface="+mn-lt"/>
                <a:cs typeface="Courier New" charset="0"/>
              </a:rPr>
              <a:t>”</a:t>
            </a:r>
            <a:r>
              <a:rPr lang="en-US" altLang="ja-JP" sz="2000" dirty="0">
                <a:solidFill>
                  <a:schemeClr val="bg1"/>
                </a:solidFill>
                <a:latin typeface="+mn-lt"/>
              </a:rPr>
              <a:t> to 7.7</a:t>
            </a:r>
            <a:r>
              <a:rPr lang="en-US" sz="2000" dirty="0">
                <a:solidFill>
                  <a:schemeClr val="bg1"/>
                </a:solidFill>
                <a:latin typeface="+mn-lt"/>
                <a:cs typeface="Courier New" charset="0"/>
              </a:rPr>
              <a:t>”</a:t>
            </a:r>
            <a:r>
              <a:rPr lang="en-US" altLang="ja-JP" sz="2000" dirty="0">
                <a:solidFill>
                  <a:schemeClr val="bg1"/>
                </a:solidFill>
                <a:latin typeface="+mn-lt"/>
              </a:rPr>
              <a:t> x 8.0</a:t>
            </a:r>
            <a:r>
              <a:rPr lang="en-US" sz="2000" dirty="0">
                <a:solidFill>
                  <a:schemeClr val="bg1"/>
                </a:solidFill>
                <a:latin typeface="+mn-lt"/>
                <a:cs typeface="Courier New" charset="0"/>
              </a:rPr>
              <a:t>”</a:t>
            </a:r>
            <a:r>
              <a:rPr lang="en-US" altLang="ja-JP" sz="2000" dirty="0">
                <a:solidFill>
                  <a:schemeClr val="bg1"/>
                </a:solidFill>
                <a:latin typeface="+mn-lt"/>
              </a:rPr>
              <a:t> </a:t>
            </a:r>
            <a:r>
              <a:rPr lang="en-US" altLang="ja-JP" sz="2000" dirty="0" smtClean="0">
                <a:solidFill>
                  <a:schemeClr val="bg1"/>
                </a:solidFill>
                <a:latin typeface="+mn-lt"/>
              </a:rPr>
              <a:t>FOVs</a:t>
            </a:r>
            <a:endParaRPr lang="en-US" sz="2000" dirty="0" smtClean="0">
              <a:solidFill>
                <a:schemeClr val="bg1"/>
              </a:solidFill>
              <a:latin typeface="+mn-lt"/>
              <a:cs typeface="Calibri (Body)"/>
            </a:endParaRPr>
          </a:p>
          <a:p>
            <a:pPr>
              <a:lnSpc>
                <a:spcPct val="120000"/>
              </a:lnSpc>
              <a:buFont typeface="Arial" charset="0"/>
              <a:buChar char="•"/>
            </a:pPr>
            <a:r>
              <a:rPr lang="en-US" sz="2000" dirty="0" smtClean="0">
                <a:solidFill>
                  <a:schemeClr val="bg1"/>
                </a:solidFill>
                <a:latin typeface="+mn-lt"/>
                <a:cs typeface="Calibri (Body)"/>
              </a:rPr>
              <a:t>2 </a:t>
            </a:r>
            <a:r>
              <a:rPr lang="en-US" sz="2000" dirty="0">
                <a:solidFill>
                  <a:schemeClr val="bg1"/>
                </a:solidFill>
                <a:latin typeface="+mn-lt"/>
                <a:cs typeface="Calibri (Body)"/>
              </a:rPr>
              <a:t>detectors</a:t>
            </a:r>
          </a:p>
          <a:p>
            <a:pPr>
              <a:lnSpc>
                <a:spcPct val="120000"/>
              </a:lnSpc>
              <a:buFont typeface="Arial" charset="0"/>
              <a:buChar char="•"/>
            </a:pPr>
            <a:r>
              <a:rPr lang="en-US" sz="2000" dirty="0">
                <a:solidFill>
                  <a:schemeClr val="bg1"/>
                </a:solidFill>
                <a:latin typeface="+mn-lt"/>
                <a:cs typeface="Calibri (Body)"/>
              </a:rPr>
              <a:t>3 grating settings to get full</a:t>
            </a:r>
            <a:br>
              <a:rPr lang="en-US" sz="2000" dirty="0">
                <a:solidFill>
                  <a:schemeClr val="bg1"/>
                </a:solidFill>
                <a:latin typeface="+mn-lt"/>
                <a:cs typeface="Calibri (Body)"/>
              </a:rPr>
            </a:br>
            <a:r>
              <a:rPr lang="en-US" sz="2000" dirty="0">
                <a:solidFill>
                  <a:schemeClr val="bg1"/>
                </a:solidFill>
                <a:latin typeface="+mn-lt"/>
                <a:cs typeface="Calibri (Body)"/>
              </a:rPr>
              <a:t>5-</a:t>
            </a:r>
            <a:r>
              <a:rPr lang="en-US" sz="2000" dirty="0" smtClean="0">
                <a:solidFill>
                  <a:schemeClr val="bg1"/>
                </a:solidFill>
                <a:latin typeface="+mn-lt"/>
                <a:cs typeface="Calibri (Body)"/>
              </a:rPr>
              <a:t>28 </a:t>
            </a:r>
            <a:r>
              <a:rPr lang="en-US" sz="2000" dirty="0">
                <a:solidFill>
                  <a:schemeClr val="bg1"/>
                </a:solidFill>
                <a:latin typeface="+mn-lt"/>
                <a:cs typeface="Calibri (Body)"/>
              </a:rPr>
              <a:t>µm </a:t>
            </a:r>
            <a:r>
              <a:rPr lang="en-US" sz="2000" dirty="0" smtClean="0">
                <a:solidFill>
                  <a:schemeClr val="bg1"/>
                </a:solidFill>
                <a:latin typeface="+mn-lt"/>
                <a:cs typeface="Calibri (Body)"/>
              </a:rPr>
              <a:t>spectra</a:t>
            </a:r>
            <a:endParaRPr lang="en-US" sz="2000" dirty="0">
              <a:solidFill>
                <a:schemeClr val="bg1"/>
              </a:solidFill>
              <a:latin typeface="+mn-lt"/>
              <a:cs typeface="Calibri (Body)"/>
            </a:endParaRPr>
          </a:p>
        </p:txBody>
      </p:sp>
      <p:pic>
        <p:nvPicPr>
          <p:cNvPr id="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3100" y="4743667"/>
            <a:ext cx="4503738" cy="1967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 name="Picture 3"/>
          <p:cNvPicPr>
            <a:picLocks noChangeAspect="1"/>
          </p:cNvPicPr>
          <p:nvPr/>
        </p:nvPicPr>
        <p:blipFill>
          <a:blip r:embed="rId4"/>
          <a:stretch>
            <a:fillRect/>
          </a:stretch>
        </p:blipFill>
        <p:spPr>
          <a:xfrm>
            <a:off x="4483100" y="737650"/>
            <a:ext cx="4503738" cy="3917117"/>
          </a:xfrm>
          <a:prstGeom prst="rect">
            <a:avLst/>
          </a:prstGeom>
        </p:spPr>
      </p:pic>
      <p:pic>
        <p:nvPicPr>
          <p:cNvPr id="3" name="Picture 2" descr="Screen Shot 2017-01-15 at 1.58.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38" y="3873500"/>
            <a:ext cx="2623383" cy="1981200"/>
          </a:xfrm>
          <a:prstGeom prst="rect">
            <a:avLst/>
          </a:prstGeom>
        </p:spPr>
      </p:pic>
    </p:spTree>
    <p:extLst>
      <p:ext uri="{BB962C8B-B14F-4D97-AF65-F5344CB8AC3E}">
        <p14:creationId xmlns:p14="http://schemas.microsoft.com/office/powerpoint/2010/main" val="3075091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50263"/>
            <a:ext cx="8986838" cy="533937"/>
          </a:xfrm>
        </p:spPr>
        <p:txBody>
          <a:bodyPr>
            <a:noAutofit/>
          </a:bodyPr>
          <a:lstStyle/>
          <a:p>
            <a:pPr algn="l"/>
            <a:r>
              <a:rPr lang="en-US" sz="3600" dirty="0" smtClean="0">
                <a:solidFill>
                  <a:srgbClr val="FFFFFF"/>
                </a:solidFill>
              </a:rPr>
              <a:t>MIRI Medium Resolution Spectrometer (MRS)</a:t>
            </a:r>
            <a:endParaRPr lang="en-US" sz="3600" dirty="0">
              <a:solidFill>
                <a:srgbClr val="FFFFFF"/>
              </a:solidFill>
            </a:endParaRPr>
          </a:p>
        </p:txBody>
      </p:sp>
      <p:pic>
        <p:nvPicPr>
          <p:cNvPr id="8" name="Picture 7" descr="Screen Shot 2016-07-11 at 10.48.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3100" y="781902"/>
            <a:ext cx="4250567" cy="4050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2878967" y="4969115"/>
            <a:ext cx="5854700" cy="1660070"/>
          </a:xfrm>
          <a:prstGeom prst="rect">
            <a:avLst/>
          </a:prstGeom>
        </p:spPr>
      </p:pic>
      <p:sp>
        <p:nvSpPr>
          <p:cNvPr id="13" name="TextBox 8"/>
          <p:cNvSpPr txBox="1">
            <a:spLocks noChangeArrowheads="1"/>
          </p:cNvSpPr>
          <p:nvPr/>
        </p:nvSpPr>
        <p:spPr bwMode="auto">
          <a:xfrm>
            <a:off x="236538" y="1353402"/>
            <a:ext cx="4068762" cy="2298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rgbClr val="0066FF"/>
                </a:solidFill>
                <a:latin typeface="Times New Roman" charset="0"/>
                <a:ea typeface="ＭＳ Ｐゴシック" charset="0"/>
                <a:cs typeface="ＭＳ Ｐゴシック" charset="0"/>
              </a:defRPr>
            </a:lvl1pPr>
            <a:lvl2pPr marL="742950" indent="-285750">
              <a:defRPr sz="2400">
                <a:solidFill>
                  <a:srgbClr val="0066FF"/>
                </a:solidFill>
                <a:latin typeface="Times New Roman" charset="0"/>
                <a:ea typeface="ＭＳ Ｐゴシック" charset="0"/>
              </a:defRPr>
            </a:lvl2pPr>
            <a:lvl3pPr marL="1143000" indent="-228600">
              <a:defRPr sz="2400">
                <a:solidFill>
                  <a:srgbClr val="0066FF"/>
                </a:solidFill>
                <a:latin typeface="Times New Roman" charset="0"/>
                <a:ea typeface="ＭＳ Ｐゴシック" charset="0"/>
              </a:defRPr>
            </a:lvl3pPr>
            <a:lvl4pPr marL="1600200" indent="-228600">
              <a:defRPr sz="2400">
                <a:solidFill>
                  <a:srgbClr val="0066FF"/>
                </a:solidFill>
                <a:latin typeface="Times New Roman" charset="0"/>
                <a:ea typeface="ＭＳ Ｐゴシック" charset="0"/>
              </a:defRPr>
            </a:lvl4pPr>
            <a:lvl5pPr marL="2057400" indent="-228600">
              <a:defRPr sz="2400">
                <a:solidFill>
                  <a:srgbClr val="0066FF"/>
                </a:solidFill>
                <a:latin typeface="Times New Roman" charset="0"/>
                <a:ea typeface="ＭＳ Ｐゴシック" charset="0"/>
              </a:defRPr>
            </a:lvl5pPr>
            <a:lvl6pPr marL="2514600" indent="-228600" eaLnBrk="0" fontAlgn="base" hangingPunct="0">
              <a:spcBef>
                <a:spcPct val="0"/>
              </a:spcBef>
              <a:spcAft>
                <a:spcPct val="0"/>
              </a:spcAft>
              <a:defRPr sz="2400">
                <a:solidFill>
                  <a:srgbClr val="0066FF"/>
                </a:solidFill>
                <a:latin typeface="Times New Roman" charset="0"/>
                <a:ea typeface="ＭＳ Ｐゴシック" charset="0"/>
              </a:defRPr>
            </a:lvl6pPr>
            <a:lvl7pPr marL="2971800" indent="-228600" eaLnBrk="0" fontAlgn="base" hangingPunct="0">
              <a:spcBef>
                <a:spcPct val="0"/>
              </a:spcBef>
              <a:spcAft>
                <a:spcPct val="0"/>
              </a:spcAft>
              <a:defRPr sz="2400">
                <a:solidFill>
                  <a:srgbClr val="0066FF"/>
                </a:solidFill>
                <a:latin typeface="Times New Roman" charset="0"/>
                <a:ea typeface="ＭＳ Ｐゴシック" charset="0"/>
              </a:defRPr>
            </a:lvl7pPr>
            <a:lvl8pPr marL="3429000" indent="-228600" eaLnBrk="0" fontAlgn="base" hangingPunct="0">
              <a:spcBef>
                <a:spcPct val="0"/>
              </a:spcBef>
              <a:spcAft>
                <a:spcPct val="0"/>
              </a:spcAft>
              <a:defRPr sz="2400">
                <a:solidFill>
                  <a:srgbClr val="0066FF"/>
                </a:solidFill>
                <a:latin typeface="Times New Roman" charset="0"/>
                <a:ea typeface="ＭＳ Ｐゴシック" charset="0"/>
              </a:defRPr>
            </a:lvl8pPr>
            <a:lvl9pPr marL="3886200" indent="-228600" eaLnBrk="0" fontAlgn="base" hangingPunct="0">
              <a:spcBef>
                <a:spcPct val="0"/>
              </a:spcBef>
              <a:spcAft>
                <a:spcPct val="0"/>
              </a:spcAft>
              <a:defRPr sz="2400">
                <a:solidFill>
                  <a:srgbClr val="0066FF"/>
                </a:solidFill>
                <a:latin typeface="Times New Roman" charset="0"/>
                <a:ea typeface="ＭＳ Ｐゴシック" charset="0"/>
              </a:defRPr>
            </a:lvl9pPr>
          </a:lstStyle>
          <a:p>
            <a:pPr>
              <a:lnSpc>
                <a:spcPct val="120000"/>
              </a:lnSpc>
              <a:buFont typeface="Arial" charset="0"/>
              <a:buChar char="•"/>
            </a:pPr>
            <a:r>
              <a:rPr lang="en-US" sz="2000" dirty="0">
                <a:solidFill>
                  <a:schemeClr val="bg1"/>
                </a:solidFill>
                <a:latin typeface="+mn-lt"/>
                <a:cs typeface="Calibri (Body)"/>
              </a:rPr>
              <a:t>R ~ 3000, 4 nested </a:t>
            </a:r>
            <a:r>
              <a:rPr lang="en-US" sz="2000" dirty="0" smtClean="0">
                <a:solidFill>
                  <a:schemeClr val="bg1"/>
                </a:solidFill>
                <a:latin typeface="+mn-lt"/>
                <a:cs typeface="Calibri (Body)"/>
              </a:rPr>
              <a:t>IFUs </a:t>
            </a:r>
          </a:p>
          <a:p>
            <a:pPr marL="0" indent="0">
              <a:lnSpc>
                <a:spcPct val="120000"/>
              </a:lnSpc>
            </a:pPr>
            <a:r>
              <a:rPr lang="en-US" sz="2000" dirty="0">
                <a:solidFill>
                  <a:schemeClr val="bg1"/>
                </a:solidFill>
                <a:latin typeface="+mn-lt"/>
                <a:cs typeface="Calibri (Body)"/>
              </a:rPr>
              <a:t>	</a:t>
            </a:r>
            <a:r>
              <a:rPr lang="en-US" sz="2000" dirty="0" smtClean="0">
                <a:solidFill>
                  <a:schemeClr val="bg1"/>
                </a:solidFill>
                <a:latin typeface="+mn-lt"/>
                <a:cs typeface="Calibri (Body)"/>
              </a:rPr>
              <a:t>(4 channels)</a:t>
            </a:r>
          </a:p>
          <a:p>
            <a:pPr>
              <a:lnSpc>
                <a:spcPct val="120000"/>
              </a:lnSpc>
              <a:buFont typeface="Arial"/>
              <a:buChar char="•"/>
            </a:pPr>
            <a:r>
              <a:rPr lang="en-US" sz="2000" dirty="0">
                <a:solidFill>
                  <a:schemeClr val="bg1"/>
                </a:solidFill>
                <a:latin typeface="+mn-lt"/>
              </a:rPr>
              <a:t>3.44</a:t>
            </a:r>
            <a:r>
              <a:rPr lang="en-US" sz="2000" dirty="0">
                <a:solidFill>
                  <a:schemeClr val="bg1"/>
                </a:solidFill>
                <a:latin typeface="+mn-lt"/>
                <a:cs typeface="Courier New" charset="0"/>
              </a:rPr>
              <a:t>”</a:t>
            </a:r>
            <a:r>
              <a:rPr lang="en-US" altLang="ja-JP" sz="2000" dirty="0">
                <a:solidFill>
                  <a:schemeClr val="bg1"/>
                </a:solidFill>
                <a:latin typeface="+mn-lt"/>
              </a:rPr>
              <a:t> x 3.64</a:t>
            </a:r>
            <a:r>
              <a:rPr lang="en-US" sz="2000" dirty="0">
                <a:solidFill>
                  <a:schemeClr val="bg1"/>
                </a:solidFill>
                <a:latin typeface="+mn-lt"/>
                <a:cs typeface="Courier New" charset="0"/>
              </a:rPr>
              <a:t>”</a:t>
            </a:r>
            <a:r>
              <a:rPr lang="en-US" altLang="ja-JP" sz="2000" dirty="0">
                <a:solidFill>
                  <a:schemeClr val="bg1"/>
                </a:solidFill>
                <a:latin typeface="+mn-lt"/>
              </a:rPr>
              <a:t> to 7.7</a:t>
            </a:r>
            <a:r>
              <a:rPr lang="en-US" sz="2000" dirty="0">
                <a:solidFill>
                  <a:schemeClr val="bg1"/>
                </a:solidFill>
                <a:latin typeface="+mn-lt"/>
                <a:cs typeface="Courier New" charset="0"/>
              </a:rPr>
              <a:t>”</a:t>
            </a:r>
            <a:r>
              <a:rPr lang="en-US" altLang="ja-JP" sz="2000" dirty="0">
                <a:solidFill>
                  <a:schemeClr val="bg1"/>
                </a:solidFill>
                <a:latin typeface="+mn-lt"/>
              </a:rPr>
              <a:t> x 8.0</a:t>
            </a:r>
            <a:r>
              <a:rPr lang="en-US" sz="2000" dirty="0">
                <a:solidFill>
                  <a:schemeClr val="bg1"/>
                </a:solidFill>
                <a:latin typeface="+mn-lt"/>
                <a:cs typeface="Courier New" charset="0"/>
              </a:rPr>
              <a:t>”</a:t>
            </a:r>
            <a:r>
              <a:rPr lang="en-US" altLang="ja-JP" sz="2000" dirty="0">
                <a:solidFill>
                  <a:schemeClr val="bg1"/>
                </a:solidFill>
                <a:latin typeface="+mn-lt"/>
              </a:rPr>
              <a:t> </a:t>
            </a:r>
            <a:r>
              <a:rPr lang="en-US" altLang="ja-JP" sz="2000" dirty="0" smtClean="0">
                <a:solidFill>
                  <a:schemeClr val="bg1"/>
                </a:solidFill>
                <a:latin typeface="+mn-lt"/>
              </a:rPr>
              <a:t>FOVs</a:t>
            </a:r>
            <a:endParaRPr lang="en-US" sz="2000" dirty="0" smtClean="0">
              <a:solidFill>
                <a:schemeClr val="bg1"/>
              </a:solidFill>
              <a:latin typeface="+mn-lt"/>
              <a:cs typeface="Calibri (Body)"/>
            </a:endParaRPr>
          </a:p>
          <a:p>
            <a:pPr>
              <a:lnSpc>
                <a:spcPct val="120000"/>
              </a:lnSpc>
              <a:buFont typeface="Arial" charset="0"/>
              <a:buChar char="•"/>
            </a:pPr>
            <a:r>
              <a:rPr lang="en-US" sz="2000" dirty="0" smtClean="0">
                <a:solidFill>
                  <a:schemeClr val="bg1"/>
                </a:solidFill>
                <a:latin typeface="+mn-lt"/>
                <a:cs typeface="Calibri (Body)"/>
              </a:rPr>
              <a:t>2 </a:t>
            </a:r>
            <a:r>
              <a:rPr lang="en-US" sz="2000" dirty="0">
                <a:solidFill>
                  <a:schemeClr val="bg1"/>
                </a:solidFill>
                <a:latin typeface="+mn-lt"/>
                <a:cs typeface="Calibri (Body)"/>
              </a:rPr>
              <a:t>detectors</a:t>
            </a:r>
          </a:p>
          <a:p>
            <a:pPr>
              <a:lnSpc>
                <a:spcPct val="120000"/>
              </a:lnSpc>
              <a:buFont typeface="Arial" charset="0"/>
              <a:buChar char="•"/>
            </a:pPr>
            <a:r>
              <a:rPr lang="en-US" sz="2000" dirty="0">
                <a:solidFill>
                  <a:schemeClr val="bg1"/>
                </a:solidFill>
                <a:latin typeface="+mn-lt"/>
                <a:cs typeface="Calibri (Body)"/>
              </a:rPr>
              <a:t>3 grating settings to get full</a:t>
            </a:r>
            <a:br>
              <a:rPr lang="en-US" sz="2000" dirty="0">
                <a:solidFill>
                  <a:schemeClr val="bg1"/>
                </a:solidFill>
                <a:latin typeface="+mn-lt"/>
                <a:cs typeface="Calibri (Body)"/>
              </a:rPr>
            </a:br>
            <a:r>
              <a:rPr lang="en-US" sz="2000" dirty="0">
                <a:solidFill>
                  <a:schemeClr val="bg1"/>
                </a:solidFill>
                <a:latin typeface="+mn-lt"/>
                <a:cs typeface="Calibri (Body)"/>
              </a:rPr>
              <a:t>5-</a:t>
            </a:r>
            <a:r>
              <a:rPr lang="en-US" sz="2000" dirty="0" smtClean="0">
                <a:solidFill>
                  <a:schemeClr val="bg1"/>
                </a:solidFill>
                <a:latin typeface="+mn-lt"/>
                <a:cs typeface="Calibri (Body)"/>
              </a:rPr>
              <a:t>28 </a:t>
            </a:r>
            <a:r>
              <a:rPr lang="en-US" sz="2000" dirty="0">
                <a:solidFill>
                  <a:schemeClr val="bg1"/>
                </a:solidFill>
                <a:latin typeface="+mn-lt"/>
                <a:cs typeface="Calibri (Body)"/>
              </a:rPr>
              <a:t>µm </a:t>
            </a:r>
            <a:r>
              <a:rPr lang="en-US" sz="2000" dirty="0" smtClean="0">
                <a:solidFill>
                  <a:schemeClr val="bg1"/>
                </a:solidFill>
                <a:latin typeface="+mn-lt"/>
                <a:cs typeface="Calibri (Body)"/>
              </a:rPr>
              <a:t>spectra</a:t>
            </a:r>
            <a:endParaRPr lang="en-US" sz="2000" dirty="0">
              <a:solidFill>
                <a:schemeClr val="bg1"/>
              </a:solidFill>
              <a:latin typeface="+mn-lt"/>
              <a:cs typeface="Calibri (Body)"/>
            </a:endParaRPr>
          </a:p>
        </p:txBody>
      </p:sp>
    </p:spTree>
    <p:extLst>
      <p:ext uri="{BB962C8B-B14F-4D97-AF65-F5344CB8AC3E}">
        <p14:creationId xmlns:p14="http://schemas.microsoft.com/office/powerpoint/2010/main" val="238568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Why the Mid-Infrared?</a:t>
            </a:r>
            <a:endParaRPr lang="en-US" sz="4000" dirty="0"/>
          </a:p>
        </p:txBody>
      </p:sp>
      <p:sp>
        <p:nvSpPr>
          <p:cNvPr id="15" name="Content Placeholder 2"/>
          <p:cNvSpPr txBox="1">
            <a:spLocks/>
          </p:cNvSpPr>
          <p:nvPr/>
        </p:nvSpPr>
        <p:spPr>
          <a:xfrm>
            <a:off x="0" y="1746982"/>
            <a:ext cx="8801100" cy="4625609"/>
          </a:xfrm>
          <a:prstGeom prst="rect">
            <a:avLst/>
          </a:prstGeom>
        </p:spPr>
        <p:txBody>
          <a:bodyPr vert="horz" lIns="54864" tIns="91440" rtlCol="0">
            <a:normAutofit fontScale="85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lnSpc>
                <a:spcPct val="120000"/>
              </a:lnSpc>
              <a:defRPr/>
            </a:pPr>
            <a:r>
              <a:rPr lang="en-US" dirty="0"/>
              <a:t>The Mid-IR (~ 5-28 µm) probes astrophysics that </a:t>
            </a:r>
            <a:r>
              <a:rPr lang="en-US" dirty="0" smtClean="0"/>
              <a:t>is not </a:t>
            </a:r>
            <a:r>
              <a:rPr lang="en-US" dirty="0"/>
              <a:t>accessible at other wavelengths</a:t>
            </a:r>
          </a:p>
          <a:p>
            <a:pPr>
              <a:lnSpc>
                <a:spcPct val="120000"/>
              </a:lnSpc>
              <a:defRPr/>
            </a:pPr>
            <a:endParaRPr lang="en-US" sz="1400" dirty="0"/>
          </a:p>
          <a:p>
            <a:pPr>
              <a:lnSpc>
                <a:spcPct val="120000"/>
              </a:lnSpc>
              <a:defRPr/>
            </a:pPr>
            <a:r>
              <a:rPr lang="en-US" dirty="0"/>
              <a:t>Enables observations of objects deeply imbedded in dusty environments</a:t>
            </a:r>
          </a:p>
          <a:p>
            <a:pPr>
              <a:lnSpc>
                <a:spcPct val="120000"/>
              </a:lnSpc>
              <a:defRPr/>
            </a:pPr>
            <a:endParaRPr lang="en-US" sz="1400" dirty="0"/>
          </a:p>
          <a:p>
            <a:pPr>
              <a:lnSpc>
                <a:spcPct val="120000"/>
              </a:lnSpc>
              <a:defRPr/>
            </a:pPr>
            <a:r>
              <a:rPr lang="en-US" dirty="0"/>
              <a:t>Probes molecular species (organics &amp; PAHs), solid state features (Mg</a:t>
            </a:r>
            <a:r>
              <a:rPr lang="en-US" baseline="-25000" dirty="0"/>
              <a:t>2</a:t>
            </a:r>
            <a:r>
              <a:rPr lang="en-US" dirty="0"/>
              <a:t>SiO</a:t>
            </a:r>
            <a:r>
              <a:rPr lang="en-US" baseline="-25000" dirty="0"/>
              <a:t>4</a:t>
            </a:r>
            <a:r>
              <a:rPr lang="en-US" dirty="0"/>
              <a:t>), and thermal continuum emission</a:t>
            </a:r>
          </a:p>
          <a:p>
            <a:pPr>
              <a:lnSpc>
                <a:spcPct val="120000"/>
              </a:lnSpc>
              <a:defRPr/>
            </a:pPr>
            <a:endParaRPr lang="en-US" sz="1300" dirty="0"/>
          </a:p>
          <a:p>
            <a:pPr>
              <a:lnSpc>
                <a:spcPct val="120000"/>
              </a:lnSpc>
              <a:defRPr/>
            </a:pPr>
            <a:r>
              <a:rPr lang="en-US" dirty="0"/>
              <a:t>Enables detailed investigations of the very high redshift universe</a:t>
            </a:r>
          </a:p>
        </p:txBody>
      </p:sp>
    </p:spTree>
    <p:extLst>
      <p:ext uri="{BB962C8B-B14F-4D97-AF65-F5344CB8AC3E}">
        <p14:creationId xmlns:p14="http://schemas.microsoft.com/office/powerpoint/2010/main" val="1760306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MIRI Sensor Chip Assembly</a:t>
            </a:r>
            <a:endParaRPr lang="en-US" sz="4000" dirty="0"/>
          </a:p>
        </p:txBody>
      </p:sp>
      <p:grpSp>
        <p:nvGrpSpPr>
          <p:cNvPr id="8" name="Group 7"/>
          <p:cNvGrpSpPr/>
          <p:nvPr/>
        </p:nvGrpSpPr>
        <p:grpSpPr>
          <a:xfrm>
            <a:off x="487493" y="1603484"/>
            <a:ext cx="8169014" cy="4983208"/>
            <a:chOff x="254000" y="1603484"/>
            <a:chExt cx="8169014" cy="498320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490" t="11667" r="9638"/>
            <a:stretch/>
          </p:blipFill>
          <p:spPr>
            <a:xfrm>
              <a:off x="254000" y="1603484"/>
              <a:ext cx="2667000" cy="254941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878"/>
            <a:stretch/>
          </p:blipFill>
          <p:spPr>
            <a:xfrm>
              <a:off x="254000" y="3937000"/>
              <a:ext cx="8051800" cy="26496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699" y="1603484"/>
              <a:ext cx="5489315" cy="4983208"/>
            </a:xfrm>
            <a:prstGeom prst="rect">
              <a:avLst/>
            </a:prstGeom>
          </p:spPr>
        </p:pic>
      </p:grpSp>
    </p:spTree>
    <p:extLst>
      <p:ext uri="{BB962C8B-B14F-4D97-AF65-F5344CB8AC3E}">
        <p14:creationId xmlns:p14="http://schemas.microsoft.com/office/powerpoint/2010/main" val="6575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Detector Layer Schematic</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762"/>
          <a:stretch/>
        </p:blipFill>
        <p:spPr>
          <a:xfrm>
            <a:off x="223631" y="2044700"/>
            <a:ext cx="8696739" cy="4445000"/>
          </a:xfrm>
          <a:prstGeom prst="rect">
            <a:avLst/>
          </a:prstGeom>
        </p:spPr>
      </p:pic>
    </p:spTree>
    <p:extLst>
      <p:ext uri="{BB962C8B-B14F-4D97-AF65-F5344CB8AC3E}">
        <p14:creationId xmlns:p14="http://schemas.microsoft.com/office/powerpoint/2010/main" val="1180034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wst_artist_conce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7926" y="-657516"/>
            <a:ext cx="7561280" cy="7495082"/>
          </a:xfrm>
          <a:prstGeom prst="rect">
            <a:avLst/>
          </a:prstGeom>
        </p:spPr>
      </p:pic>
      <p:sp>
        <p:nvSpPr>
          <p:cNvPr id="9" name="Date Placeholder 8"/>
          <p:cNvSpPr>
            <a:spLocks noGrp="1"/>
          </p:cNvSpPr>
          <p:nvPr>
            <p:ph type="dt" sz="half" idx="4294967295"/>
          </p:nvPr>
        </p:nvSpPr>
        <p:spPr>
          <a:xfrm>
            <a:off x="457200" y="6629400"/>
            <a:ext cx="2133600" cy="228600"/>
          </a:xfrm>
          <a:prstGeom prst="rect">
            <a:avLst/>
          </a:prstGeom>
        </p:spPr>
        <p:txBody>
          <a:bodyPr/>
          <a:lstStyle/>
          <a:p>
            <a:r>
              <a:rPr lang="en-US" smtClean="0"/>
              <a:t>12 February 2014</a:t>
            </a:r>
            <a:endParaRPr lang="en-US" dirty="0"/>
          </a:p>
        </p:txBody>
      </p:sp>
      <p:pic>
        <p:nvPicPr>
          <p:cNvPr id="15" name="Picture 14" descr="jw_image3a.png"/>
          <p:cNvPicPr>
            <a:picLocks noChangeAspect="1"/>
          </p:cNvPicPr>
          <p:nvPr/>
        </p:nvPicPr>
        <p:blipFill>
          <a:blip r:embed="rId4" cstate="print"/>
          <a:stretch>
            <a:fillRect/>
          </a:stretch>
        </p:blipFill>
        <p:spPr>
          <a:xfrm>
            <a:off x="457200" y="0"/>
            <a:ext cx="9143999" cy="6858000"/>
          </a:xfrm>
          <a:prstGeom prst="rect">
            <a:avLst/>
          </a:prstGeom>
        </p:spPr>
      </p:pic>
      <p:sp>
        <p:nvSpPr>
          <p:cNvPr id="2" name="Title 1"/>
          <p:cNvSpPr>
            <a:spLocks noGrp="1"/>
          </p:cNvSpPr>
          <p:nvPr>
            <p:ph type="title"/>
          </p:nvPr>
        </p:nvSpPr>
        <p:spPr/>
        <p:txBody>
          <a:bodyPr>
            <a:normAutofit/>
          </a:bodyPr>
          <a:lstStyle/>
          <a:p>
            <a:r>
              <a:rPr lang="en-US" dirty="0" smtClean="0">
                <a:solidFill>
                  <a:srgbClr val="FFFF00"/>
                </a:solidFill>
              </a:rPr>
              <a:t>JWST Is …</a:t>
            </a:r>
            <a:endParaRPr lang="en-US" dirty="0">
              <a:solidFill>
                <a:srgbClr val="FFFF00"/>
              </a:solidFill>
            </a:endParaRPr>
          </a:p>
        </p:txBody>
      </p:sp>
    </p:spTree>
    <p:extLst>
      <p:ext uri="{BB962C8B-B14F-4D97-AF65-F5344CB8AC3E}">
        <p14:creationId xmlns:p14="http://schemas.microsoft.com/office/powerpoint/2010/main" val="135743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Energy Diagram</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462"/>
          <a:stretch/>
        </p:blipFill>
        <p:spPr>
          <a:xfrm>
            <a:off x="253255" y="2222500"/>
            <a:ext cx="8637491" cy="4218508"/>
          </a:xfrm>
          <a:prstGeom prst="rect">
            <a:avLst/>
          </a:prstGeom>
        </p:spPr>
      </p:pic>
    </p:spTree>
    <p:extLst>
      <p:ext uri="{BB962C8B-B14F-4D97-AF65-F5344CB8AC3E}">
        <p14:creationId xmlns:p14="http://schemas.microsoft.com/office/powerpoint/2010/main" val="1049831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MIRI Sensor Chip Assembly</a:t>
            </a:r>
            <a:endParaRPr lang="en-US" sz="4000" dirty="0"/>
          </a:p>
        </p:txBody>
      </p:sp>
      <p:sp>
        <p:nvSpPr>
          <p:cNvPr id="12" name="Content Placeholder 2"/>
          <p:cNvSpPr>
            <a:spLocks noGrp="1"/>
          </p:cNvSpPr>
          <p:nvPr>
            <p:ph idx="1"/>
          </p:nvPr>
        </p:nvSpPr>
        <p:spPr>
          <a:xfrm>
            <a:off x="127000" y="1670782"/>
            <a:ext cx="8801100" cy="4625609"/>
          </a:xfrm>
        </p:spPr>
        <p:txBody>
          <a:bodyPr>
            <a:normAutofit fontScale="92500" lnSpcReduction="10000"/>
          </a:bodyPr>
          <a:lstStyle/>
          <a:p>
            <a:r>
              <a:rPr lang="en-US" dirty="0" smtClean="0"/>
              <a:t>The MIRI arrays are the direct descendants of the long wavelength IRAC arrays:</a:t>
            </a:r>
          </a:p>
          <a:p>
            <a:pPr lvl="1"/>
            <a:r>
              <a:rPr lang="en-US" sz="2400" dirty="0" smtClean="0"/>
              <a:t>Same four science outputs and interleaving</a:t>
            </a:r>
          </a:p>
          <a:p>
            <a:pPr lvl="1"/>
            <a:r>
              <a:rPr lang="en-US" sz="2400" dirty="0" smtClean="0"/>
              <a:t>Same readout procession</a:t>
            </a:r>
          </a:p>
          <a:p>
            <a:pPr lvl="1"/>
            <a:r>
              <a:rPr lang="en-US" sz="2400" dirty="0" smtClean="0"/>
              <a:t>Same fundamental noise/power performance</a:t>
            </a:r>
          </a:p>
          <a:p>
            <a:pPr lvl="1"/>
            <a:r>
              <a:rPr lang="en-US" sz="2400" dirty="0" smtClean="0"/>
              <a:t>Similar detector layer recipes (thicker IR layer)</a:t>
            </a:r>
            <a:r>
              <a:rPr lang="en-US" dirty="0" smtClean="0"/>
              <a:t/>
            </a:r>
            <a:br>
              <a:rPr lang="en-US" dirty="0" smtClean="0"/>
            </a:br>
            <a:endParaRPr lang="en-US" dirty="0" smtClean="0"/>
          </a:p>
          <a:p>
            <a:r>
              <a:rPr lang="en-US" dirty="0" smtClean="0"/>
              <a:t>Chief differences:</a:t>
            </a:r>
          </a:p>
          <a:p>
            <a:pPr lvl="1"/>
            <a:r>
              <a:rPr lang="en-US" sz="2200" dirty="0" smtClean="0"/>
              <a:t>Larger format, 1024</a:t>
            </a:r>
            <a:r>
              <a:rPr lang="en-US" sz="2200" baseline="30000" dirty="0" smtClean="0"/>
              <a:t>2</a:t>
            </a:r>
            <a:r>
              <a:rPr lang="en-US" sz="2200" dirty="0" smtClean="0"/>
              <a:t> vs 256</a:t>
            </a:r>
            <a:r>
              <a:rPr lang="en-US" sz="2200" baseline="30000" dirty="0" smtClean="0"/>
              <a:t>2</a:t>
            </a:r>
          </a:p>
          <a:p>
            <a:pPr lvl="1"/>
            <a:r>
              <a:rPr lang="en-US" sz="2200" dirty="0" smtClean="0"/>
              <a:t>Smaller pixel size, 25 um vs 30 um</a:t>
            </a:r>
          </a:p>
          <a:p>
            <a:pPr lvl="1"/>
            <a:r>
              <a:rPr lang="en-US" sz="2200" dirty="0" smtClean="0"/>
              <a:t>Added reference pixels and output</a:t>
            </a:r>
          </a:p>
          <a:p>
            <a:pPr lvl="1"/>
            <a:r>
              <a:rPr lang="en-US" sz="2200" dirty="0" smtClean="0"/>
              <a:t>Added odd/even row circuitry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359" y="4241799"/>
            <a:ext cx="3045941" cy="2444197"/>
          </a:xfrm>
          <a:prstGeom prst="rect">
            <a:avLst/>
          </a:prstGeom>
        </p:spPr>
      </p:pic>
    </p:spTree>
    <p:extLst>
      <p:ext uri="{BB962C8B-B14F-4D97-AF65-F5344CB8AC3E}">
        <p14:creationId xmlns:p14="http://schemas.microsoft.com/office/powerpoint/2010/main" val="1076556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MIRI Sensor Chip Assembly</a:t>
            </a:r>
            <a:endParaRPr lang="en-US" sz="4000" dirty="0"/>
          </a:p>
        </p:txBody>
      </p:sp>
      <p:sp>
        <p:nvSpPr>
          <p:cNvPr id="12" name="Content Placeholder 2"/>
          <p:cNvSpPr>
            <a:spLocks noGrp="1"/>
          </p:cNvSpPr>
          <p:nvPr>
            <p:ph idx="1"/>
          </p:nvPr>
        </p:nvSpPr>
        <p:spPr>
          <a:xfrm>
            <a:off x="127000" y="1670782"/>
            <a:ext cx="8801100" cy="4625609"/>
          </a:xfrm>
        </p:spPr>
        <p:txBody>
          <a:bodyPr>
            <a:normAutofit fontScale="62500" lnSpcReduction="20000"/>
          </a:bodyPr>
          <a:lstStyle/>
          <a:p>
            <a:r>
              <a:rPr lang="en-US" dirty="0" smtClean="0"/>
              <a:t>MIRI has 3 detectors</a:t>
            </a:r>
          </a:p>
          <a:p>
            <a:pPr lvl="1"/>
            <a:r>
              <a:rPr lang="en-US" dirty="0" smtClean="0"/>
              <a:t>1 x imager</a:t>
            </a:r>
          </a:p>
          <a:p>
            <a:pPr lvl="1"/>
            <a:r>
              <a:rPr lang="en-US" dirty="0" smtClean="0"/>
              <a:t>2 x medium-resolution spectrometer </a:t>
            </a:r>
            <a:r>
              <a:rPr lang="mr-IN" dirty="0" smtClean="0"/>
              <a:t>–</a:t>
            </a:r>
            <a:r>
              <a:rPr lang="en-US" dirty="0" smtClean="0"/>
              <a:t>MRS)</a:t>
            </a:r>
            <a:br>
              <a:rPr lang="en-US" dirty="0" smtClean="0"/>
            </a:br>
            <a:endParaRPr lang="en-US" dirty="0" smtClean="0"/>
          </a:p>
          <a:p>
            <a:r>
              <a:rPr lang="en-US" dirty="0" smtClean="0"/>
              <a:t>Redundancy in electronics </a:t>
            </a:r>
            <a:r>
              <a:rPr lang="mr-IN" dirty="0" smtClean="0"/>
              <a:t>–</a:t>
            </a:r>
            <a:r>
              <a:rPr lang="en-US" dirty="0" smtClean="0"/>
              <a:t> side A or B</a:t>
            </a:r>
            <a:br>
              <a:rPr lang="en-US" dirty="0" smtClean="0"/>
            </a:br>
            <a:endParaRPr lang="en-US" dirty="0" smtClean="0"/>
          </a:p>
          <a:p>
            <a:r>
              <a:rPr lang="en-US" dirty="0" smtClean="0"/>
              <a:t>Two slightly different detector architectures:</a:t>
            </a:r>
          </a:p>
          <a:p>
            <a:pPr lvl="1"/>
            <a:r>
              <a:rPr lang="en-US" dirty="0" smtClean="0"/>
              <a:t>Short wavelength MRS trades lower absorption efficiency for reduced dark current (contingency array)</a:t>
            </a:r>
            <a:br>
              <a:rPr lang="en-US" dirty="0" smtClean="0"/>
            </a:br>
            <a:endParaRPr lang="en-US" dirty="0" smtClean="0"/>
          </a:p>
          <a:p>
            <a:r>
              <a:rPr lang="en-US" dirty="0" smtClean="0"/>
              <a:t>Uniform response</a:t>
            </a:r>
          </a:p>
          <a:p>
            <a:pPr lvl="1"/>
            <a:r>
              <a:rPr lang="en-US" dirty="0" smtClean="0"/>
              <a:t>Pixel-to-pixel variation no more than 3% RMS</a:t>
            </a:r>
            <a:br>
              <a:rPr lang="en-US" dirty="0" smtClean="0"/>
            </a:br>
            <a:endParaRPr lang="en-US" dirty="0" smtClean="0"/>
          </a:p>
          <a:p>
            <a:r>
              <a:rPr lang="en-US" dirty="0" smtClean="0"/>
              <a:t>Small proportion of inoperative pixels</a:t>
            </a:r>
          </a:p>
          <a:p>
            <a:pPr lvl="1"/>
            <a:r>
              <a:rPr lang="en-US" dirty="0" smtClean="0"/>
              <a:t>Either hot or dead &lt;200 (0.1%)</a:t>
            </a:r>
            <a:br>
              <a:rPr lang="en-US" dirty="0" smtClean="0"/>
            </a:br>
            <a:endParaRPr lang="en-US" dirty="0" smtClean="0"/>
          </a:p>
          <a:p>
            <a:r>
              <a:rPr lang="en-US" dirty="0" smtClean="0"/>
              <a:t>Usable level of response out to 28.22 um</a:t>
            </a:r>
          </a:p>
          <a:p>
            <a:pPr lvl="1"/>
            <a:r>
              <a:rPr lang="en-US" dirty="0" smtClean="0"/>
              <a:t>Allows detection of e.g. molecular hydrogen 0-0 S(0) rotation line</a:t>
            </a:r>
          </a:p>
        </p:txBody>
      </p:sp>
    </p:spTree>
    <p:extLst>
      <p:ext uri="{BB962C8B-B14F-4D97-AF65-F5344CB8AC3E}">
        <p14:creationId xmlns:p14="http://schemas.microsoft.com/office/powerpoint/2010/main" val="644575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000" y="1600200"/>
            <a:ext cx="8648700" cy="5105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smtClean="0"/>
              <a:t>Subarrays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274" y="1803400"/>
            <a:ext cx="2929215" cy="2713125"/>
          </a:xfrm>
          <a:prstGeom prst="rect">
            <a:avLst/>
          </a:prstGeom>
        </p:spPr>
      </p:pic>
      <p:sp>
        <p:nvSpPr>
          <p:cNvPr id="8" name="Content Placeholder 2"/>
          <p:cNvSpPr>
            <a:spLocks noGrp="1"/>
          </p:cNvSpPr>
          <p:nvPr>
            <p:ph idx="1"/>
          </p:nvPr>
        </p:nvSpPr>
        <p:spPr>
          <a:xfrm>
            <a:off x="355601" y="1943100"/>
            <a:ext cx="4209262" cy="4625609"/>
          </a:xfrm>
        </p:spPr>
        <p:txBody>
          <a:bodyPr>
            <a:normAutofit fontScale="85000" lnSpcReduction="10000"/>
          </a:bodyPr>
          <a:lstStyle/>
          <a:p>
            <a:r>
              <a:rPr lang="en-US" dirty="0" smtClean="0">
                <a:solidFill>
                  <a:schemeClr val="bg1"/>
                </a:solidFill>
              </a:rPr>
              <a:t>1024x1024 active pixels divided into 4 outputs</a:t>
            </a:r>
          </a:p>
          <a:p>
            <a:pPr lvl="1"/>
            <a:r>
              <a:rPr lang="en-US" dirty="0" smtClean="0">
                <a:solidFill>
                  <a:schemeClr val="bg1"/>
                </a:solidFill>
              </a:rPr>
              <a:t>4 columns of reference pixels on each side</a:t>
            </a:r>
          </a:p>
          <a:p>
            <a:pPr lvl="1"/>
            <a:r>
              <a:rPr lang="en-US" dirty="0" smtClean="0">
                <a:solidFill>
                  <a:schemeClr val="bg1"/>
                </a:solidFill>
              </a:rPr>
              <a:t>5</a:t>
            </a:r>
            <a:r>
              <a:rPr lang="en-US" baseline="30000" dirty="0" smtClean="0">
                <a:solidFill>
                  <a:schemeClr val="bg1"/>
                </a:solidFill>
              </a:rPr>
              <a:t>th</a:t>
            </a:r>
            <a:r>
              <a:rPr lang="en-US" dirty="0" smtClean="0">
                <a:solidFill>
                  <a:schemeClr val="bg1"/>
                </a:solidFill>
              </a:rPr>
              <a:t> output that is read out simultaneously as another reference</a:t>
            </a:r>
          </a:p>
          <a:p>
            <a:r>
              <a:rPr lang="en-US" dirty="0" smtClean="0">
                <a:solidFill>
                  <a:schemeClr val="bg1"/>
                </a:solidFill>
              </a:rPr>
              <a:t>9 predefined subarrays to simplify operations and calibration</a:t>
            </a:r>
          </a:p>
          <a:p>
            <a:pPr lvl="1"/>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531" y="4621303"/>
            <a:ext cx="4076700" cy="1979518"/>
          </a:xfrm>
          <a:prstGeom prst="rect">
            <a:avLst/>
          </a:prstGeom>
        </p:spPr>
      </p:pic>
    </p:spTree>
    <p:extLst>
      <p:ext uri="{BB962C8B-B14F-4D97-AF65-F5344CB8AC3E}">
        <p14:creationId xmlns:p14="http://schemas.microsoft.com/office/powerpoint/2010/main" val="1131635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MultiACCUM</a:t>
            </a:r>
            <a:r>
              <a:rPr lang="en-US" sz="4000" dirty="0" smtClean="0"/>
              <a:t> Data</a:t>
            </a:r>
            <a:endParaRPr lang="en-US" sz="4000" dirty="0"/>
          </a:p>
        </p:txBody>
      </p:sp>
      <p:sp>
        <p:nvSpPr>
          <p:cNvPr id="8" name="Rectangle 7"/>
          <p:cNvSpPr/>
          <p:nvPr/>
        </p:nvSpPr>
        <p:spPr>
          <a:xfrm>
            <a:off x="253999" y="1612900"/>
            <a:ext cx="8737601" cy="31877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5064491"/>
            <a:ext cx="8229600" cy="1539509"/>
          </a:xfrm>
        </p:spPr>
        <p:txBody>
          <a:bodyPr>
            <a:normAutofit fontScale="55000" lnSpcReduction="20000"/>
          </a:bodyPr>
          <a:lstStyle/>
          <a:p>
            <a:r>
              <a:rPr lang="en-US" sz="2500" dirty="0" smtClean="0"/>
              <a:t>Frame = single clocking scan through array</a:t>
            </a:r>
            <a:br>
              <a:rPr lang="en-US" sz="2500" dirty="0" smtClean="0"/>
            </a:br>
            <a:endParaRPr lang="en-US" sz="2500" dirty="0" smtClean="0"/>
          </a:p>
          <a:p>
            <a:r>
              <a:rPr lang="en-US" sz="2500" dirty="0" smtClean="0"/>
              <a:t>Integration = a number of non-destructive readout frames where photons are allowed to integrate</a:t>
            </a:r>
            <a:br>
              <a:rPr lang="en-US" sz="2500" dirty="0" smtClean="0"/>
            </a:br>
            <a:endParaRPr lang="en-US" sz="2500" dirty="0" smtClean="0"/>
          </a:p>
          <a:p>
            <a:r>
              <a:rPr lang="en-US" sz="2500" dirty="0" smtClean="0"/>
              <a:t>Exposure = a number of sequential integrations within a single command</a:t>
            </a:r>
          </a:p>
          <a:p>
            <a:endParaRPr lang="en-US" sz="2500" dirty="0"/>
          </a:p>
          <a:p>
            <a:r>
              <a:rPr lang="en-US" sz="2500" dirty="0" smtClean="0"/>
              <a:t>MIRI does not explicitly have “groups” </a:t>
            </a:r>
            <a:r>
              <a:rPr lang="mr-IN" sz="2500" dirty="0" smtClean="0"/>
              <a:t>–</a:t>
            </a:r>
            <a:r>
              <a:rPr lang="en-US" sz="2500" dirty="0" smtClean="0"/>
              <a:t> By definition, MIRI has one frame per group</a:t>
            </a:r>
            <a:endParaRPr lang="en-US" sz="25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9" y="1612900"/>
            <a:ext cx="6524823" cy="3187700"/>
          </a:xfrm>
          <a:prstGeom prst="rect">
            <a:avLst/>
          </a:prstGeom>
        </p:spPr>
      </p:pic>
      <p:sp>
        <p:nvSpPr>
          <p:cNvPr id="9" name="Content Placeholder 5"/>
          <p:cNvSpPr txBox="1">
            <a:spLocks/>
          </p:cNvSpPr>
          <p:nvPr/>
        </p:nvSpPr>
        <p:spPr>
          <a:xfrm>
            <a:off x="6778822" y="2078586"/>
            <a:ext cx="2034978" cy="2846205"/>
          </a:xfrm>
          <a:prstGeom prst="rect">
            <a:avLst/>
          </a:prstGeom>
        </p:spPr>
        <p:txBody>
          <a:bodyPr vert="horz" lIns="54864" tIns="91440" rtlCol="0">
            <a:normAutofit fontScale="4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r>
              <a:rPr lang="en-US" sz="2500" dirty="0" smtClean="0">
                <a:solidFill>
                  <a:srgbClr val="0070C0"/>
                </a:solidFill>
              </a:rPr>
              <a:t>Possible frames per integration = 1 to 65535</a:t>
            </a:r>
            <a:br>
              <a:rPr lang="en-US" sz="2500" dirty="0" smtClean="0">
                <a:solidFill>
                  <a:srgbClr val="0070C0"/>
                </a:solidFill>
              </a:rPr>
            </a:br>
            <a:endParaRPr lang="en-US" sz="2500" dirty="0" smtClean="0">
              <a:solidFill>
                <a:srgbClr val="0070C0"/>
              </a:solidFill>
            </a:endParaRPr>
          </a:p>
          <a:p>
            <a:pPr defTabSz="914400"/>
            <a:r>
              <a:rPr lang="en-US" sz="2500" dirty="0" smtClean="0">
                <a:solidFill>
                  <a:srgbClr val="0070C0"/>
                </a:solidFill>
              </a:rPr>
              <a:t>And possible Integrations per Exposure = 1 to 65535</a:t>
            </a:r>
            <a:r>
              <a:rPr lang="en-US" sz="2500" dirty="0">
                <a:solidFill>
                  <a:srgbClr val="0070C0"/>
                </a:solidFill>
              </a:rPr>
              <a:t/>
            </a:r>
            <a:br>
              <a:rPr lang="en-US" sz="2500" dirty="0">
                <a:solidFill>
                  <a:srgbClr val="0070C0"/>
                </a:solidFill>
              </a:rPr>
            </a:br>
            <a:endParaRPr lang="en-US" sz="2500" dirty="0" smtClean="0">
              <a:solidFill>
                <a:srgbClr val="0070C0"/>
              </a:solidFill>
            </a:endParaRPr>
          </a:p>
          <a:p>
            <a:pPr defTabSz="914400"/>
            <a:r>
              <a:rPr lang="en-US" sz="2500" dirty="0" smtClean="0">
                <a:solidFill>
                  <a:srgbClr val="0070C0"/>
                </a:solidFill>
              </a:rPr>
              <a:t>Longest possible single exposure = 8525 years</a:t>
            </a:r>
            <a:r>
              <a:rPr lang="en-US" sz="2500" dirty="0">
                <a:solidFill>
                  <a:srgbClr val="0070C0"/>
                </a:solidFill>
              </a:rPr>
              <a:t/>
            </a:r>
            <a:br>
              <a:rPr lang="en-US" sz="2500" dirty="0">
                <a:solidFill>
                  <a:srgbClr val="0070C0"/>
                </a:solidFill>
              </a:rPr>
            </a:br>
            <a:endParaRPr lang="en-US" sz="2500" dirty="0" smtClean="0">
              <a:solidFill>
                <a:srgbClr val="0070C0"/>
              </a:solidFill>
            </a:endParaRPr>
          </a:p>
          <a:p>
            <a:pPr defTabSz="914400"/>
            <a:r>
              <a:rPr lang="en-US" sz="2500" dirty="0" smtClean="0">
                <a:solidFill>
                  <a:srgbClr val="0070C0"/>
                </a:solidFill>
              </a:rPr>
              <a:t>Mission configuration max = 3352 years</a:t>
            </a:r>
            <a:r>
              <a:rPr lang="en-US" sz="2500" dirty="0">
                <a:solidFill>
                  <a:srgbClr val="0070C0"/>
                </a:solidFill>
              </a:rPr>
              <a:t/>
            </a:r>
            <a:br>
              <a:rPr lang="en-US" sz="2500" dirty="0">
                <a:solidFill>
                  <a:srgbClr val="0070C0"/>
                </a:solidFill>
              </a:rPr>
            </a:br>
            <a:endParaRPr lang="en-US" sz="2500" dirty="0" smtClean="0">
              <a:solidFill>
                <a:srgbClr val="0070C0"/>
              </a:solidFill>
            </a:endParaRPr>
          </a:p>
          <a:p>
            <a:pPr defTabSz="914400"/>
            <a:r>
              <a:rPr lang="en-US" sz="2500" dirty="0" smtClean="0">
                <a:solidFill>
                  <a:srgbClr val="0070C0"/>
                </a:solidFill>
              </a:rPr>
              <a:t>However observers will be restricted to 3 hour maximum exposures except for time series observations.</a:t>
            </a:r>
          </a:p>
        </p:txBody>
      </p:sp>
    </p:spTree>
    <p:extLst>
      <p:ext uri="{BB962C8B-B14F-4D97-AF65-F5344CB8AC3E}">
        <p14:creationId xmlns:p14="http://schemas.microsoft.com/office/powerpoint/2010/main" val="1705344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vs. Slow</a:t>
            </a:r>
            <a:endParaRPr lang="en-US" dirty="0"/>
          </a:p>
        </p:txBody>
      </p:sp>
      <p:grpSp>
        <p:nvGrpSpPr>
          <p:cNvPr id="14" name="Group 13"/>
          <p:cNvGrpSpPr/>
          <p:nvPr/>
        </p:nvGrpSpPr>
        <p:grpSpPr>
          <a:xfrm>
            <a:off x="120651" y="1591863"/>
            <a:ext cx="8902699" cy="2597182"/>
            <a:chOff x="120651" y="2493563"/>
            <a:chExt cx="8902699" cy="2597182"/>
          </a:xfrm>
        </p:grpSpPr>
        <p:sp>
          <p:nvSpPr>
            <p:cNvPr id="11" name="Rectangle 10"/>
            <p:cNvSpPr/>
            <p:nvPr/>
          </p:nvSpPr>
          <p:spPr>
            <a:xfrm>
              <a:off x="120651" y="2493563"/>
              <a:ext cx="8902699" cy="259718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462" t="39458" r="20861"/>
            <a:stretch/>
          </p:blipFill>
          <p:spPr>
            <a:xfrm>
              <a:off x="762000" y="3012343"/>
              <a:ext cx="3418002" cy="207840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7399" r="2431" b="14181"/>
            <a:stretch/>
          </p:blipFill>
          <p:spPr>
            <a:xfrm>
              <a:off x="4180002" y="3261945"/>
              <a:ext cx="4843348" cy="18288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2107" r="20861" b="90081"/>
            <a:stretch/>
          </p:blipFill>
          <p:spPr>
            <a:xfrm>
              <a:off x="1862251" y="2832295"/>
              <a:ext cx="2838450" cy="34052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84468" b="33411"/>
            <a:stretch/>
          </p:blipFill>
          <p:spPr>
            <a:xfrm>
              <a:off x="241301" y="2493563"/>
              <a:ext cx="772997" cy="2286000"/>
            </a:xfrm>
            <a:prstGeom prst="rect">
              <a:avLst/>
            </a:prstGeom>
          </p:spPr>
        </p:pic>
      </p:grpSp>
      <p:sp>
        <p:nvSpPr>
          <p:cNvPr id="15" name="TextBox 14"/>
          <p:cNvSpPr txBox="1"/>
          <p:nvPr/>
        </p:nvSpPr>
        <p:spPr>
          <a:xfrm>
            <a:off x="2739075" y="1841465"/>
            <a:ext cx="1306768" cy="276999"/>
          </a:xfrm>
          <a:prstGeom prst="rect">
            <a:avLst/>
          </a:prstGeom>
          <a:noFill/>
        </p:spPr>
        <p:txBody>
          <a:bodyPr wrap="none" rtlCol="0">
            <a:spAutoFit/>
          </a:bodyPr>
          <a:lstStyle/>
          <a:p>
            <a:r>
              <a:rPr lang="en-US" sz="1200" smtClean="0">
                <a:solidFill>
                  <a:schemeClr val="bg1"/>
                </a:solidFill>
              </a:rPr>
              <a:t>Readout ~ 3 sec</a:t>
            </a:r>
            <a:endParaRPr lang="en-US" sz="1200">
              <a:solidFill>
                <a:schemeClr val="bg1"/>
              </a:solidFill>
            </a:endParaRPr>
          </a:p>
        </p:txBody>
      </p:sp>
      <p:sp>
        <p:nvSpPr>
          <p:cNvPr id="16" name="TextBox 15"/>
          <p:cNvSpPr txBox="1"/>
          <p:nvPr/>
        </p:nvSpPr>
        <p:spPr>
          <a:xfrm>
            <a:off x="5698175" y="2360245"/>
            <a:ext cx="1391728" cy="276999"/>
          </a:xfrm>
          <a:prstGeom prst="rect">
            <a:avLst/>
          </a:prstGeom>
          <a:noFill/>
        </p:spPr>
        <p:txBody>
          <a:bodyPr wrap="none" rtlCol="0">
            <a:spAutoFit/>
          </a:bodyPr>
          <a:lstStyle/>
          <a:p>
            <a:r>
              <a:rPr lang="en-US" sz="1200" dirty="0" smtClean="0">
                <a:solidFill>
                  <a:schemeClr val="bg1"/>
                </a:solidFill>
              </a:rPr>
              <a:t>Readout ~ 24 sec</a:t>
            </a:r>
            <a:endParaRPr lang="en-US" sz="1200" dirty="0">
              <a:solidFill>
                <a:schemeClr val="bg1"/>
              </a:solidFill>
            </a:endParaRPr>
          </a:p>
        </p:txBody>
      </p:sp>
      <p:sp>
        <p:nvSpPr>
          <p:cNvPr id="17" name="Content Placeholder 2"/>
          <p:cNvSpPr>
            <a:spLocks noGrp="1"/>
          </p:cNvSpPr>
          <p:nvPr>
            <p:ph idx="1"/>
          </p:nvPr>
        </p:nvSpPr>
        <p:spPr>
          <a:xfrm>
            <a:off x="457200" y="4278175"/>
            <a:ext cx="8229600" cy="2122625"/>
          </a:xfrm>
        </p:spPr>
        <p:txBody>
          <a:bodyPr>
            <a:normAutofit fontScale="70000" lnSpcReduction="20000"/>
          </a:bodyPr>
          <a:lstStyle/>
          <a:p>
            <a:r>
              <a:rPr lang="en-US" dirty="0" smtClean="0"/>
              <a:t>The electronics have the ability to sample a pixel multiple times before moving on to the next pixel</a:t>
            </a:r>
          </a:p>
          <a:p>
            <a:r>
              <a:rPr lang="en-US" dirty="0" smtClean="0"/>
              <a:t>In FAST mode, MIRI samples a pixel once during a single clock cycle</a:t>
            </a:r>
          </a:p>
          <a:p>
            <a:r>
              <a:rPr lang="en-US" dirty="0" smtClean="0"/>
              <a:t>In SLOW mode, many samples of a pixel are obtained in a clock cycle and a subset of them can be averaged to output a single result</a:t>
            </a:r>
          </a:p>
        </p:txBody>
      </p:sp>
    </p:spTree>
    <p:extLst>
      <p:ext uri="{BB962C8B-B14F-4D97-AF65-F5344CB8AC3E}">
        <p14:creationId xmlns:p14="http://schemas.microsoft.com/office/powerpoint/2010/main" val="92121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(NASA Goddard)</a:t>
            </a:r>
            <a:endParaRPr lang="en-US" dirty="0"/>
          </a:p>
        </p:txBody>
      </p:sp>
      <p:grpSp>
        <p:nvGrpSpPr>
          <p:cNvPr id="9" name="Group 8"/>
          <p:cNvGrpSpPr/>
          <p:nvPr/>
        </p:nvGrpSpPr>
        <p:grpSpPr>
          <a:xfrm>
            <a:off x="1485143" y="2044700"/>
            <a:ext cx="6173714" cy="3797300"/>
            <a:chOff x="215900" y="1574800"/>
            <a:chExt cx="6173714" cy="37973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574800"/>
              <a:ext cx="3325740" cy="37973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66977" y="2049462"/>
              <a:ext cx="3797300" cy="2847975"/>
            </a:xfrm>
            <a:prstGeom prst="rect">
              <a:avLst/>
            </a:prstGeom>
          </p:spPr>
        </p:pic>
      </p:grpSp>
    </p:spTree>
    <p:extLst>
      <p:ext uri="{BB962C8B-B14F-4D97-AF65-F5344CB8AC3E}">
        <p14:creationId xmlns:p14="http://schemas.microsoft.com/office/powerpoint/2010/main" val="1560680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(JPL) </a:t>
            </a:r>
            <a:endParaRPr lang="en-US" dirty="0"/>
          </a:p>
        </p:txBody>
      </p:sp>
      <p:grpSp>
        <p:nvGrpSpPr>
          <p:cNvPr id="3" name="Group 2"/>
          <p:cNvGrpSpPr/>
          <p:nvPr/>
        </p:nvGrpSpPr>
        <p:grpSpPr>
          <a:xfrm>
            <a:off x="733954" y="2106676"/>
            <a:ext cx="7676092" cy="3684524"/>
            <a:chOff x="576791" y="2106676"/>
            <a:chExt cx="7676092" cy="368452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490" y="2106676"/>
              <a:ext cx="2763393" cy="36845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91" y="2106676"/>
              <a:ext cx="4912699" cy="3684524"/>
            </a:xfrm>
            <a:prstGeom prst="rect">
              <a:avLst/>
            </a:prstGeom>
          </p:spPr>
        </p:pic>
      </p:grpSp>
    </p:spTree>
    <p:extLst>
      <p:ext uri="{BB962C8B-B14F-4D97-AF65-F5344CB8AC3E}">
        <p14:creationId xmlns:p14="http://schemas.microsoft.com/office/powerpoint/2010/main" val="264447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1700"/>
            <a:ext cx="9144000" cy="3877570"/>
          </a:xfrm>
          <a:prstGeom prst="rect">
            <a:avLst/>
          </a:prstGeom>
        </p:spPr>
      </p:pic>
    </p:spTree>
    <p:extLst>
      <p:ext uri="{BB962C8B-B14F-4D97-AF65-F5344CB8AC3E}">
        <p14:creationId xmlns:p14="http://schemas.microsoft.com/office/powerpoint/2010/main" val="82864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Ramps-to-Slopes</a:t>
            </a:r>
            <a:endParaRPr lang="en-US" dirty="0"/>
          </a:p>
        </p:txBody>
      </p:sp>
      <p:sp>
        <p:nvSpPr>
          <p:cNvPr id="3" name="Content Placeholder 2"/>
          <p:cNvSpPr>
            <a:spLocks noGrp="1"/>
          </p:cNvSpPr>
          <p:nvPr>
            <p:ph idx="1"/>
          </p:nvPr>
        </p:nvSpPr>
        <p:spPr/>
        <p:txBody>
          <a:bodyPr/>
          <a:lstStyle/>
          <a:p>
            <a:r>
              <a:rPr lang="en-US" dirty="0"/>
              <a:t>Level 2 data (“ramps-to-slopes”) will be generated for all data</a:t>
            </a:r>
          </a:p>
          <a:p>
            <a:pPr lvl="1"/>
            <a:r>
              <a:rPr lang="en-US" dirty="0"/>
              <a:t>Will take care of all the usual and not-so-usual effects when converting raw data to electron rates</a:t>
            </a:r>
          </a:p>
          <a:p>
            <a:pPr lvl="1"/>
            <a:r>
              <a:rPr lang="en-US" dirty="0"/>
              <a:t>Non-linearity, reset anomaly, cosmic ray strikes, pull-up/pull-down, darks, references, e-/DN, etc.</a:t>
            </a:r>
          </a:p>
          <a:p>
            <a:endParaRPr lang="en-US" dirty="0"/>
          </a:p>
        </p:txBody>
      </p:sp>
    </p:spTree>
    <p:extLst>
      <p:ext uri="{BB962C8B-B14F-4D97-AF65-F5344CB8AC3E}">
        <p14:creationId xmlns:p14="http://schemas.microsoft.com/office/powerpoint/2010/main" val="296501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Advertisement</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524000"/>
            <a:ext cx="7061200" cy="5295900"/>
          </a:xfrm>
          <a:prstGeom prst="rect">
            <a:avLst/>
          </a:prstGeom>
        </p:spPr>
      </p:pic>
    </p:spTree>
    <p:extLst>
      <p:ext uri="{BB962C8B-B14F-4D97-AF65-F5344CB8AC3E}">
        <p14:creationId xmlns:p14="http://schemas.microsoft.com/office/powerpoint/2010/main" val="10724744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Ramps-to-Slopes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80" y="1657790"/>
            <a:ext cx="6339840" cy="5018260"/>
          </a:xfrm>
          <a:prstGeom prst="rect">
            <a:avLst/>
          </a:prstGeom>
        </p:spPr>
      </p:pic>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1402080" y="1655994"/>
            <a:ext cx="6336792" cy="5020056"/>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1399032" y="1655994"/>
            <a:ext cx="6336792" cy="5020056"/>
          </a:xfrm>
          <a:prstGeom prst="rect">
            <a:avLst/>
          </a:prstGeom>
        </p:spPr>
      </p:pic>
    </p:spTree>
    <p:extLst>
      <p:ext uri="{BB962C8B-B14F-4D97-AF65-F5344CB8AC3E}">
        <p14:creationId xmlns:p14="http://schemas.microsoft.com/office/powerpoint/2010/main" val="4473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a:xfrm>
            <a:off x="152400" y="2173048"/>
            <a:ext cx="4800600" cy="3784752"/>
          </a:xfrm>
        </p:spPr>
        <p:txBody>
          <a:bodyPr>
            <a:normAutofit fontScale="85000" lnSpcReduction="20000"/>
          </a:bodyPr>
          <a:lstStyle/>
          <a:p>
            <a:r>
              <a:rPr lang="en-US" sz="2000" dirty="0" smtClean="0"/>
              <a:t>First Integration Effect</a:t>
            </a:r>
            <a:br>
              <a:rPr lang="en-US" sz="2000" dirty="0" smtClean="0"/>
            </a:br>
            <a:endParaRPr lang="en-US" sz="2000" dirty="0" smtClean="0"/>
          </a:p>
          <a:p>
            <a:r>
              <a:rPr lang="en-US" sz="2000" dirty="0" smtClean="0"/>
              <a:t>First Exposure Effect</a:t>
            </a:r>
            <a:br>
              <a:rPr lang="en-US" sz="2000" dirty="0" smtClean="0"/>
            </a:br>
            <a:endParaRPr lang="en-US" sz="2000" dirty="0" smtClean="0"/>
          </a:p>
          <a:p>
            <a:r>
              <a:rPr lang="en-US" sz="2000" dirty="0" smtClean="0"/>
              <a:t>Last Frame Effect </a:t>
            </a:r>
            <a:r>
              <a:rPr lang="mr-IN" sz="2000" dirty="0" smtClean="0"/>
              <a:t>–</a:t>
            </a:r>
            <a:r>
              <a:rPr lang="en-US" sz="2000" dirty="0" smtClean="0"/>
              <a:t> The array is reset sequentially by row pairs.  The last frame of an integration ramp on a given pixel is influenced by signal coupled through the reset of the adjacent row pair.  Corrected by pipeline.</a:t>
            </a:r>
            <a:br>
              <a:rPr lang="en-US" sz="2000" dirty="0" smtClean="0"/>
            </a:br>
            <a:endParaRPr lang="en-US" sz="2000" dirty="0" smtClean="0"/>
          </a:p>
          <a:p>
            <a:r>
              <a:rPr lang="en-US" sz="2000" dirty="0" smtClean="0"/>
              <a:t>Reset Switch Charge Decay (RCSD) </a:t>
            </a:r>
            <a:r>
              <a:rPr lang="mr-IN" sz="2000" dirty="0" smtClean="0"/>
              <a:t>–</a:t>
            </a:r>
            <a:r>
              <a:rPr lang="en-US" sz="2000" dirty="0" smtClean="0"/>
              <a:t> seen as a non-linear hook in the first frames of the ramp in the second and subsequent integrations.  Product of charge injection </a:t>
            </a:r>
            <a:r>
              <a:rPr lang="mr-IN" sz="2000" dirty="0" smtClean="0"/>
              <a:t>–</a:t>
            </a:r>
            <a:r>
              <a:rPr lang="en-US" sz="2000" dirty="0" smtClean="0"/>
              <a:t> very predictable.  Corrected by pipeline.</a:t>
            </a:r>
          </a:p>
        </p:txBody>
      </p:sp>
      <p:pic>
        <p:nvPicPr>
          <p:cNvPr id="98" name="Picture 9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900" y="4267200"/>
            <a:ext cx="3517900" cy="2492503"/>
          </a:xfrm>
          <a:prstGeom prst="rect">
            <a:avLst/>
          </a:prstGeom>
        </p:spPr>
      </p:pic>
      <p:pic>
        <p:nvPicPr>
          <p:cNvPr id="99" name="Picture 98"/>
          <p:cNvPicPr>
            <a:picLocks/>
          </p:cNvPicPr>
          <p:nvPr/>
        </p:nvPicPr>
        <p:blipFill>
          <a:blip r:embed="rId3">
            <a:extLst>
              <a:ext uri="{28A0092B-C50C-407E-A947-70E740481C1C}">
                <a14:useLocalDpi xmlns:a14="http://schemas.microsoft.com/office/drawing/2010/main" val="0"/>
              </a:ext>
            </a:extLst>
          </a:blip>
          <a:stretch>
            <a:fillRect/>
          </a:stretch>
        </p:blipFill>
        <p:spPr>
          <a:xfrm>
            <a:off x="5422900" y="1651000"/>
            <a:ext cx="3517900" cy="2616200"/>
          </a:xfrm>
          <a:prstGeom prst="rect">
            <a:avLst/>
          </a:prstGeom>
        </p:spPr>
      </p:pic>
      <p:cxnSp>
        <p:nvCxnSpPr>
          <p:cNvPr id="100" name="Straight Arrow Connector 99"/>
          <p:cNvCxnSpPr/>
          <p:nvPr/>
        </p:nvCxnSpPr>
        <p:spPr>
          <a:xfrm flipH="1" flipV="1">
            <a:off x="6248400" y="3251200"/>
            <a:ext cx="584200" cy="584200"/>
          </a:xfrm>
          <a:prstGeom prst="straightConnector1">
            <a:avLst/>
          </a:prstGeom>
          <a:ln w="19050" cmpd="sng">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6832600" y="2565400"/>
            <a:ext cx="0" cy="393700"/>
          </a:xfrm>
          <a:prstGeom prst="straightConnector1">
            <a:avLst/>
          </a:prstGeom>
          <a:ln w="19050" cmpd="sng">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6832600" y="2623750"/>
            <a:ext cx="1659878" cy="276999"/>
          </a:xfrm>
          <a:prstGeom prst="rect">
            <a:avLst/>
          </a:prstGeom>
          <a:noFill/>
        </p:spPr>
        <p:txBody>
          <a:bodyPr wrap="none" rtlCol="0">
            <a:spAutoFit/>
          </a:bodyPr>
          <a:lstStyle/>
          <a:p>
            <a:r>
              <a:rPr lang="en-US" sz="1200" dirty="0" smtClean="0">
                <a:solidFill>
                  <a:srgbClr val="0070C0"/>
                </a:solidFill>
              </a:rPr>
              <a:t>First integration effect</a:t>
            </a:r>
            <a:endParaRPr lang="en-US" sz="1200" dirty="0">
              <a:solidFill>
                <a:srgbClr val="0070C0"/>
              </a:solidFill>
            </a:endParaRPr>
          </a:p>
        </p:txBody>
      </p:sp>
      <p:sp>
        <p:nvSpPr>
          <p:cNvPr id="103" name="TextBox 102"/>
          <p:cNvSpPr txBox="1"/>
          <p:nvPr/>
        </p:nvSpPr>
        <p:spPr>
          <a:xfrm>
            <a:off x="6540500" y="3266301"/>
            <a:ext cx="1610184" cy="276999"/>
          </a:xfrm>
          <a:prstGeom prst="rect">
            <a:avLst/>
          </a:prstGeom>
          <a:noFill/>
        </p:spPr>
        <p:txBody>
          <a:bodyPr wrap="none" rtlCol="0">
            <a:spAutoFit/>
          </a:bodyPr>
          <a:lstStyle/>
          <a:p>
            <a:r>
              <a:rPr lang="en-US" sz="1200" dirty="0" smtClean="0">
                <a:solidFill>
                  <a:srgbClr val="0070C0"/>
                </a:solidFill>
              </a:rPr>
              <a:t>First Exposure Effect</a:t>
            </a:r>
            <a:endParaRPr lang="en-US" sz="1200" dirty="0">
              <a:solidFill>
                <a:srgbClr val="0070C0"/>
              </a:solidFill>
            </a:endParaRPr>
          </a:p>
        </p:txBody>
      </p:sp>
    </p:spTree>
    <p:extLst>
      <p:ext uri="{BB962C8B-B14F-4D97-AF65-F5344CB8AC3E}">
        <p14:creationId xmlns:p14="http://schemas.microsoft.com/office/powerpoint/2010/main" val="381947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a:xfrm>
            <a:off x="152400" y="2173048"/>
            <a:ext cx="4800600" cy="3784752"/>
          </a:xfrm>
        </p:spPr>
        <p:txBody>
          <a:bodyPr>
            <a:normAutofit fontScale="70000" lnSpcReduction="20000"/>
          </a:bodyPr>
          <a:lstStyle/>
          <a:p>
            <a:r>
              <a:rPr lang="en-US" sz="2000" dirty="0" smtClean="0"/>
              <a:t>First Integration/Exposure Effect</a:t>
            </a:r>
            <a:r>
              <a:rPr lang="en-US" sz="2000" dirty="0"/>
              <a:t> </a:t>
            </a:r>
            <a:r>
              <a:rPr lang="en-US" sz="2000" dirty="0" smtClean="0"/>
              <a:t>- </a:t>
            </a:r>
            <a:r>
              <a:rPr lang="en-US" sz="2100" dirty="0"/>
              <a:t>In multi-integration exposures the measured slope of the first integration is always lower than the other integrations. [This is due to charge traps being filled] </a:t>
            </a:r>
            <a:r>
              <a:rPr lang="en-US" sz="2100" dirty="0" smtClean="0"/>
              <a:t/>
            </a:r>
            <a:br>
              <a:rPr lang="en-US" sz="2100" dirty="0" smtClean="0"/>
            </a:br>
            <a:endParaRPr lang="en-US" sz="2100" dirty="0" smtClean="0"/>
          </a:p>
          <a:p>
            <a:r>
              <a:rPr lang="en-US" sz="2000" dirty="0" smtClean="0"/>
              <a:t>Last Frame Effect </a:t>
            </a:r>
            <a:r>
              <a:rPr lang="mr-IN" sz="2000" dirty="0" smtClean="0"/>
              <a:t>–</a:t>
            </a:r>
            <a:r>
              <a:rPr lang="en-US" sz="2000" dirty="0" smtClean="0"/>
              <a:t> </a:t>
            </a:r>
            <a:r>
              <a:rPr lang="en-US" sz="2000" dirty="0"/>
              <a:t>The array is reset sequentially by pairs of rows. The last frame of an integration on a given pixel is influenced by signal coupled with the reset of the previous row pair. Planned to be corrected by the pipeline. </a:t>
            </a:r>
            <a:r>
              <a:rPr lang="en-US" sz="2000" dirty="0" smtClean="0"/>
              <a:t/>
            </a:r>
            <a:br>
              <a:rPr lang="en-US" sz="2000" dirty="0" smtClean="0"/>
            </a:br>
            <a:endParaRPr lang="en-US" sz="2000" dirty="0" smtClean="0"/>
          </a:p>
          <a:p>
            <a:r>
              <a:rPr lang="en-US" sz="2000" dirty="0" smtClean="0"/>
              <a:t>Reset Switch Charge Decay (RCSD) </a:t>
            </a:r>
            <a:r>
              <a:rPr lang="mr-IN" sz="2000" dirty="0" smtClean="0"/>
              <a:t>–</a:t>
            </a:r>
            <a:r>
              <a:rPr lang="en-US" sz="2000" dirty="0" smtClean="0"/>
              <a:t> seen as a non-linear hook in the first frames of the ramp in the second and subsequent integrations.  Product of charge injection from the reset MOSFET </a:t>
            </a:r>
            <a:r>
              <a:rPr lang="mr-IN" sz="2000" dirty="0" smtClean="0"/>
              <a:t>–</a:t>
            </a:r>
            <a:r>
              <a:rPr lang="en-US" sz="2000" dirty="0" smtClean="0"/>
              <a:t> very predictable.  Corrected by pipeline.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9816"/>
          <a:stretch/>
        </p:blipFill>
        <p:spPr>
          <a:xfrm>
            <a:off x="5205467" y="1727200"/>
            <a:ext cx="3677535" cy="4775200"/>
          </a:xfrm>
          <a:prstGeom prst="rect">
            <a:avLst/>
          </a:prstGeom>
        </p:spPr>
      </p:pic>
    </p:spTree>
    <p:extLst>
      <p:ext uri="{BB962C8B-B14F-4D97-AF65-F5344CB8AC3E}">
        <p14:creationId xmlns:p14="http://schemas.microsoft.com/office/powerpoint/2010/main" val="705457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5198618" y="1670134"/>
            <a:ext cx="3675888" cy="4790579"/>
          </a:xfrm>
          <a:prstGeom prst="rect">
            <a:avLst/>
          </a:prstGeom>
        </p:spPr>
      </p:pic>
      <p:sp>
        <p:nvSpPr>
          <p:cNvPr id="15" name="Content Placeholder 2"/>
          <p:cNvSpPr txBox="1">
            <a:spLocks/>
          </p:cNvSpPr>
          <p:nvPr/>
        </p:nvSpPr>
        <p:spPr>
          <a:xfrm>
            <a:off x="152400" y="2173048"/>
            <a:ext cx="4800600" cy="3784752"/>
          </a:xfrm>
          <a:prstGeom prst="rect">
            <a:avLst/>
          </a:prstGeom>
        </p:spPr>
        <p:txBody>
          <a:bodyPr vert="horz" lIns="54864" tIns="91440" rtlCol="0">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r>
              <a:rPr lang="en-US" sz="2000" smtClean="0"/>
              <a:t>First Integration/Exposure Effect - </a:t>
            </a:r>
            <a:r>
              <a:rPr lang="en-US" sz="2100" smtClean="0"/>
              <a:t>In multi-integration exposures the measured slope of the first integration is always lower than the other integrations. [This is due to charge traps being filled] </a:t>
            </a:r>
            <a:br>
              <a:rPr lang="en-US" sz="2100" smtClean="0"/>
            </a:br>
            <a:endParaRPr lang="en-US" sz="2100" smtClean="0"/>
          </a:p>
          <a:p>
            <a:pPr defTabSz="914400"/>
            <a:r>
              <a:rPr lang="en-US" sz="2000" smtClean="0"/>
              <a:t>Last Frame Effect </a:t>
            </a:r>
            <a:r>
              <a:rPr lang="mr-IN" sz="2000" smtClean="0"/>
              <a:t>–</a:t>
            </a:r>
            <a:r>
              <a:rPr lang="en-US" sz="2000" smtClean="0"/>
              <a:t> The array is reset sequentially by pairs of rows. The last frame of an integration on a given pixel is influenced by signal coupled with the reset of the previous row pair. Planned to be corrected by the pipeline. </a:t>
            </a:r>
            <a:br>
              <a:rPr lang="en-US" sz="2000" smtClean="0"/>
            </a:br>
            <a:endParaRPr lang="en-US" sz="2000" smtClean="0"/>
          </a:p>
          <a:p>
            <a:pPr defTabSz="914400"/>
            <a:r>
              <a:rPr lang="en-US" sz="2000" smtClean="0"/>
              <a:t>Reset Switch Charge Decay (RCSD) </a:t>
            </a:r>
            <a:r>
              <a:rPr lang="mr-IN" sz="2000" smtClean="0"/>
              <a:t>–</a:t>
            </a:r>
            <a:r>
              <a:rPr lang="en-US" sz="2000" smtClean="0"/>
              <a:t> seen as a non-linear hook in the first frames of the ramp in the second and subsequent integrations.  Product of charge injection from the reset MOSFET </a:t>
            </a:r>
            <a:r>
              <a:rPr lang="mr-IN" sz="2000" smtClean="0"/>
              <a:t>–</a:t>
            </a:r>
            <a:r>
              <a:rPr lang="en-US" sz="2000" smtClean="0"/>
              <a:t> very predictable.  Corrected by pipeline.</a:t>
            </a:r>
            <a:endParaRPr lang="en-US" sz="2000" dirty="0" smtClean="0"/>
          </a:p>
        </p:txBody>
      </p:sp>
    </p:spTree>
    <p:extLst>
      <p:ext uri="{BB962C8B-B14F-4D97-AF65-F5344CB8AC3E}">
        <p14:creationId xmlns:p14="http://schemas.microsoft.com/office/powerpoint/2010/main" val="65607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a:xfrm>
            <a:off x="457200" y="1775191"/>
            <a:ext cx="3949700" cy="3482609"/>
          </a:xfrm>
        </p:spPr>
        <p:txBody>
          <a:bodyPr>
            <a:normAutofit fontScale="47500" lnSpcReduction="20000"/>
          </a:bodyPr>
          <a:lstStyle/>
          <a:p>
            <a:r>
              <a:rPr lang="en-US" b="1" dirty="0" err="1" smtClean="0"/>
              <a:t>Latents</a:t>
            </a:r>
            <a:r>
              <a:rPr lang="en-US" b="1" dirty="0" smtClean="0"/>
              <a:t>/Persistence</a:t>
            </a:r>
            <a:r>
              <a:rPr lang="en-US" dirty="0" smtClean="0"/>
              <a:t> </a:t>
            </a:r>
            <a:r>
              <a:rPr lang="mr-IN" dirty="0" smtClean="0"/>
              <a:t>–</a:t>
            </a:r>
            <a:r>
              <a:rPr lang="en-US" dirty="0" smtClean="0"/>
              <a:t> all types of memory effects where the origin is not assumed.  This includes localized, large scale and array wide latent like structure (e.g., subarrays and anneal recovery)</a:t>
            </a:r>
            <a:br>
              <a:rPr lang="en-US" dirty="0" smtClean="0"/>
            </a:br>
            <a:endParaRPr lang="en-US" dirty="0" smtClean="0"/>
          </a:p>
          <a:p>
            <a:r>
              <a:rPr lang="en-US" b="1" dirty="0" smtClean="0"/>
              <a:t>Imprint</a:t>
            </a:r>
            <a:r>
              <a:rPr lang="en-US" dirty="0" smtClean="0"/>
              <a:t> </a:t>
            </a:r>
            <a:r>
              <a:rPr lang="mr-IN" dirty="0" smtClean="0"/>
              <a:t>–</a:t>
            </a:r>
            <a:r>
              <a:rPr lang="en-US" dirty="0" smtClean="0"/>
              <a:t> A memory effect that does not change with time (or on a very long timescale) </a:t>
            </a:r>
            <a:r>
              <a:rPr lang="mr-IN" dirty="0" smtClean="0"/>
              <a:t>–</a:t>
            </a:r>
            <a:r>
              <a:rPr lang="en-US" dirty="0" smtClean="0"/>
              <a:t> such effects were seen in Spitzer IRAC and removed by anneal</a:t>
            </a:r>
            <a:br>
              <a:rPr lang="en-US" dirty="0" smtClean="0"/>
            </a:br>
            <a:endParaRPr lang="en-US" dirty="0" smtClean="0"/>
          </a:p>
          <a:p>
            <a:r>
              <a:rPr lang="en-US" b="1" dirty="0" smtClean="0"/>
              <a:t>Drifts </a:t>
            </a:r>
            <a:r>
              <a:rPr lang="mr-IN" dirty="0" smtClean="0"/>
              <a:t>–</a:t>
            </a:r>
            <a:r>
              <a:rPr lang="en-US" dirty="0" smtClean="0"/>
              <a:t> signal drifts with amplitudes roughly proportional to signal level.  &lt;&lt;1%.</a:t>
            </a:r>
            <a:endParaRPr lang="en-US" b="1" dirty="0"/>
          </a:p>
        </p:txBody>
      </p:sp>
      <p:grpSp>
        <p:nvGrpSpPr>
          <p:cNvPr id="10" name="Group 9"/>
          <p:cNvGrpSpPr/>
          <p:nvPr/>
        </p:nvGrpSpPr>
        <p:grpSpPr>
          <a:xfrm>
            <a:off x="4968172" y="1775188"/>
            <a:ext cx="3949095" cy="2250712"/>
            <a:chOff x="4968172" y="1775188"/>
            <a:chExt cx="3949095" cy="2250712"/>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5" r="55986"/>
            <a:stretch/>
          </p:blipFill>
          <p:spPr>
            <a:xfrm>
              <a:off x="6947504" y="1775188"/>
              <a:ext cx="1002366" cy="225070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239"/>
            <a:stretch/>
          </p:blipFill>
          <p:spPr>
            <a:xfrm>
              <a:off x="4968172" y="1775191"/>
              <a:ext cx="1027766" cy="225070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7320" r="2163"/>
            <a:stretch/>
          </p:blipFill>
          <p:spPr>
            <a:xfrm>
              <a:off x="5995938" y="1775191"/>
              <a:ext cx="951566" cy="225070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6658" r="1"/>
            <a:stretch/>
          </p:blipFill>
          <p:spPr>
            <a:xfrm>
              <a:off x="7899070" y="1775189"/>
              <a:ext cx="1018197" cy="2250709"/>
            </a:xfrm>
            <a:prstGeom prst="rect">
              <a:avLst/>
            </a:prstGeom>
          </p:spPr>
        </p:pic>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172" y="4227664"/>
            <a:ext cx="3950208" cy="206027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537" y="4628671"/>
            <a:ext cx="2497727" cy="2151118"/>
          </a:xfrm>
          <a:prstGeom prst="rect">
            <a:avLst/>
          </a:prstGeom>
        </p:spPr>
      </p:pic>
      <p:sp>
        <p:nvSpPr>
          <p:cNvPr id="13" name="TextBox 12"/>
          <p:cNvSpPr txBox="1"/>
          <p:nvPr/>
        </p:nvSpPr>
        <p:spPr>
          <a:xfrm>
            <a:off x="1839277" y="6386493"/>
            <a:ext cx="889987" cy="369332"/>
          </a:xfrm>
          <a:prstGeom prst="rect">
            <a:avLst/>
          </a:prstGeom>
          <a:noFill/>
        </p:spPr>
        <p:txBody>
          <a:bodyPr wrap="none" rtlCol="0">
            <a:spAutoFit/>
          </a:bodyPr>
          <a:lstStyle/>
          <a:p>
            <a:r>
              <a:rPr lang="en-US" dirty="0" smtClean="0"/>
              <a:t>Imprint</a:t>
            </a:r>
            <a:endParaRPr lang="en-US" dirty="0"/>
          </a:p>
        </p:txBody>
      </p:sp>
      <p:sp>
        <p:nvSpPr>
          <p:cNvPr id="14" name="TextBox 13"/>
          <p:cNvSpPr txBox="1"/>
          <p:nvPr/>
        </p:nvSpPr>
        <p:spPr>
          <a:xfrm>
            <a:off x="8091548" y="1995336"/>
            <a:ext cx="825867" cy="369332"/>
          </a:xfrm>
          <a:prstGeom prst="rect">
            <a:avLst/>
          </a:prstGeom>
          <a:noFill/>
        </p:spPr>
        <p:txBody>
          <a:bodyPr wrap="none" rtlCol="0">
            <a:spAutoFit/>
          </a:bodyPr>
          <a:lstStyle/>
          <a:p>
            <a:r>
              <a:rPr lang="en-US" smtClean="0"/>
              <a:t>Latent</a:t>
            </a:r>
            <a:endParaRPr lang="en-US"/>
          </a:p>
        </p:txBody>
      </p:sp>
      <p:sp>
        <p:nvSpPr>
          <p:cNvPr id="15" name="TextBox 14"/>
          <p:cNvSpPr txBox="1"/>
          <p:nvPr/>
        </p:nvSpPr>
        <p:spPr>
          <a:xfrm>
            <a:off x="5939732" y="5704230"/>
            <a:ext cx="607859" cy="369332"/>
          </a:xfrm>
          <a:prstGeom prst="rect">
            <a:avLst/>
          </a:prstGeom>
          <a:noFill/>
        </p:spPr>
        <p:txBody>
          <a:bodyPr wrap="none" rtlCol="0">
            <a:spAutoFit/>
          </a:bodyPr>
          <a:lstStyle/>
          <a:p>
            <a:r>
              <a:rPr lang="en-US" smtClean="0">
                <a:solidFill>
                  <a:schemeClr val="bg1"/>
                </a:solidFill>
              </a:rPr>
              <a:t>Drift</a:t>
            </a:r>
          </a:p>
        </p:txBody>
      </p:sp>
      <p:sp>
        <p:nvSpPr>
          <p:cNvPr id="16" name="Rectangle 15"/>
          <p:cNvSpPr/>
          <p:nvPr/>
        </p:nvSpPr>
        <p:spPr>
          <a:xfrm>
            <a:off x="5219700" y="4392915"/>
            <a:ext cx="1879600" cy="1690385"/>
          </a:xfrm>
          <a:prstGeom prst="rect">
            <a:avLst/>
          </a:prstGeom>
          <a:solidFill>
            <a:srgbClr val="FFC000">
              <a:alpha val="2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29264" y="6287936"/>
            <a:ext cx="6325836" cy="461665"/>
          </a:xfrm>
          <a:prstGeom prst="rect">
            <a:avLst/>
          </a:prstGeom>
          <a:noFill/>
        </p:spPr>
        <p:txBody>
          <a:bodyPr wrap="square" rtlCol="0">
            <a:spAutoFit/>
          </a:bodyPr>
          <a:lstStyle/>
          <a:p>
            <a:r>
              <a:rPr lang="en-US" sz="1200">
                <a:solidFill>
                  <a:srgbClr val="FFFF00"/>
                </a:solidFill>
              </a:rPr>
              <a:t>These are the best examples of this type of detector ever flown - impact of memory effects thought to need correction only at the extreme end of luminosity and integration time</a:t>
            </a:r>
          </a:p>
        </p:txBody>
      </p:sp>
    </p:spTree>
    <p:extLst>
      <p:ext uri="{BB962C8B-B14F-4D97-AF65-F5344CB8AC3E}">
        <p14:creationId xmlns:p14="http://schemas.microsoft.com/office/powerpoint/2010/main" val="1034162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Cosmic Rays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739900"/>
            <a:ext cx="8305800" cy="4927600"/>
          </a:xfrm>
          <a:prstGeom prst="rect">
            <a:avLst/>
          </a:prstGeom>
        </p:spPr>
      </p:pic>
    </p:spTree>
    <p:extLst>
      <p:ext uri="{BB962C8B-B14F-4D97-AF65-F5344CB8AC3E}">
        <p14:creationId xmlns:p14="http://schemas.microsoft.com/office/powerpoint/2010/main" val="1456945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Operations</a:t>
            </a:r>
            <a:endParaRPr lang="en-US" dirty="0"/>
          </a:p>
        </p:txBody>
      </p:sp>
      <p:sp>
        <p:nvSpPr>
          <p:cNvPr id="3" name="Content Placeholder 2"/>
          <p:cNvSpPr>
            <a:spLocks noGrp="1"/>
          </p:cNvSpPr>
          <p:nvPr>
            <p:ph idx="1"/>
          </p:nvPr>
        </p:nvSpPr>
        <p:spPr/>
        <p:txBody>
          <a:bodyPr>
            <a:normAutofit/>
          </a:bodyPr>
          <a:lstStyle/>
          <a:p>
            <a:r>
              <a:rPr lang="en-US" dirty="0" smtClean="0"/>
              <a:t>Slow vs. Fast Mode</a:t>
            </a:r>
          </a:p>
          <a:p>
            <a:r>
              <a:rPr lang="en-US" dirty="0" smtClean="0"/>
              <a:t>Ideal ramp length (Full Well; Persistence vs. Noise)</a:t>
            </a:r>
          </a:p>
          <a:p>
            <a:r>
              <a:rPr lang="en-US" dirty="0" smtClean="0"/>
              <a:t>Min/Max Exposure Time</a:t>
            </a:r>
          </a:p>
          <a:p>
            <a:r>
              <a:rPr lang="en-US" dirty="0" smtClean="0"/>
              <a:t>Number of integrations</a:t>
            </a:r>
          </a:p>
          <a:p>
            <a:r>
              <a:rPr lang="en-US" dirty="0" smtClean="0"/>
              <a:t>Background correction strategies</a:t>
            </a:r>
          </a:p>
          <a:p>
            <a:r>
              <a:rPr lang="en-US" dirty="0" smtClean="0"/>
              <a:t>Anneal frequency</a:t>
            </a:r>
          </a:p>
          <a:p>
            <a:r>
              <a:rPr lang="en-US" dirty="0" smtClean="0"/>
              <a:t>Target </a:t>
            </a:r>
            <a:r>
              <a:rPr lang="en-US" dirty="0" err="1" smtClean="0"/>
              <a:t>Acq</a:t>
            </a:r>
            <a:endParaRPr lang="en-US" dirty="0" smtClean="0">
              <a:solidFill>
                <a:srgbClr val="FFFF00"/>
              </a:solidFill>
            </a:endParaRPr>
          </a:p>
        </p:txBody>
      </p:sp>
      <p:sp>
        <p:nvSpPr>
          <p:cNvPr id="4" name="TextBox 3"/>
          <p:cNvSpPr txBox="1"/>
          <p:nvPr/>
        </p:nvSpPr>
        <p:spPr>
          <a:xfrm>
            <a:off x="1993900" y="5956300"/>
            <a:ext cx="5156200" cy="1200329"/>
          </a:xfrm>
          <a:prstGeom prst="rect">
            <a:avLst/>
          </a:prstGeom>
          <a:noFill/>
        </p:spPr>
        <p:txBody>
          <a:bodyPr wrap="square" rtlCol="0">
            <a:spAutoFit/>
          </a:bodyPr>
          <a:lstStyle/>
          <a:p>
            <a:pPr algn="ctr"/>
            <a:r>
              <a:rPr lang="en-US" sz="3600">
                <a:solidFill>
                  <a:srgbClr val="FFFF00"/>
                </a:solidFill>
              </a:rPr>
              <a:t>jwst-docs.stsci.edu</a:t>
            </a:r>
            <a:endParaRPr lang="en-US" sz="3600" dirty="0">
              <a:solidFill>
                <a:srgbClr val="FFFF00"/>
              </a:solidFill>
            </a:endParaRPr>
          </a:p>
          <a:p>
            <a:pPr algn="ctr"/>
            <a:endParaRPr lang="en-US" sz="3600" dirty="0"/>
          </a:p>
        </p:txBody>
      </p:sp>
    </p:spTree>
    <p:extLst>
      <p:ext uri="{BB962C8B-B14F-4D97-AF65-F5344CB8AC3E}">
        <p14:creationId xmlns:p14="http://schemas.microsoft.com/office/powerpoint/2010/main" val="709639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we’re still testing</a:t>
            </a:r>
            <a:endParaRPr lang="en-US" dirty="0"/>
          </a:p>
        </p:txBody>
      </p:sp>
      <p:sp>
        <p:nvSpPr>
          <p:cNvPr id="3" name="Content Placeholder 2"/>
          <p:cNvSpPr>
            <a:spLocks noGrp="1"/>
          </p:cNvSpPr>
          <p:nvPr>
            <p:ph idx="1"/>
          </p:nvPr>
        </p:nvSpPr>
        <p:spPr/>
        <p:txBody>
          <a:bodyPr/>
          <a:lstStyle/>
          <a:p>
            <a:r>
              <a:rPr lang="en-US" dirty="0" smtClean="0"/>
              <a:t>Trap Mechanism</a:t>
            </a:r>
          </a:p>
          <a:p>
            <a:r>
              <a:rPr lang="en-US" dirty="0" smtClean="0"/>
              <a:t>Transit Simulations</a:t>
            </a:r>
          </a:p>
          <a:p>
            <a:r>
              <a:rPr lang="en-US" dirty="0" smtClean="0"/>
              <a:t>Exoplanets</a:t>
            </a:r>
          </a:p>
          <a:p>
            <a:r>
              <a:rPr lang="en-US" dirty="0" smtClean="0"/>
              <a:t>Subarray </a:t>
            </a:r>
            <a:r>
              <a:rPr lang="en-US" dirty="0" err="1" smtClean="0"/>
              <a:t>Latents</a:t>
            </a:r>
            <a:endParaRPr lang="en-US" dirty="0" smtClean="0"/>
          </a:p>
          <a:p>
            <a:r>
              <a:rPr lang="en-US" dirty="0" smtClean="0"/>
              <a:t>Mode Switching</a:t>
            </a:r>
          </a:p>
          <a:p>
            <a:r>
              <a:rPr lang="en-US" dirty="0" smtClean="0"/>
              <a:t>Anneals</a:t>
            </a:r>
          </a:p>
          <a:p>
            <a:r>
              <a:rPr lang="en-US" dirty="0" smtClean="0"/>
              <a:t>One vs. Multiple Integrations</a:t>
            </a:r>
          </a:p>
          <a:p>
            <a:endParaRPr lang="en-US" dirty="0" smtClean="0"/>
          </a:p>
          <a:p>
            <a:endParaRPr lang="en-US" dirty="0"/>
          </a:p>
        </p:txBody>
      </p:sp>
    </p:spTree>
    <p:extLst>
      <p:ext uri="{BB962C8B-B14F-4D97-AF65-F5344CB8AC3E}">
        <p14:creationId xmlns:p14="http://schemas.microsoft.com/office/powerpoint/2010/main" val="1300017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0" y="1775191"/>
            <a:ext cx="9144000" cy="4625609"/>
          </a:xfrm>
        </p:spPr>
        <p:txBody>
          <a:bodyPr>
            <a:normAutofit fontScale="70000" lnSpcReduction="20000"/>
          </a:bodyPr>
          <a:lstStyle/>
          <a:p>
            <a:r>
              <a:rPr lang="en-US" dirty="0" smtClean="0"/>
              <a:t>MIRI detector performance meets and exceeds design requirements</a:t>
            </a:r>
            <a:br>
              <a:rPr lang="en-US" dirty="0" smtClean="0"/>
            </a:br>
            <a:endParaRPr lang="en-US" dirty="0" smtClean="0"/>
          </a:p>
          <a:p>
            <a:r>
              <a:rPr lang="en-US" dirty="0" smtClean="0"/>
              <a:t>Known non-ideal behaviors are well </a:t>
            </a:r>
            <a:r>
              <a:rPr lang="en-US" dirty="0" err="1" smtClean="0"/>
              <a:t>characteried</a:t>
            </a:r>
            <a:r>
              <a:rPr lang="en-US" dirty="0" smtClean="0"/>
              <a:t> and should be mitigated or corrected during the mission</a:t>
            </a:r>
            <a:br>
              <a:rPr lang="en-US" dirty="0" smtClean="0"/>
            </a:br>
            <a:endParaRPr lang="en-US" dirty="0" smtClean="0"/>
          </a:p>
          <a:p>
            <a:r>
              <a:rPr lang="en-US" dirty="0" smtClean="0"/>
              <a:t>MIRI instrument team are very confident about performance</a:t>
            </a:r>
            <a:br>
              <a:rPr lang="en-US" dirty="0" smtClean="0"/>
            </a:br>
            <a:endParaRPr lang="en-US" dirty="0" smtClean="0"/>
          </a:p>
          <a:p>
            <a:r>
              <a:rPr lang="en-US" dirty="0" smtClean="0"/>
              <a:t>References:</a:t>
            </a:r>
            <a:br>
              <a:rPr lang="en-US" dirty="0" smtClean="0"/>
            </a:br>
            <a:r>
              <a:rPr lang="en-US" dirty="0" smtClean="0"/>
              <a:t>	</a:t>
            </a:r>
            <a:r>
              <a:rPr lang="en-US" sz="3000" dirty="0" smtClean="0"/>
              <a:t>MIRI performance </a:t>
            </a:r>
            <a:r>
              <a:rPr lang="mr-IN" sz="3000" dirty="0" smtClean="0"/>
              <a:t>–</a:t>
            </a:r>
            <a:r>
              <a:rPr lang="en-US" sz="3000" dirty="0" smtClean="0"/>
              <a:t> Ressler et al (2008, Proc. Of SPIE Vol. 7021)</a:t>
            </a:r>
            <a:br>
              <a:rPr lang="en-US" sz="3000" dirty="0" smtClean="0"/>
            </a:br>
            <a:r>
              <a:rPr lang="en-US" sz="3000" dirty="0" smtClean="0"/>
              <a:t>	MIRI detectors </a:t>
            </a:r>
            <a:r>
              <a:rPr lang="mr-IN" sz="3000" dirty="0" smtClean="0"/>
              <a:t>–</a:t>
            </a:r>
            <a:r>
              <a:rPr lang="en-US" sz="3000" dirty="0" smtClean="0"/>
              <a:t> </a:t>
            </a:r>
            <a:r>
              <a:rPr lang="en-US" sz="3000" dirty="0" err="1" smtClean="0"/>
              <a:t>Rieke</a:t>
            </a:r>
            <a:r>
              <a:rPr lang="en-US" sz="3000" dirty="0" smtClean="0"/>
              <a:t> et al. (2015, PASP 127, 665)</a:t>
            </a:r>
            <a:br>
              <a:rPr lang="en-US" sz="3000" dirty="0" smtClean="0"/>
            </a:br>
            <a:r>
              <a:rPr lang="en-US" sz="3000" dirty="0" smtClean="0"/>
              <a:t>	MIRI Focal Plane System </a:t>
            </a:r>
            <a:r>
              <a:rPr lang="mr-IN" sz="3000" dirty="0" smtClean="0"/>
              <a:t>–</a:t>
            </a:r>
            <a:r>
              <a:rPr lang="en-US" sz="3000" dirty="0" smtClean="0"/>
              <a:t> Ressler et al. (2015, PASP 127, 675)</a:t>
            </a:r>
            <a:br>
              <a:rPr lang="en-US" sz="3000" dirty="0" smtClean="0"/>
            </a:br>
            <a:r>
              <a:rPr lang="en-US" sz="3000" dirty="0" smtClean="0"/>
              <a:t>	MIRI predicted sensitivity </a:t>
            </a:r>
            <a:r>
              <a:rPr lang="mr-IN" sz="3000" dirty="0" smtClean="0"/>
              <a:t>–</a:t>
            </a:r>
            <a:r>
              <a:rPr lang="en-US" sz="3000" dirty="0" smtClean="0"/>
              <a:t> </a:t>
            </a:r>
            <a:r>
              <a:rPr lang="en-US" sz="3000" dirty="0" err="1" smtClean="0"/>
              <a:t>Glasse</a:t>
            </a:r>
            <a:r>
              <a:rPr lang="en-US" sz="3000" dirty="0" smtClean="0"/>
              <a:t> et al. (2015, PASP 127, 686)</a:t>
            </a:r>
          </a:p>
        </p:txBody>
      </p:sp>
      <p:sp>
        <p:nvSpPr>
          <p:cNvPr id="5" name="TextBox 4"/>
          <p:cNvSpPr txBox="1"/>
          <p:nvPr/>
        </p:nvSpPr>
        <p:spPr>
          <a:xfrm>
            <a:off x="1993900" y="5956300"/>
            <a:ext cx="5156200" cy="1200329"/>
          </a:xfrm>
          <a:prstGeom prst="rect">
            <a:avLst/>
          </a:prstGeom>
          <a:noFill/>
        </p:spPr>
        <p:txBody>
          <a:bodyPr wrap="square" rtlCol="0">
            <a:spAutoFit/>
          </a:bodyPr>
          <a:lstStyle/>
          <a:p>
            <a:pPr algn="ctr"/>
            <a:r>
              <a:rPr lang="en-US" sz="3600">
                <a:solidFill>
                  <a:srgbClr val="FFFF00"/>
                </a:solidFill>
              </a:rPr>
              <a:t>jwst-docs.stsci.edu</a:t>
            </a:r>
            <a:endParaRPr lang="en-US" sz="3600" dirty="0">
              <a:solidFill>
                <a:srgbClr val="FFFF00"/>
              </a:solidFill>
            </a:endParaRPr>
          </a:p>
          <a:p>
            <a:pPr algn="ctr"/>
            <a:endParaRPr lang="en-US" sz="3600" dirty="0"/>
          </a:p>
        </p:txBody>
      </p:sp>
    </p:spTree>
    <p:extLst>
      <p:ext uri="{BB962C8B-B14F-4D97-AF65-F5344CB8AC3E}">
        <p14:creationId xmlns:p14="http://schemas.microsoft.com/office/powerpoint/2010/main" val="1111070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12 Bad Habits</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659"/>
          <a:stretch/>
        </p:blipFill>
        <p:spPr>
          <a:xfrm>
            <a:off x="228600" y="1987138"/>
            <a:ext cx="8686800" cy="4485177"/>
          </a:xfrm>
          <a:prstGeom prst="rect">
            <a:avLst/>
          </a:prstGeom>
        </p:spPr>
      </p:pic>
    </p:spTree>
    <p:extLst>
      <p:ext uri="{BB962C8B-B14F-4D97-AF65-F5344CB8AC3E}">
        <p14:creationId xmlns:p14="http://schemas.microsoft.com/office/powerpoint/2010/main" val="1967533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OTIS Testing at Johnson</a:t>
            </a:r>
            <a:endParaRPr lang="en-US" sz="4000" dirty="0"/>
          </a:p>
        </p:txBody>
      </p:sp>
      <p:grpSp>
        <p:nvGrpSpPr>
          <p:cNvPr id="12" name="Group 11"/>
          <p:cNvGrpSpPr/>
          <p:nvPr/>
        </p:nvGrpSpPr>
        <p:grpSpPr>
          <a:xfrm>
            <a:off x="806451" y="1574800"/>
            <a:ext cx="7531098" cy="5138993"/>
            <a:chOff x="444500" y="1574800"/>
            <a:chExt cx="7531098" cy="5138993"/>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1574800"/>
              <a:ext cx="3679279" cy="5130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353" y="1574800"/>
              <a:ext cx="3854245" cy="5138993"/>
            </a:xfrm>
            <a:prstGeom prst="rect">
              <a:avLst/>
            </a:prstGeom>
          </p:spPr>
        </p:pic>
      </p:grpSp>
    </p:spTree>
    <p:extLst>
      <p:ext uri="{BB962C8B-B14F-4D97-AF65-F5344CB8AC3E}">
        <p14:creationId xmlns:p14="http://schemas.microsoft.com/office/powerpoint/2010/main" val="1448027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3. Drifts in Apparent Response</a:t>
            </a:r>
            <a:endParaRPr lang="en-US" sz="4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161"/>
          <a:stretch/>
        </p:blipFill>
        <p:spPr>
          <a:xfrm>
            <a:off x="228600" y="2073344"/>
            <a:ext cx="8686800" cy="4433994"/>
          </a:xfrm>
          <a:prstGeom prst="rect">
            <a:avLst/>
          </a:prstGeom>
        </p:spPr>
      </p:pic>
    </p:spTree>
    <p:extLst>
      <p:ext uri="{BB962C8B-B14F-4D97-AF65-F5344CB8AC3E}">
        <p14:creationId xmlns:p14="http://schemas.microsoft.com/office/powerpoint/2010/main" val="1080088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3. Drifts in Apparent Response</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319"/>
          <a:stretch/>
        </p:blipFill>
        <p:spPr>
          <a:xfrm>
            <a:off x="349250" y="2398322"/>
            <a:ext cx="8445500" cy="4122053"/>
          </a:xfrm>
          <a:prstGeom prst="rect">
            <a:avLst/>
          </a:prstGeom>
        </p:spPr>
      </p:pic>
    </p:spTree>
    <p:extLst>
      <p:ext uri="{BB962C8B-B14F-4D97-AF65-F5344CB8AC3E}">
        <p14:creationId xmlns:p14="http://schemas.microsoft.com/office/powerpoint/2010/main" val="575505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4. Reset Anomaly</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850"/>
          <a:stretch/>
        </p:blipFill>
        <p:spPr>
          <a:xfrm>
            <a:off x="273050" y="2227754"/>
            <a:ext cx="8597900" cy="4305690"/>
          </a:xfrm>
          <a:prstGeom prst="rect">
            <a:avLst/>
          </a:prstGeom>
        </p:spPr>
      </p:pic>
    </p:spTree>
    <p:extLst>
      <p:ext uri="{BB962C8B-B14F-4D97-AF65-F5344CB8AC3E}">
        <p14:creationId xmlns:p14="http://schemas.microsoft.com/office/powerpoint/2010/main" val="20701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5. Persistence Recovery</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587"/>
          <a:stretch/>
        </p:blipFill>
        <p:spPr>
          <a:xfrm>
            <a:off x="419100" y="2360046"/>
            <a:ext cx="8305800" cy="4005719"/>
          </a:xfrm>
          <a:prstGeom prst="rect">
            <a:avLst/>
          </a:prstGeom>
        </p:spPr>
      </p:pic>
    </p:spTree>
    <p:extLst>
      <p:ext uri="{BB962C8B-B14F-4D97-AF65-F5344CB8AC3E}">
        <p14:creationId xmlns:p14="http://schemas.microsoft.com/office/powerpoint/2010/main" val="503295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6. Anneal Recovery</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219"/>
          <a:stretch/>
        </p:blipFill>
        <p:spPr>
          <a:xfrm>
            <a:off x="0" y="1765300"/>
            <a:ext cx="9144000" cy="4653310"/>
          </a:xfrm>
          <a:prstGeom prst="rect">
            <a:avLst/>
          </a:prstGeom>
        </p:spPr>
      </p:pic>
    </p:spTree>
    <p:extLst>
      <p:ext uri="{BB962C8B-B14F-4D97-AF65-F5344CB8AC3E}">
        <p14:creationId xmlns:p14="http://schemas.microsoft.com/office/powerpoint/2010/main" val="1741727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Responsitivity</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175"/>
          <a:stretch/>
        </p:blipFill>
        <p:spPr>
          <a:xfrm>
            <a:off x="228600" y="2218348"/>
            <a:ext cx="8686800" cy="4264514"/>
          </a:xfrm>
          <a:prstGeom prst="rect">
            <a:avLst/>
          </a:prstGeom>
        </p:spPr>
      </p:pic>
    </p:spTree>
    <p:extLst>
      <p:ext uri="{BB962C8B-B14F-4D97-AF65-F5344CB8AC3E}">
        <p14:creationId xmlns:p14="http://schemas.microsoft.com/office/powerpoint/2010/main" val="664227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Quantum Yield (Efficiency)</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961"/>
          <a:stretch/>
        </p:blipFill>
        <p:spPr>
          <a:xfrm>
            <a:off x="457200" y="2520144"/>
            <a:ext cx="8242300" cy="3997697"/>
          </a:xfrm>
          <a:prstGeom prst="rect">
            <a:avLst/>
          </a:prstGeom>
        </p:spPr>
      </p:pic>
    </p:spTree>
    <p:extLst>
      <p:ext uri="{BB962C8B-B14F-4D97-AF65-F5344CB8AC3E}">
        <p14:creationId xmlns:p14="http://schemas.microsoft.com/office/powerpoint/2010/main" val="795035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Dark Current</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621"/>
          <a:stretch/>
        </p:blipFill>
        <p:spPr>
          <a:xfrm>
            <a:off x="228600" y="2328026"/>
            <a:ext cx="8686800" cy="4176695"/>
          </a:xfrm>
          <a:prstGeom prst="rect">
            <a:avLst/>
          </a:prstGeom>
        </p:spPr>
      </p:pic>
    </p:spTree>
    <p:extLst>
      <p:ext uri="{BB962C8B-B14F-4D97-AF65-F5344CB8AC3E}">
        <p14:creationId xmlns:p14="http://schemas.microsoft.com/office/powerpoint/2010/main" val="738265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Non-Ideal Behavior</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770"/>
          <a:stretch/>
        </p:blipFill>
        <p:spPr>
          <a:xfrm>
            <a:off x="273050" y="2054394"/>
            <a:ext cx="8597900" cy="4375588"/>
          </a:xfrm>
          <a:prstGeom prst="rect">
            <a:avLst/>
          </a:prstGeom>
        </p:spPr>
      </p:pic>
    </p:spTree>
    <p:extLst>
      <p:ext uri="{BB962C8B-B14F-4D97-AF65-F5344CB8AC3E}">
        <p14:creationId xmlns:p14="http://schemas.microsoft.com/office/powerpoint/2010/main" val="1305039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OTIS Testing at Johnson</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6393" y="2582862"/>
            <a:ext cx="3086100" cy="23145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01" y="2197098"/>
            <a:ext cx="2313408" cy="30781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3145" y="2197098"/>
            <a:ext cx="2314576" cy="308610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222389" y="2585878"/>
            <a:ext cx="3082653" cy="2311990"/>
          </a:xfrm>
          <a:prstGeom prst="rect">
            <a:avLst/>
          </a:prstGeom>
        </p:spPr>
      </p:pic>
    </p:spTree>
    <p:extLst>
      <p:ext uri="{BB962C8B-B14F-4D97-AF65-F5344CB8AC3E}">
        <p14:creationId xmlns:p14="http://schemas.microsoft.com/office/powerpoint/2010/main" val="1005557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smtClean="0"/>
              <a:t>The Mid-Infrared Instrument (MIRI)</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1585885"/>
            <a:ext cx="7353300" cy="4895566"/>
          </a:xfrm>
          <a:prstGeom prst="rect">
            <a:avLst/>
          </a:prstGeom>
        </p:spPr>
      </p:pic>
    </p:spTree>
    <p:extLst>
      <p:ext uri="{BB962C8B-B14F-4D97-AF65-F5344CB8AC3E}">
        <p14:creationId xmlns:p14="http://schemas.microsoft.com/office/powerpoint/2010/main" val="137285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3999" cy="769441"/>
          </a:xfrm>
          <a:prstGeom prst="rect">
            <a:avLst/>
          </a:prstGeom>
          <a:noFill/>
        </p:spPr>
        <p:txBody>
          <a:bodyPr wrap="square" rtlCol="0">
            <a:spAutoFit/>
          </a:bodyPr>
          <a:lstStyle/>
          <a:p>
            <a:pPr algn="ctr"/>
            <a:r>
              <a:rPr lang="en-US" sz="4400" dirty="0" smtClean="0">
                <a:solidFill>
                  <a:srgbClr val="FFFFFF"/>
                </a:solidFill>
              </a:rPr>
              <a:t>The Mid-Infrared Instrument (MIRI)</a:t>
            </a:r>
            <a:endParaRPr lang="en-US" sz="4400" dirty="0">
              <a:solidFill>
                <a:srgbClr val="FFFFFF"/>
              </a:solidFill>
            </a:endParaRPr>
          </a:p>
        </p:txBody>
      </p:sp>
      <p:sp>
        <p:nvSpPr>
          <p:cNvPr id="6" name="Shape 291"/>
          <p:cNvSpPr txBox="1">
            <a:spLocks/>
          </p:cNvSpPr>
          <p:nvPr/>
        </p:nvSpPr>
        <p:spPr>
          <a:xfrm>
            <a:off x="5638800" y="1272794"/>
            <a:ext cx="3403600" cy="273050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en-US" sz="2000" dirty="0" smtClean="0">
                <a:solidFill>
                  <a:schemeClr val="bg1"/>
                </a:solidFill>
              </a:rPr>
              <a:t>Wavelength range: 5 - 28 </a:t>
            </a:r>
            <a:r>
              <a:rPr lang="en-US" sz="2000" dirty="0" smtClean="0">
                <a:solidFill>
                  <a:schemeClr val="bg1"/>
                </a:solidFill>
                <a:latin typeface="Symbol" charset="2"/>
                <a:cs typeface="Symbol" charset="2"/>
              </a:rPr>
              <a:t>m</a:t>
            </a:r>
            <a:r>
              <a:rPr lang="en-US" sz="2000" dirty="0" smtClean="0">
                <a:solidFill>
                  <a:schemeClr val="bg1"/>
                </a:solidFill>
              </a:rPr>
              <a:t>m</a:t>
            </a:r>
          </a:p>
          <a:p>
            <a:pPr marL="0" indent="0">
              <a:lnSpc>
                <a:spcPct val="130000"/>
              </a:lnSpc>
              <a:buNone/>
            </a:pPr>
            <a:r>
              <a:rPr lang="en-US" sz="2000" dirty="0" smtClean="0">
                <a:solidFill>
                  <a:schemeClr val="bg1"/>
                </a:solidFill>
              </a:rPr>
              <a:t>50 times more sensitive than </a:t>
            </a:r>
            <a:r>
              <a:rPr lang="en-US" sz="2000" i="1" dirty="0" smtClean="0">
                <a:solidFill>
                  <a:schemeClr val="bg1"/>
                </a:solidFill>
              </a:rPr>
              <a:t>Spitzer</a:t>
            </a:r>
          </a:p>
          <a:p>
            <a:pPr marL="0" indent="0">
              <a:lnSpc>
                <a:spcPct val="130000"/>
              </a:lnSpc>
              <a:buNone/>
            </a:pPr>
            <a:r>
              <a:rPr lang="en-US" sz="2000" dirty="0" smtClean="0">
                <a:solidFill>
                  <a:schemeClr val="bg1"/>
                </a:solidFill>
              </a:rPr>
              <a:t>Sub-</a:t>
            </a:r>
            <a:r>
              <a:rPr lang="en-US" sz="2000" dirty="0" err="1" smtClean="0">
                <a:solidFill>
                  <a:schemeClr val="bg1"/>
                </a:solidFill>
              </a:rPr>
              <a:t>arcsec</a:t>
            </a:r>
            <a:r>
              <a:rPr lang="en-US" sz="2000" dirty="0" smtClean="0">
                <a:solidFill>
                  <a:schemeClr val="bg1"/>
                </a:solidFill>
              </a:rPr>
              <a:t> resolution</a:t>
            </a:r>
          </a:p>
          <a:p>
            <a:pPr marL="0" indent="0">
              <a:buNone/>
            </a:pPr>
            <a:endParaRPr lang="en-US" sz="2000" dirty="0" smtClean="0">
              <a:solidFill>
                <a:schemeClr val="bg1"/>
              </a:solidFill>
            </a:endParaRPr>
          </a:p>
          <a:p>
            <a:pPr marL="0" indent="0">
              <a:buNone/>
            </a:pPr>
            <a:r>
              <a:rPr lang="en-US" sz="2400" dirty="0" smtClean="0">
                <a:solidFill>
                  <a:schemeClr val="bg1"/>
                </a:solidFill>
              </a:rPr>
              <a:t>Observing modes:</a:t>
            </a:r>
          </a:p>
          <a:p>
            <a:r>
              <a:rPr lang="en-US" sz="1600" dirty="0" smtClean="0">
                <a:solidFill>
                  <a:srgbClr val="FFFF00"/>
                </a:solidFill>
              </a:rPr>
              <a:t>Imaging</a:t>
            </a:r>
          </a:p>
          <a:p>
            <a:r>
              <a:rPr lang="en-US" sz="1600" dirty="0" smtClean="0">
                <a:solidFill>
                  <a:srgbClr val="FFFF00"/>
                </a:solidFill>
              </a:rPr>
              <a:t>Coronagraphs</a:t>
            </a:r>
          </a:p>
          <a:p>
            <a:r>
              <a:rPr lang="en-US" sz="1600" dirty="0" smtClean="0">
                <a:solidFill>
                  <a:srgbClr val="FFFF00"/>
                </a:solidFill>
              </a:rPr>
              <a:t>Low Resolution Spectrometer</a:t>
            </a:r>
          </a:p>
          <a:p>
            <a:r>
              <a:rPr lang="en-US" sz="1600" dirty="0" smtClean="0">
                <a:solidFill>
                  <a:schemeClr val="bg1"/>
                </a:solidFill>
              </a:rPr>
              <a:t>Medium Resolution Spectrometer</a:t>
            </a:r>
            <a:endParaRPr lang="en-US" sz="2000" dirty="0" smtClean="0">
              <a:solidFill>
                <a:schemeClr val="bg1"/>
              </a:solidFill>
            </a:endParaRPr>
          </a:p>
        </p:txBody>
      </p:sp>
      <p:pic>
        <p:nvPicPr>
          <p:cNvPr id="7" name="Picture 6"/>
          <p:cNvPicPr>
            <a:picLocks noChangeAspect="1"/>
          </p:cNvPicPr>
          <p:nvPr/>
        </p:nvPicPr>
        <p:blipFill rotWithShape="1">
          <a:blip r:embed="rId3"/>
          <a:srcRect l="5660" t="4938" r="42035" b="4992"/>
          <a:stretch/>
        </p:blipFill>
        <p:spPr>
          <a:xfrm>
            <a:off x="306832" y="1272794"/>
            <a:ext cx="5230368" cy="5430012"/>
          </a:xfrm>
          <a:prstGeom prst="rect">
            <a:avLst/>
          </a:prstGeom>
          <a:ln w="34925">
            <a:solidFill>
              <a:schemeClr val="tx2">
                <a:lumMod val="60000"/>
                <a:lumOff val="40000"/>
              </a:schemeClr>
            </a:solidFill>
          </a:ln>
        </p:spPr>
      </p:pic>
      <p:pic>
        <p:nvPicPr>
          <p:cNvPr id="5" name="Picture 4" descr="Screen Shot 2017-01-12 at 8.53.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4003294"/>
            <a:ext cx="2743200" cy="2722605"/>
          </a:xfrm>
          <a:prstGeom prst="rect">
            <a:avLst/>
          </a:prstGeom>
        </p:spPr>
      </p:pic>
    </p:spTree>
    <p:extLst>
      <p:ext uri="{BB962C8B-B14F-4D97-AF65-F5344CB8AC3E}">
        <p14:creationId xmlns:p14="http://schemas.microsoft.com/office/powerpoint/2010/main" val="1497602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3999" cy="769441"/>
          </a:xfrm>
          <a:prstGeom prst="rect">
            <a:avLst/>
          </a:prstGeom>
          <a:noFill/>
        </p:spPr>
        <p:txBody>
          <a:bodyPr wrap="square" rtlCol="0">
            <a:spAutoFit/>
          </a:bodyPr>
          <a:lstStyle/>
          <a:p>
            <a:pPr algn="ctr"/>
            <a:r>
              <a:rPr lang="en-US" sz="4400" dirty="0" smtClean="0">
                <a:solidFill>
                  <a:srgbClr val="FFFFFF"/>
                </a:solidFill>
              </a:rPr>
              <a:t>The Mid-Infrared Instrument (MIRI)</a:t>
            </a:r>
            <a:endParaRPr lang="en-US" sz="4400" dirty="0">
              <a:solidFill>
                <a:srgbClr val="FFFFFF"/>
              </a:solidFill>
            </a:endParaRPr>
          </a:p>
        </p:txBody>
      </p:sp>
      <p:sp>
        <p:nvSpPr>
          <p:cNvPr id="6" name="Shape 291"/>
          <p:cNvSpPr txBox="1">
            <a:spLocks/>
          </p:cNvSpPr>
          <p:nvPr/>
        </p:nvSpPr>
        <p:spPr>
          <a:xfrm>
            <a:off x="5638800" y="1272794"/>
            <a:ext cx="3403600" cy="273050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None/>
            </a:pPr>
            <a:r>
              <a:rPr lang="en-US" sz="2000" dirty="0" smtClean="0">
                <a:solidFill>
                  <a:schemeClr val="bg1"/>
                </a:solidFill>
              </a:rPr>
              <a:t>Wavelength range: 5 - 28 </a:t>
            </a:r>
            <a:r>
              <a:rPr lang="en-US" sz="2000" dirty="0" smtClean="0">
                <a:solidFill>
                  <a:schemeClr val="bg1"/>
                </a:solidFill>
                <a:latin typeface="Symbol" charset="2"/>
                <a:cs typeface="Symbol" charset="2"/>
              </a:rPr>
              <a:t>m</a:t>
            </a:r>
            <a:r>
              <a:rPr lang="en-US" sz="2000" dirty="0" smtClean="0">
                <a:solidFill>
                  <a:schemeClr val="bg1"/>
                </a:solidFill>
              </a:rPr>
              <a:t>m</a:t>
            </a:r>
          </a:p>
          <a:p>
            <a:pPr marL="0" indent="0">
              <a:lnSpc>
                <a:spcPct val="130000"/>
              </a:lnSpc>
              <a:buNone/>
            </a:pPr>
            <a:r>
              <a:rPr lang="en-US" sz="2000" dirty="0" smtClean="0">
                <a:solidFill>
                  <a:schemeClr val="bg1"/>
                </a:solidFill>
              </a:rPr>
              <a:t>50 times more sensitive than </a:t>
            </a:r>
            <a:r>
              <a:rPr lang="en-US" sz="2000" i="1" dirty="0" smtClean="0">
                <a:solidFill>
                  <a:schemeClr val="bg1"/>
                </a:solidFill>
              </a:rPr>
              <a:t>Spitzer</a:t>
            </a:r>
          </a:p>
          <a:p>
            <a:pPr marL="0" indent="0">
              <a:lnSpc>
                <a:spcPct val="130000"/>
              </a:lnSpc>
              <a:buNone/>
            </a:pPr>
            <a:r>
              <a:rPr lang="en-US" sz="2000" dirty="0" smtClean="0">
                <a:solidFill>
                  <a:schemeClr val="bg1"/>
                </a:solidFill>
              </a:rPr>
              <a:t>Sub-</a:t>
            </a:r>
            <a:r>
              <a:rPr lang="en-US" sz="2000" dirty="0" err="1" smtClean="0">
                <a:solidFill>
                  <a:schemeClr val="bg1"/>
                </a:solidFill>
              </a:rPr>
              <a:t>arcsec</a:t>
            </a:r>
            <a:r>
              <a:rPr lang="en-US" sz="2000" dirty="0" smtClean="0">
                <a:solidFill>
                  <a:schemeClr val="bg1"/>
                </a:solidFill>
              </a:rPr>
              <a:t> resolution</a:t>
            </a:r>
          </a:p>
          <a:p>
            <a:pPr marL="0" indent="0">
              <a:buNone/>
            </a:pPr>
            <a:endParaRPr lang="en-US" sz="2000" dirty="0" smtClean="0">
              <a:solidFill>
                <a:schemeClr val="bg1"/>
              </a:solidFill>
            </a:endParaRPr>
          </a:p>
          <a:p>
            <a:pPr marL="0" indent="0">
              <a:buNone/>
            </a:pPr>
            <a:r>
              <a:rPr lang="en-US" sz="2400" dirty="0" smtClean="0">
                <a:solidFill>
                  <a:schemeClr val="bg1"/>
                </a:solidFill>
              </a:rPr>
              <a:t>Observing modes:</a:t>
            </a:r>
          </a:p>
          <a:p>
            <a:r>
              <a:rPr lang="en-US" sz="1600" dirty="0" smtClean="0">
                <a:solidFill>
                  <a:schemeClr val="bg1"/>
                </a:solidFill>
              </a:rPr>
              <a:t>Imaging</a:t>
            </a:r>
          </a:p>
          <a:p>
            <a:r>
              <a:rPr lang="en-US" sz="1600" dirty="0" smtClean="0">
                <a:solidFill>
                  <a:schemeClr val="bg1"/>
                </a:solidFill>
              </a:rPr>
              <a:t>Coronagraphs</a:t>
            </a:r>
          </a:p>
          <a:p>
            <a:r>
              <a:rPr lang="en-US" sz="1600" dirty="0" smtClean="0">
                <a:solidFill>
                  <a:schemeClr val="bg1"/>
                </a:solidFill>
              </a:rPr>
              <a:t>Low Resolution Spectrometer</a:t>
            </a:r>
          </a:p>
          <a:p>
            <a:r>
              <a:rPr lang="en-US" sz="1600" dirty="0" smtClean="0">
                <a:solidFill>
                  <a:srgbClr val="FFFF00"/>
                </a:solidFill>
              </a:rPr>
              <a:t>Medium Resolution Spectrometer</a:t>
            </a:r>
            <a:endParaRPr lang="en-US" sz="2000" dirty="0" smtClean="0">
              <a:solidFill>
                <a:srgbClr val="FFFF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4076204"/>
            <a:ext cx="4140200" cy="2672311"/>
          </a:xfrm>
          <a:prstGeom prst="rect">
            <a:avLst/>
          </a:prstGeom>
          <a:ln w="34925">
            <a:solidFill>
              <a:schemeClr val="tx2">
                <a:lumMod val="60000"/>
                <a:lumOff val="40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36" y="921841"/>
            <a:ext cx="4161564" cy="5826674"/>
          </a:xfrm>
          <a:prstGeom prst="rect">
            <a:avLst/>
          </a:prstGeom>
          <a:ln w="34925">
            <a:solidFill>
              <a:schemeClr val="tx2">
                <a:lumMod val="60000"/>
                <a:lumOff val="40000"/>
              </a:schemeClr>
            </a:solidFill>
          </a:ln>
        </p:spPr>
      </p:pic>
    </p:spTree>
    <p:extLst>
      <p:ext uri="{BB962C8B-B14F-4D97-AF65-F5344CB8AC3E}">
        <p14:creationId xmlns:p14="http://schemas.microsoft.com/office/powerpoint/2010/main" val="2125928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547885" y="963740"/>
            <a:ext cx="8153400" cy="5487860"/>
            <a:chOff x="254000" y="393700"/>
            <a:chExt cx="8674100" cy="6057900"/>
          </a:xfrm>
          <a:effectLst/>
        </p:grpSpPr>
        <p:pic>
          <p:nvPicPr>
            <p:cNvPr id="4" name="Picture 3" descr="Screen Shot 2017-01-08 at 6.05.37 PM.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54000" y="393700"/>
              <a:ext cx="8674100" cy="6057900"/>
            </a:xfrm>
            <a:prstGeom prst="rect">
              <a:avLst/>
            </a:prstGeom>
          </p:spPr>
        </p:pic>
        <p:sp>
          <p:nvSpPr>
            <p:cNvPr id="5" name="Rectangle 4"/>
            <p:cNvSpPr/>
            <p:nvPr/>
          </p:nvSpPr>
          <p:spPr>
            <a:xfrm>
              <a:off x="8686800" y="431800"/>
              <a:ext cx="1905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152400" y="25400"/>
            <a:ext cx="3520194" cy="707886"/>
          </a:xfrm>
          <a:prstGeom prst="rect">
            <a:avLst/>
          </a:prstGeom>
          <a:noFill/>
        </p:spPr>
        <p:txBody>
          <a:bodyPr wrap="none" rtlCol="0">
            <a:spAutoFit/>
          </a:bodyPr>
          <a:lstStyle/>
          <a:p>
            <a:r>
              <a:rPr lang="en-US" sz="4000" dirty="0" smtClean="0">
                <a:solidFill>
                  <a:srgbClr val="FFFFFF"/>
                </a:solidFill>
              </a:rPr>
              <a:t>JWST Sensitivity</a:t>
            </a:r>
            <a:endParaRPr lang="en-US" sz="4000" dirty="0">
              <a:solidFill>
                <a:srgbClr val="FFFFFF"/>
              </a:solidFill>
            </a:endParaRPr>
          </a:p>
        </p:txBody>
      </p:sp>
      <p:sp>
        <p:nvSpPr>
          <p:cNvPr id="6" name="Content Placeholder 5"/>
          <p:cNvSpPr txBox="1">
            <a:spLocks/>
          </p:cNvSpPr>
          <p:nvPr/>
        </p:nvSpPr>
        <p:spPr>
          <a:xfrm>
            <a:off x="5715000" y="4521201"/>
            <a:ext cx="1968500" cy="1473200"/>
          </a:xfrm>
          <a:prstGeom prst="rect">
            <a:avLst/>
          </a:prstGeom>
        </p:spPr>
        <p:txBody>
          <a:bodyPr vert="horz" lIns="54864" tIns="91440" rtlCol="0">
            <a:normAutofit fontScale="925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defTabSz="914400"/>
            <a:r>
              <a:rPr lang="en-US" sz="1400" dirty="0" smtClean="0">
                <a:solidFill>
                  <a:srgbClr val="0070C0"/>
                </a:solidFill>
              </a:rPr>
              <a:t>F560W = 1 DN/s</a:t>
            </a:r>
          </a:p>
          <a:p>
            <a:pPr defTabSz="914400"/>
            <a:r>
              <a:rPr lang="en-US" sz="1400" dirty="0" smtClean="0">
                <a:solidFill>
                  <a:srgbClr val="0070C0"/>
                </a:solidFill>
              </a:rPr>
              <a:t>F1280 = 19 DN/s</a:t>
            </a:r>
          </a:p>
          <a:p>
            <a:pPr defTabSz="914400"/>
            <a:r>
              <a:rPr lang="en-US" sz="1400" dirty="0" smtClean="0">
                <a:solidFill>
                  <a:srgbClr val="0070C0"/>
                </a:solidFill>
              </a:rPr>
              <a:t>F1800W = 80 DN/s</a:t>
            </a:r>
          </a:p>
          <a:p>
            <a:pPr defTabSz="914400"/>
            <a:r>
              <a:rPr lang="en-US" sz="1400" dirty="0" smtClean="0">
                <a:solidFill>
                  <a:srgbClr val="0070C0"/>
                </a:solidFill>
              </a:rPr>
              <a:t>F2100W = 380 DN/s</a:t>
            </a:r>
          </a:p>
          <a:p>
            <a:pPr defTabSz="914400"/>
            <a:r>
              <a:rPr lang="en-US" sz="1400" dirty="0" smtClean="0">
                <a:solidFill>
                  <a:srgbClr val="0070C0"/>
                </a:solidFill>
              </a:rPr>
              <a:t>F2550W = 790 DN/s</a:t>
            </a:r>
          </a:p>
        </p:txBody>
      </p:sp>
    </p:spTree>
    <p:extLst>
      <p:ext uri="{BB962C8B-B14F-4D97-AF65-F5344CB8AC3E}">
        <p14:creationId xmlns:p14="http://schemas.microsoft.com/office/powerpoint/2010/main" val="54358507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31411</TotalTime>
  <Words>2420</Words>
  <Application>Microsoft Macintosh PowerPoint</Application>
  <PresentationFormat>On-screen Show (4:3)</PresentationFormat>
  <Paragraphs>338</Paragraphs>
  <Slides>48</Slides>
  <Notes>37</Notes>
  <HiddenSlides>21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Calibri</vt:lpstr>
      <vt:lpstr>Calibri (Body)</vt:lpstr>
      <vt:lpstr>Courier New</vt:lpstr>
      <vt:lpstr>Mangal</vt:lpstr>
      <vt:lpstr>ＭＳ Ｐゴシック</vt:lpstr>
      <vt:lpstr>Symbol</vt:lpstr>
      <vt:lpstr>Wingdings</vt:lpstr>
      <vt:lpstr>Wingdings 2</vt:lpstr>
      <vt:lpstr>Wingdings 3</vt:lpstr>
      <vt:lpstr>Arial</vt:lpstr>
      <vt:lpstr>Office Theme</vt:lpstr>
      <vt:lpstr>1_Module</vt:lpstr>
      <vt:lpstr>3_Module</vt:lpstr>
      <vt:lpstr>PowerPoint Presentation</vt:lpstr>
      <vt:lpstr>JWST Is …</vt:lpstr>
      <vt:lpstr>Advertisement</vt:lpstr>
      <vt:lpstr>OTIS Testing at Johnson</vt:lpstr>
      <vt:lpstr>OTIS Testing at Johnson</vt:lpstr>
      <vt:lpstr>The Mid-Infrared Instrument (MIRI)</vt:lpstr>
      <vt:lpstr>PowerPoint Presentation</vt:lpstr>
      <vt:lpstr>PowerPoint Presentation</vt:lpstr>
      <vt:lpstr>PowerPoint Presentation</vt:lpstr>
      <vt:lpstr>PowerPoint Presentation</vt:lpstr>
      <vt:lpstr>MIRI Imager</vt:lpstr>
      <vt:lpstr>MIRI Imager</vt:lpstr>
      <vt:lpstr>MIRI Low Resolution Spectrometer (LRS)</vt:lpstr>
      <vt:lpstr>MIRI Low Resolution Spectrometer (LRS)</vt:lpstr>
      <vt:lpstr>MIRI Medium Resolution Spectrometer (MRS)</vt:lpstr>
      <vt:lpstr>MIRI Medium Resolution Spectrometer (MRS)</vt:lpstr>
      <vt:lpstr>Why the Mid-Infrared?</vt:lpstr>
      <vt:lpstr>The MIRI Sensor Chip Assembly</vt:lpstr>
      <vt:lpstr>Detector Layer Schematic</vt:lpstr>
      <vt:lpstr>Energy Diagram</vt:lpstr>
      <vt:lpstr>The MIRI Sensor Chip Assembly</vt:lpstr>
      <vt:lpstr>The MIRI Sensor Chip Assembly</vt:lpstr>
      <vt:lpstr>Subarrays</vt:lpstr>
      <vt:lpstr>MultiACCUM Data</vt:lpstr>
      <vt:lpstr>Fast vs. Slow</vt:lpstr>
      <vt:lpstr>Testing  (NASA Goddard)</vt:lpstr>
      <vt:lpstr>Testing (JPL) </vt:lpstr>
      <vt:lpstr>Data!</vt:lpstr>
      <vt:lpstr>Ramps-to-Slopes</vt:lpstr>
      <vt:lpstr>Ramps-to-Slopes</vt:lpstr>
      <vt:lpstr>“Features”</vt:lpstr>
      <vt:lpstr>“Features”</vt:lpstr>
      <vt:lpstr>“Features”</vt:lpstr>
      <vt:lpstr>“Features”</vt:lpstr>
      <vt:lpstr>Cosmic Rays</vt:lpstr>
      <vt:lpstr>Science Operations</vt:lpstr>
      <vt:lpstr>Why we’re still testing</vt:lpstr>
      <vt:lpstr>Summary</vt:lpstr>
      <vt:lpstr>12 Bad Habits</vt:lpstr>
      <vt:lpstr>3. Drifts in Apparent Response</vt:lpstr>
      <vt:lpstr>3. Drifts in Apparent Response</vt:lpstr>
      <vt:lpstr>4. Reset Anomaly</vt:lpstr>
      <vt:lpstr>5. Persistence Recovery</vt:lpstr>
      <vt:lpstr>6. Anneal Recovery</vt:lpstr>
      <vt:lpstr>Responsitivity</vt:lpstr>
      <vt:lpstr>Quantum Yield (Efficiency)</vt:lpstr>
      <vt:lpstr>Dark Current</vt:lpstr>
      <vt:lpstr>Non-Ideal Behavior</vt:lpstr>
    </vt:vector>
  </TitlesOfParts>
  <Company>STSCI</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 Temim</dc:creator>
  <cp:lastModifiedBy>Microsoft Office User</cp:lastModifiedBy>
  <cp:revision>271</cp:revision>
  <cp:lastPrinted>2017-09-27T15:02:00Z</cp:lastPrinted>
  <dcterms:created xsi:type="dcterms:W3CDTF">2017-01-05T19:53:09Z</dcterms:created>
  <dcterms:modified xsi:type="dcterms:W3CDTF">2017-09-28T12:20:13Z</dcterms:modified>
</cp:coreProperties>
</file>