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5"/>
  </p:notesMasterIdLst>
  <p:sldIdLst>
    <p:sldId id="256" r:id="rId2"/>
    <p:sldId id="257" r:id="rId3"/>
    <p:sldId id="284" r:id="rId4"/>
    <p:sldId id="285" r:id="rId5"/>
    <p:sldId id="315" r:id="rId6"/>
    <p:sldId id="317" r:id="rId7"/>
    <p:sldId id="316" r:id="rId8"/>
    <p:sldId id="273" r:id="rId9"/>
    <p:sldId id="318" r:id="rId10"/>
    <p:sldId id="277" r:id="rId11"/>
    <p:sldId id="259" r:id="rId12"/>
    <p:sldId id="283" r:id="rId13"/>
    <p:sldId id="261" r:id="rId14"/>
    <p:sldId id="262" r:id="rId15"/>
    <p:sldId id="263" r:id="rId16"/>
    <p:sldId id="264" r:id="rId17"/>
    <p:sldId id="267" r:id="rId18"/>
    <p:sldId id="265" r:id="rId19"/>
    <p:sldId id="268" r:id="rId20"/>
    <p:sldId id="269" r:id="rId21"/>
    <p:sldId id="270" r:id="rId22"/>
    <p:sldId id="271" r:id="rId23"/>
    <p:sldId id="276" r:id="rId24"/>
    <p:sldId id="279" r:id="rId25"/>
    <p:sldId id="280" r:id="rId26"/>
    <p:sldId id="275" r:id="rId27"/>
    <p:sldId id="281" r:id="rId28"/>
    <p:sldId id="302" r:id="rId29"/>
    <p:sldId id="282" r:id="rId30"/>
    <p:sldId id="329" r:id="rId31"/>
    <p:sldId id="311" r:id="rId32"/>
    <p:sldId id="331" r:id="rId33"/>
    <p:sldId id="297" r:id="rId34"/>
    <p:sldId id="330" r:id="rId35"/>
    <p:sldId id="312" r:id="rId36"/>
    <p:sldId id="313" r:id="rId37"/>
    <p:sldId id="304" r:id="rId38"/>
    <p:sldId id="307" r:id="rId39"/>
    <p:sldId id="314" r:id="rId40"/>
    <p:sldId id="309" r:id="rId41"/>
    <p:sldId id="308" r:id="rId42"/>
    <p:sldId id="310" r:id="rId43"/>
    <p:sldId id="349" r:id="rId44"/>
    <p:sldId id="332" r:id="rId45"/>
    <p:sldId id="333" r:id="rId46"/>
    <p:sldId id="336" r:id="rId47"/>
    <p:sldId id="341" r:id="rId48"/>
    <p:sldId id="340" r:id="rId49"/>
    <p:sldId id="346" r:id="rId50"/>
    <p:sldId id="345" r:id="rId51"/>
    <p:sldId id="347" r:id="rId52"/>
    <p:sldId id="348" r:id="rId53"/>
    <p:sldId id="335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298" r:id="rId62"/>
    <p:sldId id="301" r:id="rId63"/>
    <p:sldId id="300" r:id="rId64"/>
    <p:sldId id="352" r:id="rId65"/>
    <p:sldId id="351" r:id="rId66"/>
    <p:sldId id="353" r:id="rId67"/>
    <p:sldId id="350" r:id="rId68"/>
    <p:sldId id="355" r:id="rId69"/>
    <p:sldId id="354" r:id="rId70"/>
    <p:sldId id="359" r:id="rId71"/>
    <p:sldId id="357" r:id="rId72"/>
    <p:sldId id="358" r:id="rId73"/>
    <p:sldId id="360" r:id="rId7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512" autoAdjust="0"/>
  </p:normalViewPr>
  <p:slideViewPr>
    <p:cSldViewPr snapToGrid="0" snapToObjects="1">
      <p:cViewPr>
        <p:scale>
          <a:sx n="115" d="100"/>
          <a:sy n="115" d="100"/>
        </p:scale>
        <p:origin x="-71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notesMaster" Target="notesMasters/notesMaster1.xml"/><Relationship Id="rId76" Type="http://schemas.openxmlformats.org/officeDocument/2006/relationships/printerSettings" Target="printerSettings/printerSettings1.bin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7D314-8EE6-D740-A81F-9A877C4015E2}" type="datetimeFigureOut">
              <a:rPr lang="en-US" smtClean="0"/>
              <a:t>9/22/17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2644D-9D6B-6F4B-97F0-75F6D6192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31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2644D-9D6B-6F4B-97F0-75F6D6192E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95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C72-E79D-1144-8701-39D68A16BD49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C218-A4A2-BB45-81B4-877FF5CC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19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C72-E79D-1144-8701-39D68A16BD49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C218-A4A2-BB45-81B4-877FF5CC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3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C72-E79D-1144-8701-39D68A16BD49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C218-A4A2-BB45-81B4-877FF5CC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7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C72-E79D-1144-8701-39D68A16BD49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C218-A4A2-BB45-81B4-877FF5CC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2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C72-E79D-1144-8701-39D68A16BD49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C218-A4A2-BB45-81B4-877FF5CC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28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C72-E79D-1144-8701-39D68A16BD49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C218-A4A2-BB45-81B4-877FF5CC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0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C72-E79D-1144-8701-39D68A16BD49}" type="datetimeFigureOut">
              <a:rPr lang="en-US" smtClean="0"/>
              <a:t>9/20/17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C218-A4A2-BB45-81B4-877FF5CC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C72-E79D-1144-8701-39D68A16BD49}" type="datetimeFigureOut">
              <a:rPr lang="en-US" smtClean="0"/>
              <a:t>9/20/17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C218-A4A2-BB45-81B4-877FF5CC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56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C72-E79D-1144-8701-39D68A16BD49}" type="datetimeFigureOut">
              <a:rPr lang="en-US" smtClean="0"/>
              <a:t>9/20/17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C218-A4A2-BB45-81B4-877FF5CC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1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C72-E79D-1144-8701-39D68A16BD49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C218-A4A2-BB45-81B4-877FF5CC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13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C72-E79D-1144-8701-39D68A16BD49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C218-A4A2-BB45-81B4-877FF5CC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79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C72-E79D-1144-8701-39D68A16BD49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6C218-A4A2-BB45-81B4-877FF5CC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3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919" y="1459433"/>
            <a:ext cx="8119755" cy="1470025"/>
          </a:xfrm>
        </p:spPr>
        <p:txBody>
          <a:bodyPr/>
          <a:lstStyle/>
          <a:p>
            <a:r>
              <a:rPr lang="en-US" b="1" dirty="0" smtClean="0"/>
              <a:t>Empirically Modeling CTE for HST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4216" y="3886200"/>
            <a:ext cx="3665988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Jay Anderson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STScI</a:t>
            </a:r>
          </a:p>
          <a:p>
            <a:r>
              <a:rPr lang="en-US" sz="2600" dirty="0" smtClean="0"/>
              <a:t>2017 Detector Workshop</a:t>
            </a:r>
          </a:p>
          <a:p>
            <a:r>
              <a:rPr lang="en-US" sz="2600" dirty="0" smtClean="0"/>
              <a:t>Baltimore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90752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" y="200664"/>
            <a:ext cx="5425433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1) Model Parameters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909" y="1501568"/>
            <a:ext cx="8568127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Trapping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Trap density: </a:t>
            </a:r>
            <a:r>
              <a:rPr lang="en-US" dirty="0" err="1" smtClean="0"/>
              <a:t>φ</a:t>
            </a:r>
            <a:r>
              <a:rPr lang="en-US" dirty="0" smtClean="0"/>
              <a:t>(</a:t>
            </a:r>
            <a:r>
              <a:rPr lang="en-US" i="1" dirty="0" smtClean="0"/>
              <a:t>q</a:t>
            </a:r>
            <a:r>
              <a:rPr lang="en-US" dirty="0" smtClean="0"/>
              <a:t>): 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number of traps between </a:t>
            </a:r>
            <a:r>
              <a:rPr lang="en-US" i="1" dirty="0" smtClean="0"/>
              <a:t>q</a:t>
            </a:r>
            <a:r>
              <a:rPr lang="en-US" dirty="0" smtClean="0"/>
              <a:t> and </a:t>
            </a:r>
            <a:r>
              <a:rPr lang="en-US" i="1" dirty="0" smtClean="0"/>
              <a:t>q</a:t>
            </a:r>
            <a:r>
              <a:rPr lang="en-US" dirty="0" smtClean="0"/>
              <a:t>+1</a:t>
            </a:r>
          </a:p>
          <a:p>
            <a:pPr lvl="1"/>
            <a:r>
              <a:rPr lang="en-US" dirty="0" smtClean="0"/>
              <a:t>Cumulative distribution:</a:t>
            </a:r>
            <a:r>
              <a:rPr lang="en-US" i="1" dirty="0" smtClean="0"/>
              <a:t> </a:t>
            </a:r>
          </a:p>
          <a:p>
            <a:pPr marL="457200" lvl="1" indent="0">
              <a:buNone/>
            </a:pPr>
            <a:r>
              <a:rPr lang="en-US" i="1" dirty="0" smtClean="0"/>
              <a:t>		q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  <a:r>
              <a:rPr lang="is-IS" dirty="0" smtClean="0"/>
              <a:t>: the </a:t>
            </a:r>
            <a:r>
              <a:rPr lang="is-IS" i="1" dirty="0" smtClean="0"/>
              <a:t>n</a:t>
            </a:r>
            <a:r>
              <a:rPr lang="is-IS" baseline="30000" dirty="0" smtClean="0"/>
              <a:t>th</a:t>
            </a:r>
            <a:r>
              <a:rPr lang="is-IS" dirty="0" smtClean="0"/>
              <a:t> trap affects the </a:t>
            </a:r>
            <a:r>
              <a:rPr lang="is-IS" i="1" dirty="0" smtClean="0"/>
              <a:t>q</a:t>
            </a:r>
            <a:r>
              <a:rPr lang="is-IS" baseline="30000" dirty="0" smtClean="0"/>
              <a:t>th</a:t>
            </a:r>
            <a:r>
              <a:rPr lang="is-IS" dirty="0" smtClean="0"/>
              <a:t> electron</a:t>
            </a:r>
          </a:p>
          <a:p>
            <a:pPr lvl="1"/>
            <a:endParaRPr lang="en-US" baseline="-25000" dirty="0" smtClean="0"/>
          </a:p>
          <a:p>
            <a:r>
              <a:rPr lang="en-US" b="1" dirty="0" smtClean="0"/>
              <a:t>Release profile</a:t>
            </a:r>
            <a:r>
              <a:rPr lang="en-US" dirty="0" smtClean="0"/>
              <a:t>:</a:t>
            </a:r>
          </a:p>
          <a:p>
            <a:pPr lvl="1"/>
            <a:r>
              <a:rPr lang="en-US" i="1" dirty="0" smtClean="0"/>
              <a:t>T</a:t>
            </a:r>
            <a:r>
              <a:rPr lang="en-US" dirty="0" smtClean="0"/>
              <a:t>(j) = % of trap released in </a:t>
            </a:r>
            <a:r>
              <a:rPr lang="en-US" i="1" dirty="0" err="1" smtClean="0"/>
              <a:t>j</a:t>
            </a:r>
            <a:r>
              <a:rPr lang="en-US" baseline="30000" dirty="0" err="1" smtClean="0"/>
              <a:t>th</a:t>
            </a:r>
            <a:r>
              <a:rPr lang="en-US" dirty="0" smtClean="0"/>
              <a:t> upstream pix</a:t>
            </a:r>
          </a:p>
          <a:p>
            <a:pPr lvl="2"/>
            <a:r>
              <a:rPr lang="en-US" dirty="0" smtClean="0"/>
              <a:t>Half released by j ~ 8</a:t>
            </a:r>
          </a:p>
          <a:p>
            <a:pPr lvl="2"/>
            <a:r>
              <a:rPr lang="en-US" dirty="0" smtClean="0"/>
              <a:t>Trails go out to j ~ 60</a:t>
            </a:r>
            <a:endParaRPr lang="en-US" sz="2400" dirty="0" smtClean="0"/>
          </a:p>
          <a:p>
            <a:pPr lvl="2"/>
            <a:r>
              <a:rPr lang="en-US" sz="2200" i="1" dirty="0" smtClean="0"/>
              <a:t>T(j) can</a:t>
            </a:r>
            <a:r>
              <a:rPr lang="en-US" sz="2200" dirty="0" smtClean="0"/>
              <a:t> be a function of </a:t>
            </a:r>
            <a:r>
              <a:rPr lang="en-US" sz="2200" i="1" dirty="0" smtClean="0"/>
              <a:t>q:  T(</a:t>
            </a:r>
            <a:r>
              <a:rPr lang="en-US" sz="2200" i="1" dirty="0" err="1" smtClean="0"/>
              <a:t>j;q</a:t>
            </a:r>
            <a:r>
              <a:rPr lang="en-US" sz="2200" i="1" dirty="0" smtClean="0"/>
              <a:t>)</a:t>
            </a:r>
            <a:endParaRPr lang="en-US" sz="2600" i="1" dirty="0"/>
          </a:p>
        </p:txBody>
      </p:sp>
      <p:sp>
        <p:nvSpPr>
          <p:cNvPr id="4" name="Rectangle 3"/>
          <p:cNvSpPr/>
          <p:nvPr/>
        </p:nvSpPr>
        <p:spPr>
          <a:xfrm>
            <a:off x="7861854" y="1227403"/>
            <a:ext cx="491194" cy="233641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460459" y="3476775"/>
            <a:ext cx="3698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460459" y="3382595"/>
            <a:ext cx="3698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460459" y="3276086"/>
            <a:ext cx="3698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460459" y="3169577"/>
            <a:ext cx="3698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460459" y="2847996"/>
            <a:ext cx="3698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491963" y="2568882"/>
            <a:ext cx="3698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493004" y="1501568"/>
            <a:ext cx="3698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012107" y="3944233"/>
            <a:ext cx="491194" cy="115996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642216" y="5285712"/>
            <a:ext cx="3698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013109" y="5486399"/>
            <a:ext cx="491194" cy="79424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523103" y="6027531"/>
            <a:ext cx="491194" cy="25311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033471" y="6139836"/>
            <a:ext cx="491194" cy="14080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546694" y="6230591"/>
            <a:ext cx="491194" cy="4571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519300" y="6306501"/>
            <a:ext cx="494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20%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014297" y="6306501"/>
            <a:ext cx="497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</a:t>
            </a:r>
            <a:r>
              <a:rPr lang="en-US" sz="1400" b="1" dirty="0" smtClean="0"/>
              <a:t>0%</a:t>
            </a:r>
            <a:endParaRPr 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548919" y="6305012"/>
            <a:ext cx="406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7%</a:t>
            </a:r>
            <a:endParaRPr lang="en-US" sz="1400" b="1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522109" y="5398752"/>
            <a:ext cx="270251" cy="56713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503301" y="5345276"/>
            <a:ext cx="745256" cy="74181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504303" y="5292416"/>
            <a:ext cx="1360733" cy="90906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522109" y="5230771"/>
            <a:ext cx="1515779" cy="79676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653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24845" y="2564064"/>
            <a:ext cx="491194" cy="349864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448389" y="3717859"/>
            <a:ext cx="491194" cy="233641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03000" y="5259947"/>
            <a:ext cx="491194" cy="80276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0008" y="5487598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60471" y="5583451"/>
            <a:ext cx="491194" cy="47925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77818" y="5104185"/>
            <a:ext cx="491194" cy="95852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77604" y="5367783"/>
            <a:ext cx="491194" cy="69492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92758" y="5575006"/>
            <a:ext cx="491194" cy="47925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16564" y="5479153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63543" y="5479153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803000" y="6326314"/>
            <a:ext cx="3948217" cy="359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16044" y="6374236"/>
            <a:ext cx="2123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PARALLEL READOUT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587583" y="5583451"/>
            <a:ext cx="491194" cy="47925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20012" y="5104185"/>
            <a:ext cx="491194" cy="95852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669159" y="5259947"/>
            <a:ext cx="491194" cy="80629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04931" y="5371320"/>
            <a:ext cx="491194" cy="69492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740701" y="5479153"/>
            <a:ext cx="491194" cy="58355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 rot="838736">
            <a:off x="3218755" y="3594844"/>
            <a:ext cx="604850" cy="578082"/>
            <a:chOff x="6734974" y="2957428"/>
            <a:chExt cx="604850" cy="578082"/>
          </a:xfrm>
        </p:grpSpPr>
        <p:sp>
          <p:nvSpPr>
            <p:cNvPr id="28" name="Pie 27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8481928" y="5715250"/>
            <a:ext cx="491194" cy="3354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5"/>
          <p:cNvSpPr>
            <a:spLocks noGrp="1"/>
          </p:cNvSpPr>
          <p:nvPr>
            <p:ph idx="1"/>
          </p:nvPr>
        </p:nvSpPr>
        <p:spPr>
          <a:xfrm>
            <a:off x="104971" y="1114437"/>
            <a:ext cx="4219874" cy="1807533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 smtClean="0"/>
              <a:t>Forward model</a:t>
            </a:r>
          </a:p>
          <a:p>
            <a:r>
              <a:rPr lang="en-US" sz="3100" dirty="0" smtClean="0"/>
              <a:t>Deal with one trap at a time</a:t>
            </a:r>
          </a:p>
          <a:p>
            <a:pPr lvl="1"/>
            <a:r>
              <a:rPr lang="en-US" sz="2600" dirty="0" smtClean="0"/>
              <a:t>A “trap” affects one particular electron (i.e., the 37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)</a:t>
            </a:r>
          </a:p>
        </p:txBody>
      </p:sp>
      <p:sp>
        <p:nvSpPr>
          <p:cNvPr id="32" name="Content Placeholder 5"/>
          <p:cNvSpPr txBox="1">
            <a:spLocks/>
          </p:cNvSpPr>
          <p:nvPr/>
        </p:nvSpPr>
        <p:spPr>
          <a:xfrm>
            <a:off x="4598971" y="212993"/>
            <a:ext cx="4394449" cy="3252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When it grabs an electron, </a:t>
            </a:r>
          </a:p>
          <a:p>
            <a:pPr lvl="1"/>
            <a:r>
              <a:rPr lang="en-US" sz="2000" dirty="0" smtClean="0"/>
              <a:t>fill trap, remove </a:t>
            </a:r>
            <a:r>
              <a:rPr lang="en-US" sz="2000" i="1" dirty="0" smtClean="0"/>
              <a:t>f </a:t>
            </a:r>
            <a:r>
              <a:rPr lang="en-US" sz="2000" dirty="0" smtClean="0"/>
              <a:t>electrons</a:t>
            </a:r>
          </a:p>
          <a:p>
            <a:r>
              <a:rPr lang="en-US" sz="2400" dirty="0" smtClean="0"/>
              <a:t>With clocking, deposit f × T(</a:t>
            </a:r>
            <a:r>
              <a:rPr lang="en-US" sz="2400" dirty="0" err="1" smtClean="0"/>
              <a:t>Δj</a:t>
            </a:r>
            <a:r>
              <a:rPr lang="en-US" sz="2400" dirty="0" smtClean="0"/>
              <a:t>) in upstream pixels</a:t>
            </a:r>
          </a:p>
          <a:p>
            <a:pPr lvl="1"/>
            <a:r>
              <a:rPr lang="en-US" sz="2000" dirty="0" smtClean="0"/>
              <a:t>Keep track of how full the trap is at each shift</a:t>
            </a:r>
          </a:p>
          <a:p>
            <a:pPr lvl="1"/>
            <a:r>
              <a:rPr lang="en-US" sz="2000" dirty="0" smtClean="0"/>
              <a:t>After 60 shifts, trap empty again</a:t>
            </a:r>
          </a:p>
          <a:p>
            <a:pPr lvl="1"/>
            <a:r>
              <a:rPr lang="en-US" sz="2000" dirty="0" smtClean="0"/>
              <a:t>If you encounter upstream pixel with &gt; 37, flush trap, then refill</a:t>
            </a: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61280" y="212993"/>
            <a:ext cx="4006145" cy="78565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2) Algorithm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698438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24845" y="2564064"/>
            <a:ext cx="491194" cy="349864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448389" y="3717859"/>
            <a:ext cx="491194" cy="233641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03000" y="5259947"/>
            <a:ext cx="491194" cy="80276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0008" y="5487598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60471" y="5583451"/>
            <a:ext cx="491194" cy="47925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77818" y="5104185"/>
            <a:ext cx="491194" cy="95852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77604" y="5367783"/>
            <a:ext cx="491194" cy="69492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92758" y="5575006"/>
            <a:ext cx="491194" cy="47925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16564" y="5479153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63543" y="5479153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803000" y="6326314"/>
            <a:ext cx="3948217" cy="359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16044" y="6374236"/>
            <a:ext cx="2123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PARALLEL READOUT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587583" y="5583451"/>
            <a:ext cx="491194" cy="47925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20012" y="5104185"/>
            <a:ext cx="491194" cy="95852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669159" y="5259947"/>
            <a:ext cx="491194" cy="80629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04931" y="5371320"/>
            <a:ext cx="491194" cy="69492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740701" y="5479153"/>
            <a:ext cx="491194" cy="58355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 rot="838736">
            <a:off x="3218755" y="3594844"/>
            <a:ext cx="604850" cy="578082"/>
            <a:chOff x="6734974" y="2957428"/>
            <a:chExt cx="604850" cy="578082"/>
          </a:xfrm>
        </p:grpSpPr>
        <p:sp>
          <p:nvSpPr>
            <p:cNvPr id="28" name="Pie 27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8481928" y="5715250"/>
            <a:ext cx="491194" cy="3354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77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97725" y="2564064"/>
            <a:ext cx="491194" cy="349864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21269" y="3717859"/>
            <a:ext cx="491194" cy="233641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75880" y="5259947"/>
            <a:ext cx="491194" cy="80276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12888" y="5487598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33351" y="5583451"/>
            <a:ext cx="491194" cy="47925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50698" y="5104185"/>
            <a:ext cx="491194" cy="95852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50484" y="5367783"/>
            <a:ext cx="491194" cy="69492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5638" y="5575006"/>
            <a:ext cx="491194" cy="47925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89444" y="5479153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36423" y="5479153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803000" y="6326314"/>
            <a:ext cx="3948217" cy="359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16044" y="6374236"/>
            <a:ext cx="2123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PARALLEL READOUT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592892" y="5104185"/>
            <a:ext cx="491194" cy="95852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142039" y="5259947"/>
            <a:ext cx="491194" cy="80629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77811" y="5371320"/>
            <a:ext cx="491194" cy="69492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213581" y="5479153"/>
            <a:ext cx="491194" cy="58355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 rot="838736">
            <a:off x="3218755" y="3594844"/>
            <a:ext cx="604850" cy="578082"/>
            <a:chOff x="6734974" y="2957428"/>
            <a:chExt cx="604850" cy="578082"/>
          </a:xfrm>
        </p:grpSpPr>
        <p:sp>
          <p:nvSpPr>
            <p:cNvPr id="31" name="Pie 30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7954808" y="5715250"/>
            <a:ext cx="491194" cy="3354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75271" y="5116167"/>
            <a:ext cx="491194" cy="93455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61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3230243" y="3582515"/>
            <a:ext cx="491194" cy="67097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34665" y="2564064"/>
            <a:ext cx="491194" cy="101845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58209" y="3717859"/>
            <a:ext cx="491194" cy="233641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12820" y="5259947"/>
            <a:ext cx="491194" cy="80276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49828" y="5487598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70291" y="5583451"/>
            <a:ext cx="491194" cy="47925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87638" y="5104185"/>
            <a:ext cx="491194" cy="95852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87424" y="5367783"/>
            <a:ext cx="491194" cy="69492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02578" y="5575006"/>
            <a:ext cx="491194" cy="47925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26384" y="5479153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73363" y="5479153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803000" y="6326314"/>
            <a:ext cx="3948217" cy="359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16044" y="6374236"/>
            <a:ext cx="2123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PARALLEL READOUT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29832" y="5104185"/>
            <a:ext cx="491194" cy="95852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78979" y="5259947"/>
            <a:ext cx="491194" cy="80629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114751" y="5371320"/>
            <a:ext cx="491194" cy="69492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650521" y="5479153"/>
            <a:ext cx="491194" cy="58355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31325" y="4253488"/>
            <a:ext cx="491194" cy="18058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 rot="838736">
            <a:off x="3218755" y="3606479"/>
            <a:ext cx="604850" cy="578082"/>
            <a:chOff x="6734974" y="2957428"/>
            <a:chExt cx="604850" cy="578082"/>
          </a:xfrm>
        </p:grpSpPr>
        <p:sp>
          <p:nvSpPr>
            <p:cNvPr id="14" name="Pie 13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7391748" y="5715250"/>
            <a:ext cx="491194" cy="3354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912211" y="5116167"/>
            <a:ext cx="491194" cy="93455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29344" y="5355801"/>
            <a:ext cx="491194" cy="69492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07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230243" y="3582515"/>
            <a:ext cx="491194" cy="67097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31089" y="3717859"/>
            <a:ext cx="491194" cy="233641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85700" y="5259947"/>
            <a:ext cx="491194" cy="80276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22708" y="5487598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43171" y="5583451"/>
            <a:ext cx="491194" cy="47925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60518" y="5104185"/>
            <a:ext cx="491194" cy="95852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60304" y="5367783"/>
            <a:ext cx="491194" cy="69492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75458" y="5575006"/>
            <a:ext cx="491194" cy="47925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99264" y="5479153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46243" y="5479153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803000" y="6326314"/>
            <a:ext cx="3948217" cy="359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16044" y="6374236"/>
            <a:ext cx="2123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PARALLEL READOUT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587631" y="5371320"/>
            <a:ext cx="491194" cy="69492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123401" y="5479153"/>
            <a:ext cx="491194" cy="58355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707545" y="2564064"/>
            <a:ext cx="491194" cy="101845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704205" y="4253488"/>
            <a:ext cx="491194" cy="18058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 rot="838736">
            <a:off x="3218755" y="3618461"/>
            <a:ext cx="604850" cy="578082"/>
            <a:chOff x="6734974" y="2957428"/>
            <a:chExt cx="604850" cy="578082"/>
          </a:xfrm>
        </p:grpSpPr>
        <p:sp>
          <p:nvSpPr>
            <p:cNvPr id="34" name="Pie 33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6864628" y="5715250"/>
            <a:ext cx="491194" cy="3354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385091" y="5116167"/>
            <a:ext cx="491194" cy="93455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902224" y="5355801"/>
            <a:ext cx="491194" cy="69492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417378" y="5271928"/>
            <a:ext cx="491194" cy="77035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92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03969" y="3717859"/>
            <a:ext cx="491194" cy="233641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58580" y="5259947"/>
            <a:ext cx="491194" cy="80276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95588" y="5487598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16051" y="5583451"/>
            <a:ext cx="491194" cy="47925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33398" y="5104185"/>
            <a:ext cx="491194" cy="95852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3184" y="5367783"/>
            <a:ext cx="491194" cy="69492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48338" y="5575006"/>
            <a:ext cx="491194" cy="47925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72144" y="5479153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19123" y="5479153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803000" y="6326314"/>
            <a:ext cx="3948217" cy="359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16044" y="6374236"/>
            <a:ext cx="2123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PARALLEL READOUT</a:t>
            </a:r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596281" y="5479153"/>
            <a:ext cx="491194" cy="58355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177085" y="4253488"/>
            <a:ext cx="491194" cy="18058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230243" y="3582516"/>
            <a:ext cx="491194" cy="39540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695588" y="3989903"/>
            <a:ext cx="491194" cy="27220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168445" y="2564064"/>
            <a:ext cx="491194" cy="101845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 rot="838736">
            <a:off x="3218755" y="3606479"/>
            <a:ext cx="604850" cy="578082"/>
            <a:chOff x="6734974" y="2957428"/>
            <a:chExt cx="604850" cy="578082"/>
          </a:xfrm>
        </p:grpSpPr>
        <p:sp>
          <p:nvSpPr>
            <p:cNvPr id="40" name="Pie 39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6349488" y="5715250"/>
            <a:ext cx="491194" cy="3354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869951" y="5116167"/>
            <a:ext cx="491194" cy="93455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7387084" y="5355801"/>
            <a:ext cx="491194" cy="69492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902238" y="5271928"/>
            <a:ext cx="491194" cy="77035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426044" y="5715250"/>
            <a:ext cx="491194" cy="32703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92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4869" y="3717859"/>
            <a:ext cx="491194" cy="233641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19480" y="5259947"/>
            <a:ext cx="491194" cy="80276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56488" y="5487598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6951" y="5583451"/>
            <a:ext cx="491194" cy="47925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298" y="5104185"/>
            <a:ext cx="491194" cy="95852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94084" y="5367783"/>
            <a:ext cx="491194" cy="69492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09238" y="5575006"/>
            <a:ext cx="491194" cy="47925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33044" y="5479153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80023" y="5479153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803000" y="6326314"/>
            <a:ext cx="3948217" cy="359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16044" y="6374236"/>
            <a:ext cx="2123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PARALLEL READOUT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1649965" y="4253488"/>
            <a:ext cx="491194" cy="18058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168468" y="3989903"/>
            <a:ext cx="491194" cy="27220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30243" y="3582516"/>
            <a:ext cx="491194" cy="22764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702890" y="3810165"/>
            <a:ext cx="491194" cy="15578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653305" y="2564064"/>
            <a:ext cx="491194" cy="101845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 rot="838736">
            <a:off x="3218755" y="3606479"/>
            <a:ext cx="604850" cy="578082"/>
            <a:chOff x="6734974" y="2957428"/>
            <a:chExt cx="604850" cy="578082"/>
          </a:xfrm>
        </p:grpSpPr>
        <p:sp>
          <p:nvSpPr>
            <p:cNvPr id="31" name="Pie 30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8406789" y="5575005"/>
            <a:ext cx="491194" cy="46728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798408" y="5715250"/>
            <a:ext cx="491194" cy="3354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318871" y="5116167"/>
            <a:ext cx="491194" cy="93455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36004" y="5355801"/>
            <a:ext cx="491194" cy="69492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351158" y="5271928"/>
            <a:ext cx="491194" cy="77035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874964" y="5715250"/>
            <a:ext cx="491194" cy="32703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72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14228" y="5487598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34691" y="5583451"/>
            <a:ext cx="491194" cy="47925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51824" y="5367783"/>
            <a:ext cx="491194" cy="69492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66978" y="5575006"/>
            <a:ext cx="491194" cy="47925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90784" y="5479153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37763" y="5479153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803000" y="6326314"/>
            <a:ext cx="3948217" cy="359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16044" y="6374236"/>
            <a:ext cx="2123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PARALLEL READOUT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607705" y="4253488"/>
            <a:ext cx="491194" cy="18058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722609" y="3717859"/>
            <a:ext cx="491194" cy="233641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138188" y="3989903"/>
            <a:ext cx="491194" cy="27220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703123" y="3582517"/>
            <a:ext cx="491194" cy="11136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648650" y="3810165"/>
            <a:ext cx="491194" cy="15578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179780" y="3693886"/>
            <a:ext cx="491194" cy="1162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87085" y="2564064"/>
            <a:ext cx="491194" cy="101845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 rot="838736">
            <a:off x="3218755" y="3606479"/>
            <a:ext cx="604850" cy="578082"/>
            <a:chOff x="6734974" y="2957428"/>
            <a:chExt cx="604850" cy="578082"/>
          </a:xfrm>
        </p:grpSpPr>
        <p:sp>
          <p:nvSpPr>
            <p:cNvPr id="38" name="Pie 37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7364529" y="5575005"/>
            <a:ext cx="491194" cy="46728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756148" y="5715250"/>
            <a:ext cx="491194" cy="3354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276611" y="5116167"/>
            <a:ext cx="491194" cy="93455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793744" y="5355801"/>
            <a:ext cx="491194" cy="69492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308898" y="5271928"/>
            <a:ext cx="491194" cy="77035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832704" y="5715250"/>
            <a:ext cx="491194" cy="32703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879683" y="4696809"/>
            <a:ext cx="491194" cy="134547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11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14228" y="5487598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34691" y="5583451"/>
            <a:ext cx="491194" cy="47925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51824" y="5367783"/>
            <a:ext cx="491194" cy="69492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66978" y="5575006"/>
            <a:ext cx="491194" cy="47925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90784" y="5479153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37763" y="5479153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803000" y="6326314"/>
            <a:ext cx="3948217" cy="359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16044" y="6374236"/>
            <a:ext cx="2123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PARALLEL READOUT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607705" y="4253488"/>
            <a:ext cx="491194" cy="18058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722609" y="3717859"/>
            <a:ext cx="491194" cy="233641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138188" y="4409273"/>
            <a:ext cx="491194" cy="27220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703123" y="4001887"/>
            <a:ext cx="491194" cy="11136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648650" y="4229535"/>
            <a:ext cx="491194" cy="15578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179780" y="4113256"/>
            <a:ext cx="491194" cy="1162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87085" y="2983434"/>
            <a:ext cx="491194" cy="101845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 rot="838736">
            <a:off x="3218755" y="3606479"/>
            <a:ext cx="604850" cy="578082"/>
            <a:chOff x="6734974" y="2957428"/>
            <a:chExt cx="604850" cy="578082"/>
          </a:xfrm>
        </p:grpSpPr>
        <p:sp>
          <p:nvSpPr>
            <p:cNvPr id="21" name="Pie 20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7364529" y="5575005"/>
            <a:ext cx="491194" cy="46728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756148" y="5715250"/>
            <a:ext cx="491194" cy="3354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76611" y="5116167"/>
            <a:ext cx="491194" cy="93455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793744" y="5355801"/>
            <a:ext cx="491194" cy="69492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308898" y="5271928"/>
            <a:ext cx="491194" cy="77035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832704" y="5715250"/>
            <a:ext cx="491194" cy="32703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879683" y="4696809"/>
            <a:ext cx="491194" cy="134547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08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322"/>
            <a:ext cx="8229600" cy="797984"/>
          </a:xfrm>
        </p:spPr>
        <p:txBody>
          <a:bodyPr>
            <a:normAutofit/>
          </a:bodyPr>
          <a:lstStyle/>
          <a:p>
            <a:r>
              <a:rPr lang="en-US" b="1" dirty="0" smtClean="0"/>
              <a:t>CTE = Charge-Transfer Efficiency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157" y="1492362"/>
            <a:ext cx="8229600" cy="483395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Radiation damage</a:t>
            </a:r>
          </a:p>
          <a:p>
            <a:r>
              <a:rPr lang="en-US" b="1" dirty="0" smtClean="0"/>
              <a:t>Impact on science</a:t>
            </a:r>
          </a:p>
          <a:p>
            <a:pPr lvl="1"/>
            <a:r>
              <a:rPr lang="en-US" dirty="0" smtClean="0"/>
              <a:t>Photometry</a:t>
            </a:r>
          </a:p>
          <a:p>
            <a:pPr lvl="1"/>
            <a:r>
              <a:rPr lang="en-US" dirty="0" smtClean="0"/>
              <a:t>Astrometry</a:t>
            </a:r>
          </a:p>
          <a:p>
            <a:pPr lvl="1"/>
            <a:r>
              <a:rPr lang="en-US" dirty="0" smtClean="0"/>
              <a:t>Shape</a:t>
            </a:r>
          </a:p>
          <a:p>
            <a:pPr lvl="1"/>
            <a:r>
              <a:rPr lang="en-US" dirty="0" smtClean="0"/>
              <a:t>Makes CRs worse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Initial corrections</a:t>
            </a:r>
          </a:p>
          <a:p>
            <a:pPr lvl="1"/>
            <a:r>
              <a:rPr lang="en-US" dirty="0" smtClean="0"/>
              <a:t>Empirical corrections: 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Δm</a:t>
            </a:r>
            <a:r>
              <a:rPr lang="en-US" dirty="0" smtClean="0"/>
              <a:t> ~ 10</a:t>
            </a:r>
            <a:r>
              <a:rPr lang="en-US" baseline="30000" dirty="0" smtClean="0"/>
              <a:t>a</a:t>
            </a:r>
            <a:r>
              <a:rPr lang="en-US" dirty="0" smtClean="0"/>
              <a:t> × </a:t>
            </a:r>
            <a:r>
              <a:rPr lang="en-US" dirty="0" err="1" smtClean="0"/>
              <a:t>SKY</a:t>
            </a:r>
            <a:r>
              <a:rPr lang="en-US" baseline="30000" dirty="0" err="1" smtClean="0"/>
              <a:t>b</a:t>
            </a:r>
            <a:r>
              <a:rPr lang="en-US" dirty="0" smtClean="0"/>
              <a:t> </a:t>
            </a:r>
            <a:r>
              <a:rPr lang="en-US" dirty="0" smtClean="0"/>
              <a:t>× </a:t>
            </a:r>
            <a:r>
              <a:rPr lang="en-US" dirty="0" err="1" smtClean="0"/>
              <a:t>FLUX</a:t>
            </a:r>
            <a:r>
              <a:rPr lang="en-US" baseline="30000" dirty="0" err="1" smtClean="0"/>
              <a:t>c</a:t>
            </a:r>
            <a:r>
              <a:rPr lang="en-US" dirty="0" smtClean="0"/>
              <a:t> × (y/2000)</a:t>
            </a:r>
            <a:r>
              <a:rPr lang="is-IS" dirty="0" smtClean="0"/>
              <a:t> </a:t>
            </a:r>
            <a:endParaRPr lang="en-US" baseline="30000" dirty="0" smtClean="0"/>
          </a:p>
          <a:p>
            <a:r>
              <a:rPr lang="en-US" b="1" dirty="0" smtClean="0"/>
              <a:t>Worst part</a:t>
            </a:r>
            <a:r>
              <a:rPr lang="en-US" dirty="0" smtClean="0"/>
              <a:t>:  not knowing what to trust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028414" y="1874518"/>
            <a:ext cx="279386" cy="47054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324574" y="1258112"/>
            <a:ext cx="279386" cy="108359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620748" y="1872151"/>
            <a:ext cx="279386" cy="47054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727507" y="2026918"/>
            <a:ext cx="279386" cy="31478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922200" y="2023557"/>
            <a:ext cx="279386" cy="31478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572834" y="1874518"/>
            <a:ext cx="279386" cy="47500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868994" y="1479478"/>
            <a:ext cx="279386" cy="86667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8165168" y="1750717"/>
            <a:ext cx="279386" cy="59643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271927" y="2010312"/>
            <a:ext cx="279386" cy="33584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8466620" y="1936518"/>
            <a:ext cx="279386" cy="4062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6201586" y="1639755"/>
            <a:ext cx="1171564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748194" y="2778780"/>
            <a:ext cx="279386" cy="145846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6214156" y="3743607"/>
            <a:ext cx="1171564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7607587" y="3164700"/>
            <a:ext cx="279386" cy="108359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909234" y="3910474"/>
            <a:ext cx="248563" cy="34098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048194" y="4183626"/>
            <a:ext cx="248563" cy="5887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8452321" y="4194669"/>
            <a:ext cx="248563" cy="4571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585404" y="4244912"/>
            <a:ext cx="1141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UP TO 60 PIXELS</a:t>
            </a:r>
            <a:endParaRPr lang="en-US" sz="1100" b="1" dirty="0"/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8300990" y="1936518"/>
            <a:ext cx="0" cy="288516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8006855" y="1763187"/>
            <a:ext cx="0" cy="449406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318587" y="4181536"/>
            <a:ext cx="248563" cy="5887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592917" y="4179885"/>
            <a:ext cx="248563" cy="5887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8184928" y="4097130"/>
            <a:ext cx="248563" cy="15116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478944" y="4176274"/>
            <a:ext cx="248563" cy="5887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7332728" y="4186948"/>
            <a:ext cx="248563" cy="5887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8623096" y="2070884"/>
            <a:ext cx="0" cy="201182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7577145" y="1861273"/>
            <a:ext cx="279386" cy="4705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7873305" y="1244867"/>
            <a:ext cx="279386" cy="108359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8169479" y="1858906"/>
            <a:ext cx="279386" cy="4705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7276238" y="2013673"/>
            <a:ext cx="279386" cy="31478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8470931" y="2010312"/>
            <a:ext cx="279386" cy="31478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606129" y="2787621"/>
            <a:ext cx="279386" cy="145846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906129" y="4192467"/>
            <a:ext cx="248563" cy="5887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8176522" y="4190377"/>
            <a:ext cx="248563" cy="5887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8450852" y="4188726"/>
            <a:ext cx="248563" cy="5887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336879" y="4185115"/>
            <a:ext cx="248563" cy="5887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63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14228" y="5487598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34691" y="5583451"/>
            <a:ext cx="491194" cy="47925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51824" y="5367783"/>
            <a:ext cx="491194" cy="69492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66978" y="5575006"/>
            <a:ext cx="491194" cy="47925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90784" y="5479153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37763" y="5479153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803000" y="6326314"/>
            <a:ext cx="3948217" cy="359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16044" y="6374236"/>
            <a:ext cx="2123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PARALLEL READOUT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607705" y="4253488"/>
            <a:ext cx="491194" cy="18058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722609" y="3717859"/>
            <a:ext cx="491194" cy="233641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138188" y="4636931"/>
            <a:ext cx="491194" cy="27220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703123" y="4229545"/>
            <a:ext cx="491194" cy="11136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648650" y="4457193"/>
            <a:ext cx="491194" cy="15578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179780" y="4340914"/>
            <a:ext cx="491194" cy="1162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99065" y="3211092"/>
            <a:ext cx="491194" cy="101845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 rot="838736">
            <a:off x="3218755" y="3606479"/>
            <a:ext cx="604850" cy="578082"/>
            <a:chOff x="6734974" y="2957428"/>
            <a:chExt cx="604850" cy="578082"/>
          </a:xfrm>
        </p:grpSpPr>
        <p:sp>
          <p:nvSpPr>
            <p:cNvPr id="21" name="Pie 20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7364529" y="5575005"/>
            <a:ext cx="491194" cy="46728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756148" y="5715250"/>
            <a:ext cx="491194" cy="3354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76611" y="5116167"/>
            <a:ext cx="491194" cy="93455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793744" y="5355801"/>
            <a:ext cx="491194" cy="69492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308898" y="5271928"/>
            <a:ext cx="491194" cy="77035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832704" y="5715250"/>
            <a:ext cx="491194" cy="32703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879683" y="4696809"/>
            <a:ext cx="491194" cy="134547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06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14228" y="5487598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34691" y="5583451"/>
            <a:ext cx="491194" cy="47925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51824" y="5367783"/>
            <a:ext cx="491194" cy="69492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66978" y="5575006"/>
            <a:ext cx="491194" cy="47925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90784" y="5479153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37763" y="5479153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803000" y="6326314"/>
            <a:ext cx="3948217" cy="359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16044" y="6374236"/>
            <a:ext cx="2123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PARALLEL READOUT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607705" y="4253488"/>
            <a:ext cx="491194" cy="18058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722609" y="3717859"/>
            <a:ext cx="491194" cy="233641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138188" y="5092247"/>
            <a:ext cx="491194" cy="27220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703123" y="4684861"/>
            <a:ext cx="491194" cy="11136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648650" y="4912509"/>
            <a:ext cx="491194" cy="15578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179780" y="4796230"/>
            <a:ext cx="491194" cy="1162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99065" y="3211092"/>
            <a:ext cx="491194" cy="101845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 rot="838736">
            <a:off x="3218755" y="3606479"/>
            <a:ext cx="604850" cy="578082"/>
            <a:chOff x="6734974" y="2957428"/>
            <a:chExt cx="604850" cy="578082"/>
          </a:xfrm>
        </p:grpSpPr>
        <p:sp>
          <p:nvSpPr>
            <p:cNvPr id="21" name="Pie 20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7364529" y="5575005"/>
            <a:ext cx="491194" cy="46728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756148" y="5715250"/>
            <a:ext cx="491194" cy="3354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76611" y="5116167"/>
            <a:ext cx="491194" cy="93455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793744" y="5355801"/>
            <a:ext cx="491194" cy="69492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308898" y="5271928"/>
            <a:ext cx="491194" cy="77035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832704" y="5715250"/>
            <a:ext cx="491194" cy="32703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879683" y="4696809"/>
            <a:ext cx="491194" cy="134547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81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14228" y="5487598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34691" y="5583451"/>
            <a:ext cx="491194" cy="47925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51824" y="5367783"/>
            <a:ext cx="491194" cy="69492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66978" y="5575006"/>
            <a:ext cx="491194" cy="47925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90784" y="5479153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37763" y="5479153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803000" y="6326314"/>
            <a:ext cx="3948217" cy="359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16044" y="6374236"/>
            <a:ext cx="2123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PARALLEL READOUT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607705" y="4253488"/>
            <a:ext cx="491194" cy="18058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722609" y="3717859"/>
            <a:ext cx="491194" cy="233641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114228" y="5188103"/>
            <a:ext cx="491194" cy="27220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667183" y="5439727"/>
            <a:ext cx="491194" cy="11136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636670" y="5403771"/>
            <a:ext cx="491194" cy="15578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155820" y="5227582"/>
            <a:ext cx="491194" cy="1162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99065" y="3211092"/>
            <a:ext cx="491194" cy="101845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 rot="838736">
            <a:off x="3218755" y="3606479"/>
            <a:ext cx="604850" cy="578082"/>
            <a:chOff x="6734974" y="2957428"/>
            <a:chExt cx="604850" cy="578082"/>
          </a:xfrm>
        </p:grpSpPr>
        <p:sp>
          <p:nvSpPr>
            <p:cNvPr id="21" name="Pie 20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7364529" y="5575005"/>
            <a:ext cx="491194" cy="46728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756148" y="5715250"/>
            <a:ext cx="491194" cy="3354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76611" y="5116167"/>
            <a:ext cx="491194" cy="93455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793744" y="5355801"/>
            <a:ext cx="491194" cy="69492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308898" y="5271928"/>
            <a:ext cx="491194" cy="77035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832704" y="5715250"/>
            <a:ext cx="491194" cy="32703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879683" y="4696809"/>
            <a:ext cx="491194" cy="134547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45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14228" y="5487598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34691" y="5583451"/>
            <a:ext cx="491194" cy="47925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51824" y="5367783"/>
            <a:ext cx="491194" cy="69492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66978" y="5575006"/>
            <a:ext cx="491194" cy="47925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90784" y="5479153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37763" y="5479153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803000" y="6326314"/>
            <a:ext cx="3948217" cy="359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16044" y="6374236"/>
            <a:ext cx="2123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PARALLEL READOUT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607705" y="4253488"/>
            <a:ext cx="491194" cy="18058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722609" y="3717859"/>
            <a:ext cx="491194" cy="233641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114228" y="5188103"/>
            <a:ext cx="491194" cy="27220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667183" y="5439727"/>
            <a:ext cx="491194" cy="11136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636670" y="5403771"/>
            <a:ext cx="491194" cy="15578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155820" y="5227582"/>
            <a:ext cx="491194" cy="1162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11395" y="3235750"/>
            <a:ext cx="491194" cy="101845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364529" y="5575005"/>
            <a:ext cx="491194" cy="46728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756148" y="5715250"/>
            <a:ext cx="491194" cy="3354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76611" y="5116167"/>
            <a:ext cx="491194" cy="93455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793744" y="5355801"/>
            <a:ext cx="491194" cy="69492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308898" y="5271928"/>
            <a:ext cx="491194" cy="77035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832704" y="5715250"/>
            <a:ext cx="491194" cy="32703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879683" y="4696809"/>
            <a:ext cx="491194" cy="134547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55253" y="1522348"/>
            <a:ext cx="2813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NET CHANGE:</a:t>
            </a:r>
            <a:endParaRPr lang="en-US" sz="3600" b="1" dirty="0"/>
          </a:p>
        </p:txBody>
      </p:sp>
      <p:sp>
        <p:nvSpPr>
          <p:cNvPr id="37" name="Rectangle 36"/>
          <p:cNvSpPr/>
          <p:nvPr/>
        </p:nvSpPr>
        <p:spPr>
          <a:xfrm>
            <a:off x="607705" y="2541160"/>
            <a:ext cx="491194" cy="670973"/>
          </a:xfrm>
          <a:prstGeom prst="rect">
            <a:avLst/>
          </a:prstGeom>
          <a:noFill/>
          <a:ln w="3175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1967" y="2683566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−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173998" y="5118266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736003" y="5273587"/>
            <a:ext cx="290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240867" y="5075532"/>
            <a:ext cx="290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756774" y="5277385"/>
            <a:ext cx="290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3137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14228" y="5487598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34691" y="5583451"/>
            <a:ext cx="491194" cy="47925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51824" y="5367783"/>
            <a:ext cx="491194" cy="69492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66978" y="5575006"/>
            <a:ext cx="491194" cy="47925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90784" y="5479153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37763" y="5479153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803000" y="6326314"/>
            <a:ext cx="3948217" cy="359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16044" y="6374236"/>
            <a:ext cx="2123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PARALLEL READOUT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607705" y="4253488"/>
            <a:ext cx="491194" cy="18058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722609" y="3717859"/>
            <a:ext cx="491194" cy="233641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11395" y="2541160"/>
            <a:ext cx="491194" cy="171304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364529" y="5575005"/>
            <a:ext cx="491194" cy="46728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756148" y="5715250"/>
            <a:ext cx="491194" cy="3354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76611" y="5116167"/>
            <a:ext cx="491194" cy="93455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793744" y="5355801"/>
            <a:ext cx="491194" cy="69492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308898" y="5271928"/>
            <a:ext cx="491194" cy="77035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832704" y="5715250"/>
            <a:ext cx="491194" cy="32703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879683" y="4696809"/>
            <a:ext cx="491194" cy="134547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55253" y="1522348"/>
            <a:ext cx="1301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ORIG: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0220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14228" y="5487598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34691" y="5583451"/>
            <a:ext cx="491194" cy="47925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51824" y="5367783"/>
            <a:ext cx="491194" cy="69492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66978" y="5575006"/>
            <a:ext cx="491194" cy="47925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90784" y="5479153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37763" y="5479153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803000" y="6326314"/>
            <a:ext cx="3948217" cy="359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16044" y="6374236"/>
            <a:ext cx="2123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PARALLEL READOUT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607705" y="4253488"/>
            <a:ext cx="491194" cy="18058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722609" y="3717859"/>
            <a:ext cx="491194" cy="233641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114228" y="5223804"/>
            <a:ext cx="491194" cy="27220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667183" y="5464385"/>
            <a:ext cx="491194" cy="11136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636670" y="5428429"/>
            <a:ext cx="491194" cy="15578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155820" y="5252240"/>
            <a:ext cx="491194" cy="1162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11395" y="3235750"/>
            <a:ext cx="491194" cy="101845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364529" y="5575005"/>
            <a:ext cx="491194" cy="46728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756148" y="5715250"/>
            <a:ext cx="491194" cy="3354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76611" y="5116167"/>
            <a:ext cx="491194" cy="93455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793744" y="5355801"/>
            <a:ext cx="491194" cy="69492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308898" y="5271928"/>
            <a:ext cx="491194" cy="77035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832704" y="5715250"/>
            <a:ext cx="491194" cy="32703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879683" y="4696809"/>
            <a:ext cx="491194" cy="134547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55253" y="1522348"/>
            <a:ext cx="331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POST READOUT: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50823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24845" y="2564064"/>
            <a:ext cx="491194" cy="349864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448389" y="3717859"/>
            <a:ext cx="491194" cy="233641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03000" y="5259947"/>
            <a:ext cx="491194" cy="80276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0008" y="5487598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60471" y="5583451"/>
            <a:ext cx="491194" cy="47925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77818" y="5104185"/>
            <a:ext cx="491194" cy="95852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77604" y="5367783"/>
            <a:ext cx="491194" cy="69492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92758" y="5575006"/>
            <a:ext cx="491194" cy="47925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16564" y="5479153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63543" y="5479153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803000" y="6326314"/>
            <a:ext cx="3948217" cy="359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16044" y="6374236"/>
            <a:ext cx="2123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PARALLEL READOUT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587583" y="5583451"/>
            <a:ext cx="491194" cy="47925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20012" y="5104185"/>
            <a:ext cx="491194" cy="95852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669159" y="5259947"/>
            <a:ext cx="491194" cy="80629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04931" y="5371320"/>
            <a:ext cx="491194" cy="69492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740701" y="5479153"/>
            <a:ext cx="491194" cy="58355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 rot="838736">
            <a:off x="3218755" y="3582515"/>
            <a:ext cx="604850" cy="578082"/>
            <a:chOff x="6734974" y="2957428"/>
            <a:chExt cx="604850" cy="578082"/>
          </a:xfrm>
        </p:grpSpPr>
        <p:sp>
          <p:nvSpPr>
            <p:cNvPr id="28" name="Pie 27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4745" y="989612"/>
            <a:ext cx="1799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Reality:</a:t>
            </a:r>
            <a:endParaRPr lang="en-US" sz="4000" b="1" dirty="0"/>
          </a:p>
        </p:txBody>
      </p:sp>
      <p:grpSp>
        <p:nvGrpSpPr>
          <p:cNvPr id="25" name="Group 24"/>
          <p:cNvGrpSpPr/>
          <p:nvPr/>
        </p:nvGrpSpPr>
        <p:grpSpPr>
          <a:xfrm rot="838736">
            <a:off x="4862305" y="4226558"/>
            <a:ext cx="604850" cy="578082"/>
            <a:chOff x="6734974" y="2957428"/>
            <a:chExt cx="604850" cy="578082"/>
          </a:xfrm>
        </p:grpSpPr>
        <p:sp>
          <p:nvSpPr>
            <p:cNvPr id="26" name="Pie 25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 rot="838736">
            <a:off x="1988496" y="2533388"/>
            <a:ext cx="604850" cy="578082"/>
            <a:chOff x="6734974" y="2957428"/>
            <a:chExt cx="604850" cy="578082"/>
          </a:xfrm>
        </p:grpSpPr>
        <p:sp>
          <p:nvSpPr>
            <p:cNvPr id="32" name="Pie 31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 rot="838736">
            <a:off x="1139642" y="4780235"/>
            <a:ext cx="604850" cy="578082"/>
            <a:chOff x="6734974" y="2957428"/>
            <a:chExt cx="604850" cy="578082"/>
          </a:xfrm>
        </p:grpSpPr>
        <p:sp>
          <p:nvSpPr>
            <p:cNvPr id="35" name="Pie 34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 rot="838736">
            <a:off x="1671392" y="4970905"/>
            <a:ext cx="604850" cy="578082"/>
            <a:chOff x="6734974" y="2957428"/>
            <a:chExt cx="604850" cy="578082"/>
          </a:xfrm>
        </p:grpSpPr>
        <p:sp>
          <p:nvSpPr>
            <p:cNvPr id="38" name="Pie 37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 rot="838736">
            <a:off x="542396" y="5198557"/>
            <a:ext cx="604850" cy="578082"/>
            <a:chOff x="6734974" y="2957428"/>
            <a:chExt cx="604850" cy="578082"/>
          </a:xfrm>
        </p:grpSpPr>
        <p:sp>
          <p:nvSpPr>
            <p:cNvPr id="41" name="Pie 40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 rot="838736">
            <a:off x="3788882" y="4568324"/>
            <a:ext cx="604850" cy="578082"/>
            <a:chOff x="6734974" y="2957428"/>
            <a:chExt cx="604850" cy="578082"/>
          </a:xfrm>
        </p:grpSpPr>
        <p:sp>
          <p:nvSpPr>
            <p:cNvPr id="44" name="Pie 43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 rot="838736">
            <a:off x="5897923" y="5459787"/>
            <a:ext cx="604850" cy="578082"/>
            <a:chOff x="6734974" y="2957428"/>
            <a:chExt cx="604850" cy="578082"/>
          </a:xfrm>
        </p:grpSpPr>
        <p:sp>
          <p:nvSpPr>
            <p:cNvPr id="47" name="Pie 46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 rot="838736">
            <a:off x="6835518" y="4860538"/>
            <a:ext cx="604850" cy="578082"/>
            <a:chOff x="6734974" y="2957428"/>
            <a:chExt cx="604850" cy="578082"/>
          </a:xfrm>
        </p:grpSpPr>
        <p:sp>
          <p:nvSpPr>
            <p:cNvPr id="50" name="Pie 49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Oval 50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 rot="838736">
            <a:off x="4835005" y="5121842"/>
            <a:ext cx="604850" cy="578082"/>
            <a:chOff x="6734974" y="2957428"/>
            <a:chExt cx="604850" cy="578082"/>
          </a:xfrm>
        </p:grpSpPr>
        <p:sp>
          <p:nvSpPr>
            <p:cNvPr id="53" name="Pie 52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 rot="838736">
            <a:off x="7951129" y="5432278"/>
            <a:ext cx="604850" cy="578082"/>
            <a:chOff x="6734974" y="2957428"/>
            <a:chExt cx="604850" cy="578082"/>
          </a:xfrm>
        </p:grpSpPr>
        <p:sp>
          <p:nvSpPr>
            <p:cNvPr id="56" name="Pie 55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Oval 56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 rot="838736">
            <a:off x="7955569" y="5239466"/>
            <a:ext cx="604850" cy="578082"/>
            <a:chOff x="6734974" y="2957428"/>
            <a:chExt cx="604850" cy="578082"/>
          </a:xfrm>
        </p:grpSpPr>
        <p:sp>
          <p:nvSpPr>
            <p:cNvPr id="59" name="Pie 58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Oval 59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 rot="838736">
            <a:off x="7955569" y="5054531"/>
            <a:ext cx="604850" cy="578082"/>
            <a:chOff x="6734974" y="2957428"/>
            <a:chExt cx="604850" cy="578082"/>
          </a:xfrm>
        </p:grpSpPr>
        <p:sp>
          <p:nvSpPr>
            <p:cNvPr id="62" name="Pie 61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Oval 62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 rot="838736">
            <a:off x="7955569" y="4894254"/>
            <a:ext cx="604850" cy="578082"/>
            <a:chOff x="6734974" y="2957428"/>
            <a:chExt cx="604850" cy="578082"/>
          </a:xfrm>
        </p:grpSpPr>
        <p:sp>
          <p:nvSpPr>
            <p:cNvPr id="65" name="Pie 64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Oval 65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 rot="838736">
            <a:off x="7947679" y="4726100"/>
            <a:ext cx="604850" cy="578082"/>
            <a:chOff x="6734974" y="2957428"/>
            <a:chExt cx="604850" cy="578082"/>
          </a:xfrm>
        </p:grpSpPr>
        <p:sp>
          <p:nvSpPr>
            <p:cNvPr id="68" name="Pie 67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Oval 68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 rot="838736">
            <a:off x="7960009" y="4553494"/>
            <a:ext cx="604850" cy="578082"/>
            <a:chOff x="6734974" y="2957428"/>
            <a:chExt cx="604850" cy="578082"/>
          </a:xfrm>
        </p:grpSpPr>
        <p:sp>
          <p:nvSpPr>
            <p:cNvPr id="71" name="Pie 70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Oval 71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 rot="838736">
            <a:off x="7960009" y="4405546"/>
            <a:ext cx="604850" cy="578082"/>
            <a:chOff x="6734974" y="2957428"/>
            <a:chExt cx="604850" cy="578082"/>
          </a:xfrm>
        </p:grpSpPr>
        <p:sp>
          <p:nvSpPr>
            <p:cNvPr id="74" name="Pie 73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5" name="Oval 74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>
            <a:off x="8269943" y="1886335"/>
            <a:ext cx="12330" cy="2210943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45776" y="1541124"/>
            <a:ext cx="1409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“SINK” PIXEL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5451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 rot="838736">
            <a:off x="47599" y="5432278"/>
            <a:ext cx="604850" cy="578082"/>
            <a:chOff x="6734974" y="2957428"/>
            <a:chExt cx="604850" cy="578082"/>
          </a:xfrm>
        </p:grpSpPr>
        <p:sp>
          <p:nvSpPr>
            <p:cNvPr id="56" name="Pie 55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Oval 56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 rot="838736">
            <a:off x="52039" y="5239466"/>
            <a:ext cx="604850" cy="578082"/>
            <a:chOff x="6734974" y="2957428"/>
            <a:chExt cx="604850" cy="578082"/>
          </a:xfrm>
        </p:grpSpPr>
        <p:sp>
          <p:nvSpPr>
            <p:cNvPr id="59" name="Pie 58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Oval 59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 rot="838736">
            <a:off x="52039" y="5054531"/>
            <a:ext cx="604850" cy="578082"/>
            <a:chOff x="6734974" y="2957428"/>
            <a:chExt cx="604850" cy="578082"/>
          </a:xfrm>
        </p:grpSpPr>
        <p:sp>
          <p:nvSpPr>
            <p:cNvPr id="62" name="Pie 61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Oval 62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 rot="838736">
            <a:off x="52039" y="4894254"/>
            <a:ext cx="604850" cy="578082"/>
            <a:chOff x="6734974" y="2957428"/>
            <a:chExt cx="604850" cy="578082"/>
          </a:xfrm>
        </p:grpSpPr>
        <p:sp>
          <p:nvSpPr>
            <p:cNvPr id="65" name="Pie 64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Oval 65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 rot="838736">
            <a:off x="44149" y="4726100"/>
            <a:ext cx="604850" cy="578082"/>
            <a:chOff x="6734974" y="2957428"/>
            <a:chExt cx="604850" cy="578082"/>
          </a:xfrm>
        </p:grpSpPr>
        <p:sp>
          <p:nvSpPr>
            <p:cNvPr id="68" name="Pie 67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Oval 68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 rot="838736">
            <a:off x="56479" y="4553494"/>
            <a:ext cx="604850" cy="578082"/>
            <a:chOff x="6734974" y="2957428"/>
            <a:chExt cx="604850" cy="578082"/>
          </a:xfrm>
        </p:grpSpPr>
        <p:sp>
          <p:nvSpPr>
            <p:cNvPr id="71" name="Pie 70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Oval 71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 rot="838736">
            <a:off x="56479" y="4405546"/>
            <a:ext cx="604850" cy="578082"/>
            <a:chOff x="6734974" y="2957428"/>
            <a:chExt cx="604850" cy="578082"/>
          </a:xfrm>
        </p:grpSpPr>
        <p:sp>
          <p:nvSpPr>
            <p:cNvPr id="74" name="Pie 73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5" name="Oval 74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4324845" y="2564064"/>
            <a:ext cx="491194" cy="349864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448389" y="3717859"/>
            <a:ext cx="491194" cy="233641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03000" y="5259947"/>
            <a:ext cx="491194" cy="80276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0008" y="5487598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60471" y="5583451"/>
            <a:ext cx="491194" cy="47925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77818" y="5104185"/>
            <a:ext cx="491194" cy="95852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77604" y="5367783"/>
            <a:ext cx="491194" cy="69492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92758" y="5575006"/>
            <a:ext cx="491194" cy="47925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16564" y="5479153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72105" y="5479153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803000" y="6326314"/>
            <a:ext cx="3948217" cy="359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16044" y="6374236"/>
            <a:ext cx="2123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PARALLEL READOUT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587583" y="5583451"/>
            <a:ext cx="491194" cy="47925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20012" y="5104185"/>
            <a:ext cx="491194" cy="95852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669159" y="5259947"/>
            <a:ext cx="491194" cy="80629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04931" y="5371320"/>
            <a:ext cx="491194" cy="69492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740701" y="5479153"/>
            <a:ext cx="491194" cy="58355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 rot="838736">
            <a:off x="12955" y="3582515"/>
            <a:ext cx="604850" cy="578082"/>
            <a:chOff x="6734974" y="2957428"/>
            <a:chExt cx="604850" cy="578082"/>
          </a:xfrm>
        </p:grpSpPr>
        <p:sp>
          <p:nvSpPr>
            <p:cNvPr id="28" name="Pie 27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3035" y="1006459"/>
            <a:ext cx="25821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The model:</a:t>
            </a:r>
            <a:endParaRPr lang="en-US" sz="4000" b="1" dirty="0"/>
          </a:p>
        </p:txBody>
      </p:sp>
      <p:grpSp>
        <p:nvGrpSpPr>
          <p:cNvPr id="25" name="Group 24"/>
          <p:cNvGrpSpPr/>
          <p:nvPr/>
        </p:nvGrpSpPr>
        <p:grpSpPr>
          <a:xfrm rot="838736">
            <a:off x="41275" y="4226558"/>
            <a:ext cx="604850" cy="578082"/>
            <a:chOff x="6734974" y="2957428"/>
            <a:chExt cx="604850" cy="578082"/>
          </a:xfrm>
        </p:grpSpPr>
        <p:sp>
          <p:nvSpPr>
            <p:cNvPr id="26" name="Pie 25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 rot="838736">
            <a:off x="28026" y="2533388"/>
            <a:ext cx="604850" cy="578082"/>
            <a:chOff x="6734974" y="2957428"/>
            <a:chExt cx="604850" cy="578082"/>
          </a:xfrm>
        </p:grpSpPr>
        <p:sp>
          <p:nvSpPr>
            <p:cNvPr id="32" name="Pie 31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 rot="838736">
            <a:off x="79262" y="4780235"/>
            <a:ext cx="604850" cy="578082"/>
            <a:chOff x="6734974" y="2957428"/>
            <a:chExt cx="604850" cy="578082"/>
          </a:xfrm>
        </p:grpSpPr>
        <p:sp>
          <p:nvSpPr>
            <p:cNvPr id="35" name="Pie 34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 rot="838736">
            <a:off x="19172" y="4970905"/>
            <a:ext cx="604850" cy="578082"/>
            <a:chOff x="6734974" y="2957428"/>
            <a:chExt cx="604850" cy="578082"/>
          </a:xfrm>
        </p:grpSpPr>
        <p:sp>
          <p:nvSpPr>
            <p:cNvPr id="38" name="Pie 37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 rot="838736">
            <a:off x="73856" y="5198557"/>
            <a:ext cx="604850" cy="578082"/>
            <a:chOff x="6734974" y="2957428"/>
            <a:chExt cx="604850" cy="578082"/>
          </a:xfrm>
        </p:grpSpPr>
        <p:sp>
          <p:nvSpPr>
            <p:cNvPr id="41" name="Pie 40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 rot="838736">
            <a:off x="15902" y="4568324"/>
            <a:ext cx="604850" cy="578082"/>
            <a:chOff x="6734974" y="2957428"/>
            <a:chExt cx="604850" cy="578082"/>
          </a:xfrm>
        </p:grpSpPr>
        <p:sp>
          <p:nvSpPr>
            <p:cNvPr id="44" name="Pie 43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 rot="838736">
            <a:off x="53503" y="5459787"/>
            <a:ext cx="604850" cy="578082"/>
            <a:chOff x="6734974" y="2957428"/>
            <a:chExt cx="604850" cy="578082"/>
          </a:xfrm>
        </p:grpSpPr>
        <p:sp>
          <p:nvSpPr>
            <p:cNvPr id="47" name="Pie 46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 rot="838736">
            <a:off x="54018" y="4860538"/>
            <a:ext cx="604850" cy="578082"/>
            <a:chOff x="6734974" y="2957428"/>
            <a:chExt cx="604850" cy="578082"/>
          </a:xfrm>
        </p:grpSpPr>
        <p:sp>
          <p:nvSpPr>
            <p:cNvPr id="50" name="Pie 49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Oval 50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 rot="838736">
            <a:off x="13975" y="5121842"/>
            <a:ext cx="604850" cy="578082"/>
            <a:chOff x="6734974" y="2957428"/>
            <a:chExt cx="604850" cy="578082"/>
          </a:xfrm>
        </p:grpSpPr>
        <p:sp>
          <p:nvSpPr>
            <p:cNvPr id="53" name="Pie 52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545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 rot="838736">
            <a:off x="47599" y="5432278"/>
            <a:ext cx="604850" cy="578082"/>
            <a:chOff x="6734974" y="2957428"/>
            <a:chExt cx="604850" cy="578082"/>
          </a:xfrm>
        </p:grpSpPr>
        <p:sp>
          <p:nvSpPr>
            <p:cNvPr id="56" name="Pie 55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Oval 56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 rot="838736">
            <a:off x="52039" y="5239466"/>
            <a:ext cx="604850" cy="578082"/>
            <a:chOff x="6734974" y="2957428"/>
            <a:chExt cx="604850" cy="578082"/>
          </a:xfrm>
        </p:grpSpPr>
        <p:sp>
          <p:nvSpPr>
            <p:cNvPr id="59" name="Pie 58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Oval 59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 rot="838736">
            <a:off x="52039" y="5054531"/>
            <a:ext cx="604850" cy="578082"/>
            <a:chOff x="6734974" y="2957428"/>
            <a:chExt cx="604850" cy="578082"/>
          </a:xfrm>
        </p:grpSpPr>
        <p:sp>
          <p:nvSpPr>
            <p:cNvPr id="62" name="Pie 61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Oval 62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 rot="838736">
            <a:off x="52039" y="4894254"/>
            <a:ext cx="604850" cy="578082"/>
            <a:chOff x="6734974" y="2957428"/>
            <a:chExt cx="604850" cy="578082"/>
          </a:xfrm>
        </p:grpSpPr>
        <p:sp>
          <p:nvSpPr>
            <p:cNvPr id="65" name="Pie 64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Oval 65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 rot="838736">
            <a:off x="44149" y="4726100"/>
            <a:ext cx="604850" cy="578082"/>
            <a:chOff x="6734974" y="2957428"/>
            <a:chExt cx="604850" cy="578082"/>
          </a:xfrm>
        </p:grpSpPr>
        <p:sp>
          <p:nvSpPr>
            <p:cNvPr id="68" name="Pie 67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Oval 68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 rot="838736">
            <a:off x="56479" y="4553494"/>
            <a:ext cx="604850" cy="578082"/>
            <a:chOff x="6734974" y="2957428"/>
            <a:chExt cx="604850" cy="578082"/>
          </a:xfrm>
        </p:grpSpPr>
        <p:sp>
          <p:nvSpPr>
            <p:cNvPr id="71" name="Pie 70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Oval 71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 rot="838736">
            <a:off x="56479" y="4405546"/>
            <a:ext cx="604850" cy="578082"/>
            <a:chOff x="6734974" y="2957428"/>
            <a:chExt cx="604850" cy="578082"/>
          </a:xfrm>
        </p:grpSpPr>
        <p:sp>
          <p:nvSpPr>
            <p:cNvPr id="74" name="Pie 73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5" name="Oval 74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4324845" y="1029087"/>
            <a:ext cx="491194" cy="349864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448389" y="2182882"/>
            <a:ext cx="491194" cy="233641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03000" y="3724970"/>
            <a:ext cx="491194" cy="80276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0008" y="3952621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60471" y="4048474"/>
            <a:ext cx="491194" cy="47925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77818" y="3569208"/>
            <a:ext cx="491194" cy="95852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77604" y="3832806"/>
            <a:ext cx="491194" cy="69492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92758" y="4040029"/>
            <a:ext cx="491194" cy="47925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16564" y="3944176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72105" y="3944176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803000" y="6326314"/>
            <a:ext cx="3948217" cy="359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16044" y="6374236"/>
            <a:ext cx="2123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PARALLEL READOUT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587583" y="4048474"/>
            <a:ext cx="491194" cy="47925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20012" y="3569208"/>
            <a:ext cx="491194" cy="95852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669159" y="3724970"/>
            <a:ext cx="491194" cy="80629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04931" y="3836343"/>
            <a:ext cx="491194" cy="69492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740701" y="3944176"/>
            <a:ext cx="491194" cy="58355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 rot="838736">
            <a:off x="12955" y="3582515"/>
            <a:ext cx="604850" cy="578082"/>
            <a:chOff x="6734974" y="2957428"/>
            <a:chExt cx="604850" cy="578082"/>
          </a:xfrm>
        </p:grpSpPr>
        <p:sp>
          <p:nvSpPr>
            <p:cNvPr id="28" name="Pie 27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3035" y="1006459"/>
            <a:ext cx="25821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The model:</a:t>
            </a:r>
            <a:endParaRPr lang="en-US" sz="4000" b="1" dirty="0"/>
          </a:p>
        </p:txBody>
      </p:sp>
      <p:grpSp>
        <p:nvGrpSpPr>
          <p:cNvPr id="25" name="Group 24"/>
          <p:cNvGrpSpPr/>
          <p:nvPr/>
        </p:nvGrpSpPr>
        <p:grpSpPr>
          <a:xfrm rot="838736">
            <a:off x="41275" y="4226558"/>
            <a:ext cx="604850" cy="578082"/>
            <a:chOff x="6734974" y="2957428"/>
            <a:chExt cx="604850" cy="578082"/>
          </a:xfrm>
        </p:grpSpPr>
        <p:sp>
          <p:nvSpPr>
            <p:cNvPr id="26" name="Pie 25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 rot="838736">
            <a:off x="28026" y="2533388"/>
            <a:ext cx="604850" cy="578082"/>
            <a:chOff x="6734974" y="2957428"/>
            <a:chExt cx="604850" cy="578082"/>
          </a:xfrm>
        </p:grpSpPr>
        <p:sp>
          <p:nvSpPr>
            <p:cNvPr id="32" name="Pie 31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 rot="838736">
            <a:off x="79262" y="4780235"/>
            <a:ext cx="604850" cy="578082"/>
            <a:chOff x="6734974" y="2957428"/>
            <a:chExt cx="604850" cy="578082"/>
          </a:xfrm>
        </p:grpSpPr>
        <p:sp>
          <p:nvSpPr>
            <p:cNvPr id="35" name="Pie 34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 rot="838736">
            <a:off x="19172" y="4970905"/>
            <a:ext cx="604850" cy="578082"/>
            <a:chOff x="6734974" y="2957428"/>
            <a:chExt cx="604850" cy="578082"/>
          </a:xfrm>
        </p:grpSpPr>
        <p:sp>
          <p:nvSpPr>
            <p:cNvPr id="38" name="Pie 37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 rot="838736">
            <a:off x="73856" y="5198557"/>
            <a:ext cx="604850" cy="578082"/>
            <a:chOff x="6734974" y="2957428"/>
            <a:chExt cx="604850" cy="578082"/>
          </a:xfrm>
        </p:grpSpPr>
        <p:sp>
          <p:nvSpPr>
            <p:cNvPr id="41" name="Pie 40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 rot="838736">
            <a:off x="15902" y="4568324"/>
            <a:ext cx="604850" cy="578082"/>
            <a:chOff x="6734974" y="2957428"/>
            <a:chExt cx="604850" cy="578082"/>
          </a:xfrm>
        </p:grpSpPr>
        <p:sp>
          <p:nvSpPr>
            <p:cNvPr id="44" name="Pie 43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 rot="838736">
            <a:off x="53503" y="5459787"/>
            <a:ext cx="604850" cy="578082"/>
            <a:chOff x="6734974" y="2957428"/>
            <a:chExt cx="604850" cy="578082"/>
          </a:xfrm>
        </p:grpSpPr>
        <p:sp>
          <p:nvSpPr>
            <p:cNvPr id="47" name="Pie 46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 rot="838736">
            <a:off x="54018" y="4860538"/>
            <a:ext cx="604850" cy="578082"/>
            <a:chOff x="6734974" y="2957428"/>
            <a:chExt cx="604850" cy="578082"/>
          </a:xfrm>
        </p:grpSpPr>
        <p:sp>
          <p:nvSpPr>
            <p:cNvPr id="50" name="Pie 49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Oval 50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 rot="838736">
            <a:off x="13975" y="5121842"/>
            <a:ext cx="604850" cy="578082"/>
            <a:chOff x="6734974" y="2957428"/>
            <a:chExt cx="604850" cy="578082"/>
          </a:xfrm>
        </p:grpSpPr>
        <p:sp>
          <p:nvSpPr>
            <p:cNvPr id="53" name="Pie 52"/>
            <p:cNvSpPr/>
            <p:nvPr/>
          </p:nvSpPr>
          <p:spPr>
            <a:xfrm rot="1969167">
              <a:off x="6734974" y="2957428"/>
              <a:ext cx="604850" cy="578082"/>
            </a:xfrm>
            <a:prstGeom prst="pi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/>
            <p:cNvSpPr>
              <a:spLocks/>
            </p:cNvSpPr>
            <p:nvPr/>
          </p:nvSpPr>
          <p:spPr>
            <a:xfrm flipH="1">
              <a:off x="6927966" y="3055332"/>
              <a:ext cx="82296" cy="818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Rectangle 75"/>
          <p:cNvSpPr/>
          <p:nvPr/>
        </p:nvSpPr>
        <p:spPr>
          <a:xfrm>
            <a:off x="4322643" y="4402974"/>
            <a:ext cx="491194" cy="155814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446187" y="4439044"/>
            <a:ext cx="491194" cy="151363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800798" y="4276266"/>
            <a:ext cx="491194" cy="168485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4837806" y="4402975"/>
            <a:ext cx="491194" cy="155814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358269" y="4402974"/>
            <a:ext cx="491194" cy="155814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275616" y="4303687"/>
            <a:ext cx="491194" cy="165743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5875402" y="4402974"/>
            <a:ext cx="491194" cy="155814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6390556" y="4439044"/>
            <a:ext cx="491194" cy="151362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914362" y="4402974"/>
            <a:ext cx="491194" cy="154969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7969903" y="4439044"/>
            <a:ext cx="491194" cy="151362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85381" y="4482676"/>
            <a:ext cx="491194" cy="147844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1117810" y="4439044"/>
            <a:ext cx="491194" cy="152207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1666957" y="4482676"/>
            <a:ext cx="491194" cy="148198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2202729" y="4439044"/>
            <a:ext cx="491194" cy="152561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2738499" y="4439044"/>
            <a:ext cx="491194" cy="152207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09478" y="349085"/>
            <a:ext cx="3050121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NATURAL CTE MITIGATION</a:t>
            </a:r>
          </a:p>
          <a:p>
            <a:r>
              <a:rPr lang="en-US" b="1" dirty="0" smtClean="0"/>
              <a:t>BY MODERATE BACKGROUND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50622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24845" y="2564064"/>
            <a:ext cx="491194" cy="349864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448389" y="3717859"/>
            <a:ext cx="491194" cy="233641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03000" y="5259947"/>
            <a:ext cx="491194" cy="80276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0008" y="5487598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60471" y="5583451"/>
            <a:ext cx="491194" cy="47925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77818" y="5104185"/>
            <a:ext cx="491194" cy="95852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77604" y="5367783"/>
            <a:ext cx="491194" cy="69492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92758" y="5575006"/>
            <a:ext cx="491194" cy="47925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16564" y="5479153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72105" y="5479153"/>
            <a:ext cx="491194" cy="57510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803000" y="6326314"/>
            <a:ext cx="3948217" cy="359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16044" y="6374236"/>
            <a:ext cx="2123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PARALLEL READOUT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587583" y="5583451"/>
            <a:ext cx="491194" cy="47925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20012" y="5104185"/>
            <a:ext cx="491194" cy="95852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669159" y="5259947"/>
            <a:ext cx="491194" cy="80629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04931" y="5371320"/>
            <a:ext cx="491194" cy="69492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740701" y="5479153"/>
            <a:ext cx="491194" cy="58355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920052" y="6037415"/>
            <a:ext cx="24659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3920052" y="5930907"/>
            <a:ext cx="24659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3920052" y="5836727"/>
            <a:ext cx="24659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3920052" y="5710675"/>
            <a:ext cx="24659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3920052" y="5563262"/>
            <a:ext cx="24659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3920052" y="5117177"/>
            <a:ext cx="24659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3920052" y="4406564"/>
            <a:ext cx="24659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3920052" y="2857563"/>
            <a:ext cx="24659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8475629" y="6037415"/>
            <a:ext cx="66837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8475629" y="5930907"/>
            <a:ext cx="66837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8475629" y="5836727"/>
            <a:ext cx="66837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8475629" y="5710675"/>
            <a:ext cx="66837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8475629" y="5563262"/>
            <a:ext cx="66837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8475629" y="5104185"/>
            <a:ext cx="668371" cy="129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8475629" y="4406564"/>
            <a:ext cx="66837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8475629" y="2857563"/>
            <a:ext cx="66837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5921989" y="438351"/>
            <a:ext cx="26147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Traps grow in impact</a:t>
            </a:r>
          </a:p>
          <a:p>
            <a:r>
              <a:rPr lang="en-US" dirty="0" smtClean="0"/>
              <a:t>linearly with distance</a:t>
            </a:r>
          </a:p>
          <a:p>
            <a:r>
              <a:rPr lang="en-US" dirty="0" smtClean="0"/>
              <a:t>from the readout register</a:t>
            </a:r>
            <a:endParaRPr lang="en-US" dirty="0"/>
          </a:p>
        </p:txBody>
      </p:sp>
      <p:sp>
        <p:nvSpPr>
          <p:cNvPr id="155" name="TextBox 154"/>
          <p:cNvSpPr txBox="1"/>
          <p:nvPr/>
        </p:nvSpPr>
        <p:spPr>
          <a:xfrm>
            <a:off x="5922330" y="1541661"/>
            <a:ext cx="2552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Fewer transfers to model</a:t>
            </a:r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143035" y="1006459"/>
            <a:ext cx="25821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The model:</a:t>
            </a:r>
            <a:endParaRPr lang="en-US" sz="4000" b="1" dirty="0"/>
          </a:p>
        </p:txBody>
      </p:sp>
      <p:cxnSp>
        <p:nvCxnSpPr>
          <p:cNvPr id="166" name="Straight Arrow Connector 165"/>
          <p:cNvCxnSpPr/>
          <p:nvPr/>
        </p:nvCxnSpPr>
        <p:spPr>
          <a:xfrm>
            <a:off x="386527" y="6033474"/>
            <a:ext cx="7958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>
            <a:off x="386527" y="5926966"/>
            <a:ext cx="7958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>
            <a:off x="386527" y="5832786"/>
            <a:ext cx="7958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 flipV="1">
            <a:off x="386527" y="5706734"/>
            <a:ext cx="79583" cy="39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>
            <a:off x="386527" y="5559321"/>
            <a:ext cx="7958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flipV="1">
            <a:off x="386527" y="5113236"/>
            <a:ext cx="79583" cy="39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>
            <a:off x="386527" y="4402623"/>
            <a:ext cx="7958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>
            <a:off x="386527" y="2853622"/>
            <a:ext cx="7958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804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Shot 2017-09-22 at 12.18.45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" r="462"/>
          <a:stretch/>
        </p:blipFill>
        <p:spPr>
          <a:xfrm>
            <a:off x="86308" y="274639"/>
            <a:ext cx="6195000" cy="6247396"/>
          </a:xfrm>
        </p:spPr>
      </p:pic>
      <p:pic>
        <p:nvPicPr>
          <p:cNvPr id="7" name="Picture 6" descr="Screen Shot 2017-09-22 at 12.19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689" y="3698501"/>
            <a:ext cx="2572868" cy="2823534"/>
          </a:xfrm>
          <a:prstGeom prst="rect">
            <a:avLst/>
          </a:prstGeom>
        </p:spPr>
      </p:pic>
      <p:pic>
        <p:nvPicPr>
          <p:cNvPr id="8" name="Picture 7" descr="Screen Shot 2017-09-22 at 12.20.0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689" y="52717"/>
            <a:ext cx="2573994" cy="28110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63278" y="274639"/>
            <a:ext cx="394550" cy="477429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7689" y="299296"/>
            <a:ext cx="2573994" cy="2573359"/>
          </a:xfrm>
          <a:prstGeom prst="rect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75897" y="5938096"/>
            <a:ext cx="394550" cy="477429"/>
          </a:xfrm>
          <a:prstGeom prst="rect">
            <a:avLst/>
          </a:prstGeom>
          <a:noFill/>
          <a:ln w="3175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49799" y="3710831"/>
            <a:ext cx="2573994" cy="2741682"/>
          </a:xfrm>
          <a:prstGeom prst="rect">
            <a:avLst/>
          </a:prstGeom>
          <a:noFill/>
          <a:ln w="6350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708643" y="1615098"/>
            <a:ext cx="12329" cy="4322998"/>
          </a:xfrm>
          <a:prstGeom prst="straightConnector1">
            <a:avLst/>
          </a:prstGeom>
          <a:ln w="1270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185871" y="6612791"/>
            <a:ext cx="3580052" cy="0"/>
          </a:xfrm>
          <a:prstGeom prst="straightConnector1">
            <a:avLst/>
          </a:prstGeom>
          <a:ln w="9525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83909" y="6411074"/>
            <a:ext cx="1836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SERIAL READOUT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4336461" y="3209989"/>
            <a:ext cx="2123861" cy="369332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PARALLEL READOUT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49513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780"/>
            <a:ext cx="6003553" cy="826734"/>
          </a:xfrm>
        </p:spPr>
        <p:txBody>
          <a:bodyPr>
            <a:normAutofit/>
          </a:bodyPr>
          <a:lstStyle/>
          <a:p>
            <a:r>
              <a:rPr lang="en-US" b="1" dirty="0" smtClean="0"/>
              <a:t>My Pixel-Based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4805"/>
            <a:ext cx="8229600" cy="50616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1) Parameterization</a:t>
            </a:r>
          </a:p>
          <a:p>
            <a:pPr marL="0" indent="0">
              <a:buNone/>
            </a:pPr>
            <a:r>
              <a:rPr lang="en-US" b="1" dirty="0" smtClean="0"/>
              <a:t>2) Algorithm</a:t>
            </a:r>
          </a:p>
          <a:p>
            <a:pPr lvl="1"/>
            <a:r>
              <a:rPr lang="en-US" dirty="0" smtClean="0"/>
              <a:t>Running model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Reconstruction</a:t>
            </a:r>
          </a:p>
          <a:p>
            <a:pPr lvl="1"/>
            <a:r>
              <a:rPr lang="en-US" dirty="0" smtClean="0"/>
              <a:t>Read-noise mitigation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3) Pinning the parameters</a:t>
            </a:r>
          </a:p>
          <a:p>
            <a:pPr lvl="1"/>
            <a:r>
              <a:rPr lang="en-US" dirty="0" smtClean="0"/>
              <a:t>Long darks</a:t>
            </a:r>
          </a:p>
          <a:p>
            <a:pPr lvl="1"/>
            <a:r>
              <a:rPr lang="en-US" dirty="0" smtClean="0"/>
              <a:t>Clever use of </a:t>
            </a:r>
            <a:r>
              <a:rPr lang="en-US" dirty="0" err="1" smtClean="0"/>
              <a:t>Long+Short</a:t>
            </a:r>
            <a:r>
              <a:rPr lang="en-US" dirty="0" smtClean="0"/>
              <a:t> darks</a:t>
            </a:r>
          </a:p>
          <a:p>
            <a:pPr lvl="1"/>
            <a:r>
              <a:rPr lang="en-US" dirty="0" smtClean="0"/>
              <a:t>Trails</a:t>
            </a:r>
          </a:p>
          <a:p>
            <a:pPr marL="0" indent="0">
              <a:buNone/>
            </a:pPr>
            <a:r>
              <a:rPr lang="en-US" b="1" dirty="0" smtClean="0"/>
              <a:t>4) ACS/UVIS Comparison</a:t>
            </a:r>
          </a:p>
          <a:p>
            <a:pPr marL="0" indent="0">
              <a:buNone/>
            </a:pPr>
            <a:r>
              <a:rPr lang="en-US" b="1" dirty="0" smtClean="0"/>
              <a:t>5) Evaluating on-sky</a:t>
            </a:r>
          </a:p>
        </p:txBody>
      </p:sp>
    </p:spTree>
    <p:extLst>
      <p:ext uri="{BB962C8B-B14F-4D97-AF65-F5344CB8AC3E}">
        <p14:creationId xmlns:p14="http://schemas.microsoft.com/office/powerpoint/2010/main" val="3632708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7430" y="430711"/>
            <a:ext cx="491194" cy="232671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578083" y="1524039"/>
            <a:ext cx="2032000" cy="11043"/>
          </a:xfrm>
          <a:prstGeom prst="straightConnector1">
            <a:avLst/>
          </a:prstGeom>
          <a:ln w="3175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67050" y="1328330"/>
            <a:ext cx="113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READOUT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508229" y="2495842"/>
            <a:ext cx="491194" cy="25937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25007" y="2495842"/>
            <a:ext cx="491194" cy="26157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49850" y="1678624"/>
            <a:ext cx="491194" cy="107879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70547" y="2227726"/>
            <a:ext cx="491194" cy="52749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85177" y="2495841"/>
            <a:ext cx="491194" cy="2615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605088" y="2495841"/>
            <a:ext cx="491194" cy="2615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34960" y="88364"/>
            <a:ext cx="491194" cy="2669056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5759" y="2495841"/>
            <a:ext cx="491194" cy="259376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2537" y="2495841"/>
            <a:ext cx="491194" cy="261578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47380" y="2120348"/>
            <a:ext cx="491194" cy="637072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168077" y="2377043"/>
            <a:ext cx="491194" cy="378173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682707" y="2484797"/>
            <a:ext cx="491194" cy="261579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202618" y="2484797"/>
            <a:ext cx="491194" cy="261579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744869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811588" y="2423433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294048" y="2388089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293164" y="2430061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245704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46539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47374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479570" y="2677920"/>
            <a:ext cx="211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REAL OBSERVATION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56294" y="2685986"/>
            <a:ext cx="1130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ORIGINAL</a:t>
            </a:r>
            <a:endParaRPr lang="en-US" b="1" dirty="0"/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247374" y="92413"/>
            <a:ext cx="8229600" cy="713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56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7430" y="430711"/>
            <a:ext cx="491194" cy="232671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578083" y="1524039"/>
            <a:ext cx="2032000" cy="11043"/>
          </a:xfrm>
          <a:prstGeom prst="straightConnector1">
            <a:avLst/>
          </a:prstGeom>
          <a:ln w="3175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67050" y="1328330"/>
            <a:ext cx="113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READOUT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508229" y="2495842"/>
            <a:ext cx="491194" cy="25937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25007" y="2495842"/>
            <a:ext cx="491194" cy="26157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49850" y="1678624"/>
            <a:ext cx="491194" cy="107879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70547" y="2227726"/>
            <a:ext cx="491194" cy="52749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85177" y="2495841"/>
            <a:ext cx="491194" cy="2615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605088" y="2495841"/>
            <a:ext cx="491194" cy="2615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34960" y="88364"/>
            <a:ext cx="491194" cy="2669056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5759" y="2495841"/>
            <a:ext cx="491194" cy="259376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2537" y="2495841"/>
            <a:ext cx="491194" cy="261578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47380" y="1976798"/>
            <a:ext cx="491194" cy="780622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168077" y="2227725"/>
            <a:ext cx="491194" cy="527492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682707" y="2484797"/>
            <a:ext cx="491194" cy="261579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202618" y="2484797"/>
            <a:ext cx="491194" cy="261579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744869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811588" y="2423433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294048" y="2388089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293164" y="2430061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245704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46539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47374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479570" y="2677920"/>
            <a:ext cx="211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REAL OBSERVATION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56294" y="2685986"/>
            <a:ext cx="1130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ORIGINAL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73150" y="6444496"/>
            <a:ext cx="2462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ESTIMATE OF ORIGINAL</a:t>
            </a:r>
            <a:endParaRPr lang="en-US" b="1" dirty="0"/>
          </a:p>
        </p:txBody>
      </p:sp>
      <p:sp>
        <p:nvSpPr>
          <p:cNvPr id="108" name="Title 1"/>
          <p:cNvSpPr txBox="1">
            <a:spLocks/>
          </p:cNvSpPr>
          <p:nvPr/>
        </p:nvSpPr>
        <p:spPr>
          <a:xfrm>
            <a:off x="247374" y="92413"/>
            <a:ext cx="8229600" cy="713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Reconstruction</a:t>
            </a:r>
            <a:endParaRPr lang="en-US" dirty="0"/>
          </a:p>
        </p:txBody>
      </p:sp>
      <p:cxnSp>
        <p:nvCxnSpPr>
          <p:cNvPr id="109" name="Straight Arrow Connector 108"/>
          <p:cNvCxnSpPr/>
          <p:nvPr/>
        </p:nvCxnSpPr>
        <p:spPr>
          <a:xfrm flipH="1">
            <a:off x="3293165" y="3147391"/>
            <a:ext cx="1819965" cy="1314174"/>
          </a:xfrm>
          <a:prstGeom prst="straightConnector1">
            <a:avLst/>
          </a:prstGeom>
          <a:ln w="3175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632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7430" y="430711"/>
            <a:ext cx="491194" cy="232671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578083" y="1524039"/>
            <a:ext cx="2032000" cy="11043"/>
          </a:xfrm>
          <a:prstGeom prst="straightConnector1">
            <a:avLst/>
          </a:prstGeom>
          <a:ln w="3175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67050" y="1328330"/>
            <a:ext cx="113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READOUT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508229" y="2495842"/>
            <a:ext cx="491194" cy="25937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25007" y="2495842"/>
            <a:ext cx="491194" cy="26157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49850" y="1678624"/>
            <a:ext cx="491194" cy="107879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70547" y="2227726"/>
            <a:ext cx="491194" cy="52749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85177" y="2495841"/>
            <a:ext cx="491194" cy="2615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605088" y="2495841"/>
            <a:ext cx="491194" cy="2615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34960" y="88364"/>
            <a:ext cx="491194" cy="2669056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5759" y="2495841"/>
            <a:ext cx="491194" cy="259376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2537" y="2495841"/>
            <a:ext cx="491194" cy="261578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47380" y="1976798"/>
            <a:ext cx="491194" cy="780622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168077" y="2227725"/>
            <a:ext cx="491194" cy="527492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682707" y="2484797"/>
            <a:ext cx="491194" cy="261579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202618" y="2484797"/>
            <a:ext cx="491194" cy="261579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744869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811588" y="2423433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294048" y="2388089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293164" y="2430061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245704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46539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47374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>
            <a:off x="1134960" y="4205356"/>
            <a:ext cx="491194" cy="232671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5759" y="6270487"/>
            <a:ext cx="491194" cy="25937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22537" y="6270487"/>
            <a:ext cx="491194" cy="26157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647380" y="5453269"/>
            <a:ext cx="491194" cy="107879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168077" y="6002371"/>
            <a:ext cx="491194" cy="52749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682707" y="6270486"/>
            <a:ext cx="491194" cy="2615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202618" y="6270486"/>
            <a:ext cx="491194" cy="2615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479570" y="2677920"/>
            <a:ext cx="211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REAL OBSERVATION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56294" y="2685986"/>
            <a:ext cx="1130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ORIGINAL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73150" y="6444496"/>
            <a:ext cx="2462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ESTIMATE OF ORIGINAL</a:t>
            </a:r>
            <a:endParaRPr lang="en-US" b="1" dirty="0"/>
          </a:p>
        </p:txBody>
      </p:sp>
      <p:sp>
        <p:nvSpPr>
          <p:cNvPr id="108" name="Title 1"/>
          <p:cNvSpPr txBox="1">
            <a:spLocks/>
          </p:cNvSpPr>
          <p:nvPr/>
        </p:nvSpPr>
        <p:spPr>
          <a:xfrm>
            <a:off x="247374" y="92413"/>
            <a:ext cx="8229600" cy="713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Reconstruction</a:t>
            </a:r>
            <a:endParaRPr lang="en-US" dirty="0"/>
          </a:p>
        </p:txBody>
      </p:sp>
      <p:cxnSp>
        <p:nvCxnSpPr>
          <p:cNvPr id="109" name="Straight Arrow Connector 108"/>
          <p:cNvCxnSpPr/>
          <p:nvPr/>
        </p:nvCxnSpPr>
        <p:spPr>
          <a:xfrm flipH="1">
            <a:off x="3293165" y="3147391"/>
            <a:ext cx="1819965" cy="1314174"/>
          </a:xfrm>
          <a:prstGeom prst="straightConnector1">
            <a:avLst/>
          </a:prstGeom>
          <a:ln w="3175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201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7430" y="430711"/>
            <a:ext cx="491194" cy="232671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578083" y="1524039"/>
            <a:ext cx="2032000" cy="11043"/>
          </a:xfrm>
          <a:prstGeom prst="straightConnector1">
            <a:avLst/>
          </a:prstGeom>
          <a:ln w="3175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67050" y="1328330"/>
            <a:ext cx="113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READOUT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508229" y="2495842"/>
            <a:ext cx="491194" cy="25937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25007" y="2495842"/>
            <a:ext cx="491194" cy="26157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49850" y="1678624"/>
            <a:ext cx="491194" cy="107879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70547" y="2227726"/>
            <a:ext cx="491194" cy="52749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85177" y="2495841"/>
            <a:ext cx="491194" cy="2615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605088" y="2495841"/>
            <a:ext cx="491194" cy="2615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34960" y="88364"/>
            <a:ext cx="491194" cy="2669056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5759" y="2495841"/>
            <a:ext cx="491194" cy="259376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2537" y="2495841"/>
            <a:ext cx="491194" cy="261578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47380" y="1976798"/>
            <a:ext cx="491194" cy="780622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168077" y="2227725"/>
            <a:ext cx="491194" cy="527492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682707" y="2484797"/>
            <a:ext cx="491194" cy="261579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202618" y="2484797"/>
            <a:ext cx="491194" cy="261579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744869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811588" y="2423433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294048" y="2388089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293164" y="2430061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245704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46539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47374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>
            <a:off x="1134960" y="4205356"/>
            <a:ext cx="491194" cy="232671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5759" y="6270487"/>
            <a:ext cx="491194" cy="25937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22537" y="6270487"/>
            <a:ext cx="491194" cy="26157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647380" y="5453269"/>
            <a:ext cx="491194" cy="107879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168077" y="6002371"/>
            <a:ext cx="491194" cy="52749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682707" y="6270486"/>
            <a:ext cx="491194" cy="2615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202618" y="6270486"/>
            <a:ext cx="491194" cy="2615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516625" y="5464312"/>
            <a:ext cx="2032000" cy="11043"/>
          </a:xfrm>
          <a:prstGeom prst="straightConnector1">
            <a:avLst/>
          </a:prstGeom>
          <a:ln w="3175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505592" y="5268603"/>
            <a:ext cx="113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READOUT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479570" y="2677920"/>
            <a:ext cx="211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REAL OBSERVATION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56294" y="2685986"/>
            <a:ext cx="1130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ORIGINAL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830957" y="6474554"/>
            <a:ext cx="2914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ESTIMATE OF OBSERVATION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73150" y="6444496"/>
            <a:ext cx="2462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ESTIMATE OF ORIGINAL</a:t>
            </a:r>
            <a:endParaRPr lang="en-US" b="1" dirty="0"/>
          </a:p>
        </p:txBody>
      </p:sp>
      <p:sp>
        <p:nvSpPr>
          <p:cNvPr id="101" name="Rectangle 100"/>
          <p:cNvSpPr/>
          <p:nvPr/>
        </p:nvSpPr>
        <p:spPr>
          <a:xfrm>
            <a:off x="6536570" y="4227442"/>
            <a:ext cx="491194" cy="232671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5507369" y="6292573"/>
            <a:ext cx="491194" cy="25937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024147" y="6292573"/>
            <a:ext cx="491194" cy="26157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7048990" y="5475355"/>
            <a:ext cx="491194" cy="107879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7569687" y="6024457"/>
            <a:ext cx="491194" cy="52749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8084317" y="6292572"/>
            <a:ext cx="491194" cy="26157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8604228" y="6292572"/>
            <a:ext cx="491194" cy="26157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itle 1"/>
          <p:cNvSpPr txBox="1">
            <a:spLocks/>
          </p:cNvSpPr>
          <p:nvPr/>
        </p:nvSpPr>
        <p:spPr>
          <a:xfrm>
            <a:off x="247374" y="92413"/>
            <a:ext cx="8229600" cy="713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43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7430" y="430711"/>
            <a:ext cx="491194" cy="232671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578083" y="1524039"/>
            <a:ext cx="2032000" cy="11043"/>
          </a:xfrm>
          <a:prstGeom prst="straightConnector1">
            <a:avLst/>
          </a:prstGeom>
          <a:ln w="3175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67050" y="1328330"/>
            <a:ext cx="113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READOUT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508229" y="2495842"/>
            <a:ext cx="491194" cy="25937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25007" y="2495842"/>
            <a:ext cx="491194" cy="26157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49850" y="1678624"/>
            <a:ext cx="491194" cy="107879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70547" y="2227726"/>
            <a:ext cx="491194" cy="52749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85177" y="2495841"/>
            <a:ext cx="491194" cy="2615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605088" y="2495841"/>
            <a:ext cx="491194" cy="2615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34960" y="88364"/>
            <a:ext cx="491194" cy="2669056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5759" y="2495841"/>
            <a:ext cx="491194" cy="259376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2537" y="2495841"/>
            <a:ext cx="491194" cy="261578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47380" y="1976798"/>
            <a:ext cx="491194" cy="780622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168077" y="2227725"/>
            <a:ext cx="491194" cy="527492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682707" y="2484797"/>
            <a:ext cx="491194" cy="261579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202618" y="2484797"/>
            <a:ext cx="491194" cy="261579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744869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811588" y="2423433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294048" y="2388089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293164" y="2430061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245704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46539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47374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>
            <a:off x="1134960" y="4205356"/>
            <a:ext cx="491194" cy="232671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5759" y="6270487"/>
            <a:ext cx="491194" cy="25937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22537" y="6270487"/>
            <a:ext cx="491194" cy="26157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647380" y="5453269"/>
            <a:ext cx="491194" cy="107879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168077" y="6002371"/>
            <a:ext cx="491194" cy="52749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682707" y="6270486"/>
            <a:ext cx="491194" cy="2615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202618" y="6270486"/>
            <a:ext cx="491194" cy="2615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516625" y="5464312"/>
            <a:ext cx="2032000" cy="11043"/>
          </a:xfrm>
          <a:prstGeom prst="straightConnector1">
            <a:avLst/>
          </a:prstGeom>
          <a:ln w="3175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505592" y="5268603"/>
            <a:ext cx="113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READOUT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479570" y="2677920"/>
            <a:ext cx="211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REAL OBSERVATION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56294" y="2685986"/>
            <a:ext cx="1130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ORIGINAL</a:t>
            </a:r>
            <a:endParaRPr lang="en-US" b="1" dirty="0"/>
          </a:p>
        </p:txBody>
      </p:sp>
      <p:sp>
        <p:nvSpPr>
          <p:cNvPr id="39" name="Rectangle 38"/>
          <p:cNvSpPr/>
          <p:nvPr/>
        </p:nvSpPr>
        <p:spPr>
          <a:xfrm>
            <a:off x="6537430" y="4754459"/>
            <a:ext cx="491194" cy="179921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508229" y="6292098"/>
            <a:ext cx="491194" cy="25937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025007" y="6292098"/>
            <a:ext cx="491194" cy="26157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049850" y="5168348"/>
            <a:ext cx="491194" cy="138532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570547" y="5864086"/>
            <a:ext cx="491194" cy="68738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096220" y="6184349"/>
            <a:ext cx="491194" cy="36932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616131" y="6292097"/>
            <a:ext cx="491194" cy="2615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830957" y="6474554"/>
            <a:ext cx="2914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ESTIMATE OF OBSERVATION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73150" y="6444496"/>
            <a:ext cx="2462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ESTIMATE OF ORIGINAL</a:t>
            </a:r>
            <a:endParaRPr lang="en-US" b="1" dirty="0"/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6783027" y="3622269"/>
            <a:ext cx="8265" cy="5274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7322440" y="3313125"/>
            <a:ext cx="0" cy="2929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7836578" y="3403600"/>
            <a:ext cx="0" cy="2024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8331326" y="3448752"/>
            <a:ext cx="0" cy="1493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5610083" y="3598080"/>
            <a:ext cx="3486199" cy="2419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270655" y="3813938"/>
            <a:ext cx="107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EST-REAL</a:t>
            </a:r>
            <a:endParaRPr lang="en-US" b="1" dirty="0"/>
          </a:p>
        </p:txBody>
      </p:sp>
      <p:sp>
        <p:nvSpPr>
          <p:cNvPr id="109" name="Rectangle 108"/>
          <p:cNvSpPr/>
          <p:nvPr/>
        </p:nvSpPr>
        <p:spPr>
          <a:xfrm>
            <a:off x="6536570" y="4227442"/>
            <a:ext cx="491194" cy="232671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5507369" y="6292573"/>
            <a:ext cx="491194" cy="25937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6024147" y="6292573"/>
            <a:ext cx="491194" cy="26157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7048990" y="5475355"/>
            <a:ext cx="491194" cy="107879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7569687" y="6024457"/>
            <a:ext cx="491194" cy="52749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8084317" y="6292572"/>
            <a:ext cx="491194" cy="26157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8604228" y="6292572"/>
            <a:ext cx="491194" cy="26157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itle 1"/>
          <p:cNvSpPr txBox="1">
            <a:spLocks/>
          </p:cNvSpPr>
          <p:nvPr/>
        </p:nvSpPr>
        <p:spPr>
          <a:xfrm>
            <a:off x="247374" y="92413"/>
            <a:ext cx="8229600" cy="713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Reconstruction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274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7430" y="430711"/>
            <a:ext cx="491194" cy="232671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578083" y="1524039"/>
            <a:ext cx="2032000" cy="11043"/>
          </a:xfrm>
          <a:prstGeom prst="straightConnector1">
            <a:avLst/>
          </a:prstGeom>
          <a:ln w="3175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67050" y="1328330"/>
            <a:ext cx="113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READOUT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508229" y="2495842"/>
            <a:ext cx="491194" cy="25937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25007" y="2495842"/>
            <a:ext cx="491194" cy="26157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49850" y="1678624"/>
            <a:ext cx="491194" cy="107879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70547" y="2227726"/>
            <a:ext cx="491194" cy="52749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85177" y="2495841"/>
            <a:ext cx="491194" cy="2615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605088" y="2495841"/>
            <a:ext cx="491194" cy="2615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34960" y="88364"/>
            <a:ext cx="491194" cy="2669056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5759" y="2495841"/>
            <a:ext cx="491194" cy="259376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2537" y="2495841"/>
            <a:ext cx="491194" cy="261578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47380" y="1976798"/>
            <a:ext cx="491194" cy="780622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168077" y="2227725"/>
            <a:ext cx="491194" cy="527492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682707" y="2484797"/>
            <a:ext cx="491194" cy="261579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202618" y="2484797"/>
            <a:ext cx="491194" cy="261579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744869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811588" y="2423433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294048" y="2388089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293164" y="2430061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245704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46539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47374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>
            <a:off x="1134960" y="4205356"/>
            <a:ext cx="491194" cy="232671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5759" y="6270487"/>
            <a:ext cx="491194" cy="25937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22537" y="6270487"/>
            <a:ext cx="491194" cy="26157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647380" y="5453269"/>
            <a:ext cx="491194" cy="107879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168077" y="6002371"/>
            <a:ext cx="491194" cy="52749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682707" y="6270486"/>
            <a:ext cx="491194" cy="2615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202618" y="6270486"/>
            <a:ext cx="491194" cy="2615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516625" y="5464312"/>
            <a:ext cx="2032000" cy="11043"/>
          </a:xfrm>
          <a:prstGeom prst="straightConnector1">
            <a:avLst/>
          </a:prstGeom>
          <a:ln w="3175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505592" y="5268603"/>
            <a:ext cx="113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READOUT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479570" y="2677920"/>
            <a:ext cx="211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REAL OBSERVATION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56294" y="2685986"/>
            <a:ext cx="1130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ORIGINAL</a:t>
            </a:r>
            <a:endParaRPr lang="en-US" b="1" dirty="0"/>
          </a:p>
        </p:txBody>
      </p:sp>
      <p:sp>
        <p:nvSpPr>
          <p:cNvPr id="39" name="Rectangle 38"/>
          <p:cNvSpPr/>
          <p:nvPr/>
        </p:nvSpPr>
        <p:spPr>
          <a:xfrm>
            <a:off x="6537430" y="4754459"/>
            <a:ext cx="491194" cy="179921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508229" y="6292098"/>
            <a:ext cx="491194" cy="25937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025007" y="6292098"/>
            <a:ext cx="491194" cy="26157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049850" y="5168348"/>
            <a:ext cx="491194" cy="138532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570547" y="5864086"/>
            <a:ext cx="491194" cy="68738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096220" y="6184349"/>
            <a:ext cx="491194" cy="36932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616131" y="6292097"/>
            <a:ext cx="491194" cy="2615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830957" y="6474554"/>
            <a:ext cx="2662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MODEL OF OBSERVATION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73150" y="6444496"/>
            <a:ext cx="2462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ESTIMATE OF ORIGINAL</a:t>
            </a:r>
            <a:endParaRPr lang="en-US" b="1" dirty="0"/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6783027" y="3622269"/>
            <a:ext cx="8265" cy="5274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7322439" y="3313124"/>
            <a:ext cx="1" cy="2614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7836578" y="3456712"/>
            <a:ext cx="0" cy="1493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8331326" y="3448752"/>
            <a:ext cx="0" cy="1493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5610083" y="3598080"/>
            <a:ext cx="3486199" cy="2419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270655" y="3813938"/>
            <a:ext cx="107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EST-REAL</a:t>
            </a:r>
            <a:endParaRPr lang="en-US" b="1" dirty="0"/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3505593" y="3747680"/>
            <a:ext cx="2043032" cy="0"/>
          </a:xfrm>
          <a:prstGeom prst="straightConnector1">
            <a:avLst/>
          </a:prstGeom>
          <a:ln w="3175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224839" y="3570608"/>
            <a:ext cx="920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ADJUST</a:t>
            </a:r>
            <a:endParaRPr lang="en-US" b="1" dirty="0"/>
          </a:p>
        </p:txBody>
      </p:sp>
      <p:sp>
        <p:nvSpPr>
          <p:cNvPr id="76" name="Rectangle 75"/>
          <p:cNvSpPr/>
          <p:nvPr/>
        </p:nvSpPr>
        <p:spPr>
          <a:xfrm>
            <a:off x="1144636" y="3072692"/>
            <a:ext cx="491194" cy="5274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670877" y="3636925"/>
            <a:ext cx="491194" cy="295964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189922" y="3636954"/>
            <a:ext cx="491194" cy="149328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712835" y="3619090"/>
            <a:ext cx="491194" cy="45719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76" idx="2"/>
          </p:cNvCxnSpPr>
          <p:nvPr/>
        </p:nvCxnSpPr>
        <p:spPr>
          <a:xfrm flipV="1">
            <a:off x="1390233" y="3103250"/>
            <a:ext cx="1" cy="4969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1929317" y="3618056"/>
            <a:ext cx="1" cy="3209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2441473" y="3611190"/>
            <a:ext cx="0" cy="1950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9" idx="0"/>
          </p:cNvCxnSpPr>
          <p:nvPr/>
        </p:nvCxnSpPr>
        <p:spPr>
          <a:xfrm>
            <a:off x="2958432" y="3619090"/>
            <a:ext cx="0" cy="1671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47374" y="3622269"/>
            <a:ext cx="304579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869596" y="3817492"/>
            <a:ext cx="107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EST-REAL</a:t>
            </a:r>
            <a:endParaRPr lang="en-US" b="1" dirty="0"/>
          </a:p>
        </p:txBody>
      </p:sp>
      <p:sp>
        <p:nvSpPr>
          <p:cNvPr id="109" name="Rectangle 108"/>
          <p:cNvSpPr/>
          <p:nvPr/>
        </p:nvSpPr>
        <p:spPr>
          <a:xfrm>
            <a:off x="6536570" y="4227442"/>
            <a:ext cx="491194" cy="232671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5507369" y="6292573"/>
            <a:ext cx="491194" cy="25937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6024147" y="6292573"/>
            <a:ext cx="491194" cy="26157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7048990" y="5475355"/>
            <a:ext cx="491194" cy="107879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7569687" y="6024457"/>
            <a:ext cx="491194" cy="52749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8084317" y="6292572"/>
            <a:ext cx="491194" cy="26157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8604228" y="6292572"/>
            <a:ext cx="491194" cy="26157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247374" y="92413"/>
            <a:ext cx="8229600" cy="713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Reconstruction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190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7430" y="430711"/>
            <a:ext cx="491194" cy="232671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578083" y="1524039"/>
            <a:ext cx="2032000" cy="11043"/>
          </a:xfrm>
          <a:prstGeom prst="straightConnector1">
            <a:avLst/>
          </a:prstGeom>
          <a:ln w="3175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67050" y="1328330"/>
            <a:ext cx="113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READOUT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508229" y="2495842"/>
            <a:ext cx="491194" cy="25937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25007" y="2495842"/>
            <a:ext cx="491194" cy="26157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49850" y="1678624"/>
            <a:ext cx="491194" cy="107879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70547" y="2227726"/>
            <a:ext cx="491194" cy="52749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85177" y="2495841"/>
            <a:ext cx="491194" cy="2615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605088" y="2495841"/>
            <a:ext cx="491194" cy="2615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34960" y="88364"/>
            <a:ext cx="491194" cy="2669056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5759" y="2495841"/>
            <a:ext cx="491194" cy="259376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2537" y="2495841"/>
            <a:ext cx="491194" cy="261578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47380" y="1976798"/>
            <a:ext cx="491194" cy="780622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168077" y="2227725"/>
            <a:ext cx="491194" cy="527492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682707" y="2484797"/>
            <a:ext cx="491194" cy="261579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202618" y="2484797"/>
            <a:ext cx="491194" cy="261579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744869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811588" y="2423433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294048" y="2388089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293164" y="2430061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245704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46539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47374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>
            <a:off x="1134960" y="4205356"/>
            <a:ext cx="491194" cy="232671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5759" y="6270487"/>
            <a:ext cx="491194" cy="25937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22537" y="6270487"/>
            <a:ext cx="491194" cy="26157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647380" y="5453269"/>
            <a:ext cx="491194" cy="107879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168077" y="6002371"/>
            <a:ext cx="491194" cy="52749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682707" y="6270486"/>
            <a:ext cx="491194" cy="2615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202618" y="6270486"/>
            <a:ext cx="491194" cy="2615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516625" y="5464312"/>
            <a:ext cx="2032000" cy="11043"/>
          </a:xfrm>
          <a:prstGeom prst="straightConnector1">
            <a:avLst/>
          </a:prstGeom>
          <a:ln w="3175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505592" y="5268603"/>
            <a:ext cx="113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READOUT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479570" y="2677920"/>
            <a:ext cx="211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REAL OBSERVATION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56294" y="2685986"/>
            <a:ext cx="1130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ORIGINAL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73150" y="6444496"/>
            <a:ext cx="2462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ESTIMATE OF ORIGINAL</a:t>
            </a:r>
            <a:endParaRPr lang="en-US" b="1" dirty="0"/>
          </a:p>
        </p:txBody>
      </p:sp>
      <p:sp>
        <p:nvSpPr>
          <p:cNvPr id="76" name="Rectangle 75"/>
          <p:cNvSpPr/>
          <p:nvPr/>
        </p:nvSpPr>
        <p:spPr>
          <a:xfrm>
            <a:off x="1133593" y="3669014"/>
            <a:ext cx="491194" cy="5274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648791" y="5470063"/>
            <a:ext cx="491194" cy="295964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167836" y="6022242"/>
            <a:ext cx="491194" cy="149328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684320" y="6268945"/>
            <a:ext cx="491194" cy="45719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76" idx="2"/>
          </p:cNvCxnSpPr>
          <p:nvPr/>
        </p:nvCxnSpPr>
        <p:spPr>
          <a:xfrm flipV="1">
            <a:off x="1379190" y="3699572"/>
            <a:ext cx="1" cy="4969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1907231" y="5453269"/>
            <a:ext cx="1" cy="3209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2441473" y="5996478"/>
            <a:ext cx="0" cy="1950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9" idx="0"/>
          </p:cNvCxnSpPr>
          <p:nvPr/>
        </p:nvCxnSpPr>
        <p:spPr>
          <a:xfrm>
            <a:off x="2929917" y="6268945"/>
            <a:ext cx="0" cy="1671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869596" y="3905836"/>
            <a:ext cx="107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EST-REAL</a:t>
            </a:r>
            <a:endParaRPr lang="en-US" b="1" dirty="0"/>
          </a:p>
        </p:txBody>
      </p:sp>
      <p:sp>
        <p:nvSpPr>
          <p:cNvPr id="68" name="Rectangle 67"/>
          <p:cNvSpPr/>
          <p:nvPr/>
        </p:nvSpPr>
        <p:spPr>
          <a:xfrm>
            <a:off x="6536570" y="4227442"/>
            <a:ext cx="491194" cy="232671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507369" y="6292573"/>
            <a:ext cx="491194" cy="25937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24147" y="6292573"/>
            <a:ext cx="491194" cy="26157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048990" y="5475355"/>
            <a:ext cx="491194" cy="107879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569687" y="6024457"/>
            <a:ext cx="491194" cy="52749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8084317" y="6292572"/>
            <a:ext cx="491194" cy="26157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8604228" y="6292572"/>
            <a:ext cx="491194" cy="26157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247374" y="92413"/>
            <a:ext cx="8229600" cy="713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Reconstruction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73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7430" y="430711"/>
            <a:ext cx="491194" cy="232671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578083" y="1524039"/>
            <a:ext cx="2032000" cy="11043"/>
          </a:xfrm>
          <a:prstGeom prst="straightConnector1">
            <a:avLst/>
          </a:prstGeom>
          <a:ln w="3175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67050" y="1328330"/>
            <a:ext cx="113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READOUT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508229" y="2495842"/>
            <a:ext cx="491194" cy="25937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25007" y="2495842"/>
            <a:ext cx="491194" cy="26157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49850" y="1678624"/>
            <a:ext cx="491194" cy="107879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70547" y="2227726"/>
            <a:ext cx="491194" cy="52749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85177" y="2484797"/>
            <a:ext cx="491194" cy="27262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605088" y="2495841"/>
            <a:ext cx="491194" cy="2615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34960" y="88364"/>
            <a:ext cx="491194" cy="2669056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5759" y="2495841"/>
            <a:ext cx="491194" cy="259376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2537" y="2495841"/>
            <a:ext cx="491194" cy="261578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47380" y="1976798"/>
            <a:ext cx="491194" cy="780622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168077" y="2227725"/>
            <a:ext cx="491194" cy="527492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682707" y="2484797"/>
            <a:ext cx="491194" cy="261579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202618" y="2484797"/>
            <a:ext cx="491194" cy="261579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744869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811588" y="2423433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294048" y="2388089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293164" y="2430061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245704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46539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47374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>
            <a:off x="1134960" y="3669014"/>
            <a:ext cx="491194" cy="286305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5759" y="6270487"/>
            <a:ext cx="491194" cy="25937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22537" y="6270487"/>
            <a:ext cx="491194" cy="26157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647380" y="5760276"/>
            <a:ext cx="491194" cy="77179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168077" y="6144209"/>
            <a:ext cx="491194" cy="3856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682707" y="6292097"/>
            <a:ext cx="491194" cy="23996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202618" y="6270486"/>
            <a:ext cx="491194" cy="2615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516625" y="5464312"/>
            <a:ext cx="2032000" cy="11043"/>
          </a:xfrm>
          <a:prstGeom prst="straightConnector1">
            <a:avLst/>
          </a:prstGeom>
          <a:ln w="3175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505592" y="5268603"/>
            <a:ext cx="113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READOUT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479570" y="2677920"/>
            <a:ext cx="211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REAL OBSERVATION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56294" y="2685986"/>
            <a:ext cx="1130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ORIGINAL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830957" y="6474554"/>
            <a:ext cx="2914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ESTIMATE OF OBSERVATION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73150" y="6444496"/>
            <a:ext cx="2462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ESTIMATE OF ORIGINAL</a:t>
            </a:r>
            <a:endParaRPr lang="en-US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1869596" y="3905836"/>
            <a:ext cx="107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EST-REAL</a:t>
            </a:r>
            <a:endParaRPr lang="en-US" b="1" dirty="0"/>
          </a:p>
        </p:txBody>
      </p:sp>
      <p:sp>
        <p:nvSpPr>
          <p:cNvPr id="86" name="Title 1"/>
          <p:cNvSpPr txBox="1">
            <a:spLocks/>
          </p:cNvSpPr>
          <p:nvPr/>
        </p:nvSpPr>
        <p:spPr>
          <a:xfrm>
            <a:off x="247374" y="92413"/>
            <a:ext cx="8229600" cy="713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Reconstruction</a:t>
            </a:r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6536570" y="4227442"/>
            <a:ext cx="491194" cy="232671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5507369" y="6292573"/>
            <a:ext cx="491194" cy="25937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024147" y="6292573"/>
            <a:ext cx="491194" cy="26157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048990" y="5475355"/>
            <a:ext cx="491194" cy="107879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7569687" y="6024457"/>
            <a:ext cx="491194" cy="52749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8084317" y="6292572"/>
            <a:ext cx="491194" cy="26157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8604228" y="6292572"/>
            <a:ext cx="491194" cy="26157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19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7430" y="430711"/>
            <a:ext cx="491194" cy="232671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578083" y="1524039"/>
            <a:ext cx="2032000" cy="11043"/>
          </a:xfrm>
          <a:prstGeom prst="straightConnector1">
            <a:avLst/>
          </a:prstGeom>
          <a:ln w="3175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67050" y="1328330"/>
            <a:ext cx="113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READOUT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508229" y="2495842"/>
            <a:ext cx="491194" cy="25937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25007" y="2495842"/>
            <a:ext cx="491194" cy="26157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49850" y="1678624"/>
            <a:ext cx="491194" cy="107879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70547" y="2227726"/>
            <a:ext cx="491194" cy="52749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85177" y="2484797"/>
            <a:ext cx="491194" cy="27262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605088" y="2495841"/>
            <a:ext cx="491194" cy="2615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34960" y="88364"/>
            <a:ext cx="491194" cy="2669056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5759" y="2495841"/>
            <a:ext cx="491194" cy="259376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2537" y="2495841"/>
            <a:ext cx="491194" cy="261578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47380" y="1976798"/>
            <a:ext cx="491194" cy="780622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168077" y="2227725"/>
            <a:ext cx="491194" cy="527492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682707" y="2484797"/>
            <a:ext cx="491194" cy="261579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202618" y="2484797"/>
            <a:ext cx="491194" cy="261579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744869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811588" y="2423433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294048" y="2388089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293164" y="2430061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245704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46539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47374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>
            <a:off x="1134960" y="3669014"/>
            <a:ext cx="491194" cy="286305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5759" y="6270487"/>
            <a:ext cx="491194" cy="25937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22537" y="6270487"/>
            <a:ext cx="491194" cy="26157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647380" y="5760276"/>
            <a:ext cx="491194" cy="77179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168077" y="6144209"/>
            <a:ext cx="491194" cy="3856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682707" y="6292097"/>
            <a:ext cx="491194" cy="23996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202618" y="6270486"/>
            <a:ext cx="491194" cy="2615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516625" y="5464312"/>
            <a:ext cx="2032000" cy="11043"/>
          </a:xfrm>
          <a:prstGeom prst="straightConnector1">
            <a:avLst/>
          </a:prstGeom>
          <a:ln w="3175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505592" y="5268603"/>
            <a:ext cx="113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READOUT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479570" y="2677920"/>
            <a:ext cx="211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REAL OBSERVATION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56294" y="2685986"/>
            <a:ext cx="1130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ORIGINAL</a:t>
            </a:r>
            <a:endParaRPr lang="en-US" b="1" dirty="0"/>
          </a:p>
        </p:txBody>
      </p:sp>
      <p:sp>
        <p:nvSpPr>
          <p:cNvPr id="39" name="Rectangle 38"/>
          <p:cNvSpPr/>
          <p:nvPr/>
        </p:nvSpPr>
        <p:spPr>
          <a:xfrm>
            <a:off x="6537430" y="4373217"/>
            <a:ext cx="491194" cy="218045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508229" y="6292098"/>
            <a:ext cx="491194" cy="25937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025007" y="6292098"/>
            <a:ext cx="491194" cy="26157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049850" y="5378175"/>
            <a:ext cx="491194" cy="117550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570547" y="5919304"/>
            <a:ext cx="491194" cy="63217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085177" y="6270487"/>
            <a:ext cx="491194" cy="28319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605088" y="6292097"/>
            <a:ext cx="491194" cy="2615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830957" y="6474554"/>
            <a:ext cx="2662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MODEL OF OBSERVATION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73150" y="6444496"/>
            <a:ext cx="2462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ESTIMATE OF ORIGINAL</a:t>
            </a:r>
            <a:endParaRPr lang="en-US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1869596" y="3905836"/>
            <a:ext cx="107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EST-REAL</a:t>
            </a:r>
            <a:endParaRPr lang="en-US" b="1" dirty="0"/>
          </a:p>
        </p:txBody>
      </p:sp>
      <p:sp>
        <p:nvSpPr>
          <p:cNvPr id="86" name="Title 1"/>
          <p:cNvSpPr txBox="1">
            <a:spLocks/>
          </p:cNvSpPr>
          <p:nvPr/>
        </p:nvSpPr>
        <p:spPr>
          <a:xfrm>
            <a:off x="247374" y="92413"/>
            <a:ext cx="8229600" cy="713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Reconstruction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536570" y="4227442"/>
            <a:ext cx="491194" cy="232671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507369" y="6292573"/>
            <a:ext cx="491194" cy="25937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024147" y="6292573"/>
            <a:ext cx="491194" cy="26157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048990" y="5475355"/>
            <a:ext cx="491194" cy="107879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569687" y="6024457"/>
            <a:ext cx="491194" cy="52749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8084317" y="6292572"/>
            <a:ext cx="491194" cy="26157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8604228" y="6292572"/>
            <a:ext cx="491194" cy="26157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Shot 2017-09-22 at 12.18.45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" r="462"/>
          <a:stretch/>
        </p:blipFill>
        <p:spPr>
          <a:xfrm>
            <a:off x="86308" y="274639"/>
            <a:ext cx="6195000" cy="6247396"/>
          </a:xfrm>
        </p:spPr>
      </p:pic>
      <p:pic>
        <p:nvPicPr>
          <p:cNvPr id="7" name="Picture 6" descr="Screen Shot 2017-09-22 at 12.19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689" y="3698501"/>
            <a:ext cx="2572868" cy="28235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029" y="464009"/>
            <a:ext cx="2573994" cy="23582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63278" y="274639"/>
            <a:ext cx="394550" cy="477429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7689" y="299296"/>
            <a:ext cx="2573994" cy="2573359"/>
          </a:xfrm>
          <a:prstGeom prst="rect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75897" y="5938096"/>
            <a:ext cx="394550" cy="477429"/>
          </a:xfrm>
          <a:prstGeom prst="rect">
            <a:avLst/>
          </a:prstGeom>
          <a:noFill/>
          <a:ln w="3175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49799" y="3710831"/>
            <a:ext cx="2573994" cy="2741682"/>
          </a:xfrm>
          <a:prstGeom prst="rect">
            <a:avLst/>
          </a:prstGeom>
          <a:noFill/>
          <a:ln w="6350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708643" y="1615098"/>
            <a:ext cx="12329" cy="4322998"/>
          </a:xfrm>
          <a:prstGeom prst="straightConnector1">
            <a:avLst/>
          </a:prstGeom>
          <a:ln w="1270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185871" y="6612791"/>
            <a:ext cx="3580052" cy="0"/>
          </a:xfrm>
          <a:prstGeom prst="straightConnector1">
            <a:avLst/>
          </a:prstGeom>
          <a:ln w="9525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83909" y="6411074"/>
            <a:ext cx="1836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SERIAL READOUT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4336461" y="3209989"/>
            <a:ext cx="2123861" cy="369332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PARALLEL READOUT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964982" y="2934299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DEEPER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7071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7430" y="430711"/>
            <a:ext cx="491194" cy="232671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578083" y="1524039"/>
            <a:ext cx="2032000" cy="11043"/>
          </a:xfrm>
          <a:prstGeom prst="straightConnector1">
            <a:avLst/>
          </a:prstGeom>
          <a:ln w="3175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67050" y="1328330"/>
            <a:ext cx="113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READOUT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508229" y="2495842"/>
            <a:ext cx="491194" cy="25937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25007" y="2495842"/>
            <a:ext cx="491194" cy="26157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49850" y="1678624"/>
            <a:ext cx="491194" cy="107879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70547" y="2227726"/>
            <a:ext cx="491194" cy="52749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85177" y="2484797"/>
            <a:ext cx="491194" cy="27262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605088" y="2495841"/>
            <a:ext cx="491194" cy="2615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34960" y="88364"/>
            <a:ext cx="491194" cy="2669056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5759" y="2495841"/>
            <a:ext cx="491194" cy="259376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2537" y="2495841"/>
            <a:ext cx="491194" cy="261578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47380" y="1976798"/>
            <a:ext cx="491194" cy="780622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168077" y="2227725"/>
            <a:ext cx="491194" cy="527492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682707" y="2484797"/>
            <a:ext cx="491194" cy="261579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202618" y="2484797"/>
            <a:ext cx="491194" cy="261579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744869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811588" y="2423433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294048" y="2388089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293164" y="2430061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245704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46539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47374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>
            <a:off x="1134960" y="3669014"/>
            <a:ext cx="491194" cy="286305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5759" y="6270487"/>
            <a:ext cx="491194" cy="25937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22537" y="6270487"/>
            <a:ext cx="491194" cy="26157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647380" y="5760276"/>
            <a:ext cx="491194" cy="77179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168077" y="6144209"/>
            <a:ext cx="491194" cy="3856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682707" y="6292097"/>
            <a:ext cx="491194" cy="23996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202618" y="6270486"/>
            <a:ext cx="491194" cy="2615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516625" y="5464312"/>
            <a:ext cx="2032000" cy="11043"/>
          </a:xfrm>
          <a:prstGeom prst="straightConnector1">
            <a:avLst/>
          </a:prstGeom>
          <a:ln w="3175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505592" y="5268603"/>
            <a:ext cx="113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READOUT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479570" y="2677920"/>
            <a:ext cx="211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REAL OBSERVATION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56294" y="2685986"/>
            <a:ext cx="1130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ORIGINAL</a:t>
            </a:r>
            <a:endParaRPr lang="en-US" b="1" dirty="0"/>
          </a:p>
        </p:txBody>
      </p:sp>
      <p:sp>
        <p:nvSpPr>
          <p:cNvPr id="39" name="Rectangle 38"/>
          <p:cNvSpPr/>
          <p:nvPr/>
        </p:nvSpPr>
        <p:spPr>
          <a:xfrm>
            <a:off x="6537430" y="4373217"/>
            <a:ext cx="491194" cy="218045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508229" y="6292098"/>
            <a:ext cx="491194" cy="25937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025007" y="6292098"/>
            <a:ext cx="491194" cy="26157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049850" y="5378175"/>
            <a:ext cx="491194" cy="117550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570547" y="5919304"/>
            <a:ext cx="491194" cy="63217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085177" y="6270487"/>
            <a:ext cx="491194" cy="28319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605088" y="6292097"/>
            <a:ext cx="491194" cy="2615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830957" y="6474554"/>
            <a:ext cx="2662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MODEL OF OBSERVATION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73150" y="6444496"/>
            <a:ext cx="2462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ESTIMATE OF ORIGINAL</a:t>
            </a:r>
            <a:endParaRPr lang="en-US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1869596" y="3905836"/>
            <a:ext cx="107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EST-REAL</a:t>
            </a:r>
            <a:endParaRPr lang="en-US" b="1" dirty="0"/>
          </a:p>
        </p:txBody>
      </p:sp>
      <p:sp>
        <p:nvSpPr>
          <p:cNvPr id="66" name="Rectangle 65"/>
          <p:cNvSpPr/>
          <p:nvPr/>
        </p:nvSpPr>
        <p:spPr>
          <a:xfrm>
            <a:off x="6537430" y="3622269"/>
            <a:ext cx="491194" cy="1485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7568871" y="3560320"/>
            <a:ext cx="491194" cy="48767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 flipV="1">
            <a:off x="7057267" y="3485131"/>
            <a:ext cx="491194" cy="111568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6783027" y="3622269"/>
            <a:ext cx="8266" cy="1916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7874613" y="3448752"/>
            <a:ext cx="0" cy="1258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7302864" y="3353479"/>
            <a:ext cx="0" cy="2420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5610083" y="3598080"/>
            <a:ext cx="3486199" cy="2419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270655" y="3813938"/>
            <a:ext cx="107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EST-REAL</a:t>
            </a:r>
            <a:endParaRPr lang="en-US" b="1" dirty="0"/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247374" y="92413"/>
            <a:ext cx="8229600" cy="713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Reconstruction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6536570" y="4227442"/>
            <a:ext cx="491194" cy="232671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507369" y="6292573"/>
            <a:ext cx="491194" cy="25937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024147" y="6292573"/>
            <a:ext cx="491194" cy="26157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048990" y="5475355"/>
            <a:ext cx="491194" cy="107879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7569687" y="6024457"/>
            <a:ext cx="491194" cy="52749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8084317" y="6292572"/>
            <a:ext cx="491194" cy="26157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8604228" y="6292572"/>
            <a:ext cx="491194" cy="26157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11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7430" y="430711"/>
            <a:ext cx="491194" cy="232671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578083" y="1524039"/>
            <a:ext cx="2032000" cy="11043"/>
          </a:xfrm>
          <a:prstGeom prst="straightConnector1">
            <a:avLst/>
          </a:prstGeom>
          <a:ln w="3175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67050" y="1328330"/>
            <a:ext cx="113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READOUT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508229" y="2495842"/>
            <a:ext cx="491194" cy="25937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25007" y="2495842"/>
            <a:ext cx="491194" cy="26157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49850" y="1678624"/>
            <a:ext cx="491194" cy="107879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70547" y="2227726"/>
            <a:ext cx="491194" cy="52749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85177" y="2484797"/>
            <a:ext cx="491194" cy="27262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605088" y="2495841"/>
            <a:ext cx="491194" cy="2615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34960" y="88364"/>
            <a:ext cx="491194" cy="2669056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5759" y="2495841"/>
            <a:ext cx="491194" cy="259376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2537" y="2495841"/>
            <a:ext cx="491194" cy="261578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47380" y="1976798"/>
            <a:ext cx="491194" cy="780622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168077" y="2227725"/>
            <a:ext cx="491194" cy="527492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682707" y="2484797"/>
            <a:ext cx="491194" cy="261579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202618" y="2484797"/>
            <a:ext cx="491194" cy="261579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744869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811588" y="2423433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294048" y="2388089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293164" y="2430061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245704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46539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47374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>
            <a:off x="1134960" y="3669014"/>
            <a:ext cx="491194" cy="286305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5759" y="6270487"/>
            <a:ext cx="491194" cy="25937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22537" y="6270487"/>
            <a:ext cx="491194" cy="26157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647380" y="5760276"/>
            <a:ext cx="491194" cy="77179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168077" y="6144209"/>
            <a:ext cx="491194" cy="3856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682707" y="6292097"/>
            <a:ext cx="491194" cy="23996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202618" y="6270486"/>
            <a:ext cx="491194" cy="2615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479570" y="2677920"/>
            <a:ext cx="211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REAL OBSERVATION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56294" y="2685986"/>
            <a:ext cx="1130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ORIGINAL</a:t>
            </a:r>
            <a:endParaRPr lang="en-US" b="1" dirty="0"/>
          </a:p>
        </p:txBody>
      </p:sp>
      <p:sp>
        <p:nvSpPr>
          <p:cNvPr id="39" name="Rectangle 38"/>
          <p:cNvSpPr/>
          <p:nvPr/>
        </p:nvSpPr>
        <p:spPr>
          <a:xfrm>
            <a:off x="6537430" y="4373217"/>
            <a:ext cx="491194" cy="218045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508229" y="6292098"/>
            <a:ext cx="491194" cy="25937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025007" y="6292098"/>
            <a:ext cx="491194" cy="26157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049850" y="5378175"/>
            <a:ext cx="491194" cy="117550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570547" y="5919304"/>
            <a:ext cx="491194" cy="63217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085177" y="6270487"/>
            <a:ext cx="491194" cy="28319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605088" y="6292097"/>
            <a:ext cx="491194" cy="2615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830957" y="6474554"/>
            <a:ext cx="2662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MODEL OF OBSERVATION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73150" y="6444496"/>
            <a:ext cx="2462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ESTIMATE OF ORIGINAL</a:t>
            </a:r>
            <a:endParaRPr lang="en-US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1869596" y="3905836"/>
            <a:ext cx="107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EST-REAL</a:t>
            </a:r>
            <a:endParaRPr lang="en-US" b="1" dirty="0"/>
          </a:p>
        </p:txBody>
      </p:sp>
      <p:sp>
        <p:nvSpPr>
          <p:cNvPr id="62" name="Rectangle 61"/>
          <p:cNvSpPr/>
          <p:nvPr/>
        </p:nvSpPr>
        <p:spPr>
          <a:xfrm>
            <a:off x="7057267" y="5464312"/>
            <a:ext cx="491194" cy="107879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134960" y="3520456"/>
            <a:ext cx="491194" cy="1485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2168077" y="6150657"/>
            <a:ext cx="491194" cy="48767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 flipV="1">
            <a:off x="1646085" y="5785650"/>
            <a:ext cx="491194" cy="218924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1902017" y="5574473"/>
            <a:ext cx="8266" cy="1916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2408298" y="6027521"/>
            <a:ext cx="0" cy="1323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1372724" y="3399415"/>
            <a:ext cx="0" cy="2420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270655" y="3813938"/>
            <a:ext cx="107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EST-REAL</a:t>
            </a:r>
            <a:endParaRPr lang="en-US" b="1" dirty="0"/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6783027" y="3622269"/>
            <a:ext cx="8266" cy="1916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7874613" y="3448752"/>
            <a:ext cx="0" cy="1258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7302864" y="3353479"/>
            <a:ext cx="0" cy="2420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5610083" y="3598080"/>
            <a:ext cx="3486199" cy="2419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6536570" y="4227442"/>
            <a:ext cx="491194" cy="232671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5507369" y="6292573"/>
            <a:ext cx="491194" cy="25937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6024147" y="6292573"/>
            <a:ext cx="491194" cy="26157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569687" y="6024457"/>
            <a:ext cx="491194" cy="52749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8084317" y="6292572"/>
            <a:ext cx="491194" cy="26157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8604228" y="6292572"/>
            <a:ext cx="491194" cy="26157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Arrow Connector 83"/>
          <p:cNvCxnSpPr/>
          <p:nvPr/>
        </p:nvCxnSpPr>
        <p:spPr>
          <a:xfrm flipH="1">
            <a:off x="3505593" y="3747680"/>
            <a:ext cx="2043032" cy="0"/>
          </a:xfrm>
          <a:prstGeom prst="straightConnector1">
            <a:avLst/>
          </a:prstGeom>
          <a:ln w="3175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4224839" y="3570608"/>
            <a:ext cx="920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ADJUST</a:t>
            </a:r>
            <a:endParaRPr lang="en-US" b="1" dirty="0"/>
          </a:p>
        </p:txBody>
      </p:sp>
      <p:sp>
        <p:nvSpPr>
          <p:cNvPr id="87" name="Title 1"/>
          <p:cNvSpPr txBox="1">
            <a:spLocks/>
          </p:cNvSpPr>
          <p:nvPr/>
        </p:nvSpPr>
        <p:spPr>
          <a:xfrm>
            <a:off x="247374" y="92413"/>
            <a:ext cx="8229600" cy="713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Reconstruction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345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7430" y="430711"/>
            <a:ext cx="491194" cy="232671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578083" y="1524039"/>
            <a:ext cx="2032000" cy="11043"/>
          </a:xfrm>
          <a:prstGeom prst="straightConnector1">
            <a:avLst/>
          </a:prstGeom>
          <a:ln w="3175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67050" y="1328330"/>
            <a:ext cx="113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READOUT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508229" y="2495842"/>
            <a:ext cx="491194" cy="25937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25007" y="2495842"/>
            <a:ext cx="491194" cy="26157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49850" y="1678624"/>
            <a:ext cx="491194" cy="107879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70547" y="2227726"/>
            <a:ext cx="491194" cy="52749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85177" y="2484797"/>
            <a:ext cx="491194" cy="27262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605088" y="2495841"/>
            <a:ext cx="491194" cy="2615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34960" y="88364"/>
            <a:ext cx="491194" cy="2669056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5759" y="2495841"/>
            <a:ext cx="491194" cy="259376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2537" y="2495841"/>
            <a:ext cx="491194" cy="261578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47380" y="1976798"/>
            <a:ext cx="491194" cy="780622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168077" y="2227725"/>
            <a:ext cx="491194" cy="527492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682707" y="2484797"/>
            <a:ext cx="491194" cy="261579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202618" y="2484797"/>
            <a:ext cx="491194" cy="261579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744869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811588" y="2423433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294048" y="2388089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293164" y="2430061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245704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46539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47374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>
            <a:off x="1134960" y="3235739"/>
            <a:ext cx="491194" cy="329632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5759" y="6270487"/>
            <a:ext cx="491194" cy="25937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22537" y="6270487"/>
            <a:ext cx="491194" cy="26157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647380" y="6270486"/>
            <a:ext cx="491194" cy="26158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168077" y="6270486"/>
            <a:ext cx="491194" cy="25937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682707" y="6270486"/>
            <a:ext cx="491194" cy="2615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202618" y="6270486"/>
            <a:ext cx="491194" cy="2615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516625" y="5464312"/>
            <a:ext cx="2032000" cy="11043"/>
          </a:xfrm>
          <a:prstGeom prst="straightConnector1">
            <a:avLst/>
          </a:prstGeom>
          <a:ln w="3175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505592" y="5268603"/>
            <a:ext cx="113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READOUT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479570" y="2677920"/>
            <a:ext cx="211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REAL OBSERVATION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56294" y="2685986"/>
            <a:ext cx="1130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ORIGINAL</a:t>
            </a:r>
            <a:endParaRPr lang="en-US" b="1" dirty="0"/>
          </a:p>
        </p:txBody>
      </p:sp>
      <p:sp>
        <p:nvSpPr>
          <p:cNvPr id="39" name="Rectangle 38"/>
          <p:cNvSpPr/>
          <p:nvPr/>
        </p:nvSpPr>
        <p:spPr>
          <a:xfrm>
            <a:off x="6537430" y="4227442"/>
            <a:ext cx="491194" cy="232623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508229" y="6292098"/>
            <a:ext cx="491194" cy="25937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025007" y="6292098"/>
            <a:ext cx="491194" cy="26157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049850" y="5475355"/>
            <a:ext cx="491194" cy="107832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570547" y="6004574"/>
            <a:ext cx="491194" cy="5469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085177" y="6270487"/>
            <a:ext cx="491194" cy="28319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605088" y="6292097"/>
            <a:ext cx="491194" cy="2615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830957" y="6474554"/>
            <a:ext cx="2662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MODEL OF OBSERVATION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73150" y="6444496"/>
            <a:ext cx="2462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ESTIMATE OF ORIGINAL</a:t>
            </a:r>
            <a:endParaRPr lang="en-US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1869596" y="3905836"/>
            <a:ext cx="107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EST-REAL</a:t>
            </a:r>
            <a:endParaRPr lang="en-US" b="1" dirty="0"/>
          </a:p>
        </p:txBody>
      </p:sp>
      <p:sp>
        <p:nvSpPr>
          <p:cNvPr id="62" name="Rectangle 61"/>
          <p:cNvSpPr/>
          <p:nvPr/>
        </p:nvSpPr>
        <p:spPr>
          <a:xfrm>
            <a:off x="7057267" y="5464312"/>
            <a:ext cx="491194" cy="107879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571897" y="6004574"/>
            <a:ext cx="491194" cy="52749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536570" y="4227442"/>
            <a:ext cx="491194" cy="232671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507369" y="6292573"/>
            <a:ext cx="491194" cy="25937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6024147" y="6292573"/>
            <a:ext cx="491194" cy="26157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048990" y="5475355"/>
            <a:ext cx="491194" cy="107879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569687" y="6024457"/>
            <a:ext cx="491194" cy="52749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8084317" y="6292572"/>
            <a:ext cx="491194" cy="26157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8604228" y="6292572"/>
            <a:ext cx="491194" cy="26157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itle 1"/>
          <p:cNvSpPr txBox="1">
            <a:spLocks/>
          </p:cNvSpPr>
          <p:nvPr/>
        </p:nvSpPr>
        <p:spPr>
          <a:xfrm>
            <a:off x="247374" y="92413"/>
            <a:ext cx="8229600" cy="713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Reconstruction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378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7430" y="430711"/>
            <a:ext cx="491194" cy="232671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578083" y="1524039"/>
            <a:ext cx="2032000" cy="11043"/>
          </a:xfrm>
          <a:prstGeom prst="straightConnector1">
            <a:avLst/>
          </a:prstGeom>
          <a:ln w="3175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67050" y="1328330"/>
            <a:ext cx="113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READOUT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508229" y="2495842"/>
            <a:ext cx="491194" cy="25937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25007" y="2495842"/>
            <a:ext cx="491194" cy="26157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49850" y="1678624"/>
            <a:ext cx="491194" cy="107879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70547" y="2227726"/>
            <a:ext cx="491194" cy="52749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85177" y="2484797"/>
            <a:ext cx="491194" cy="27262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605088" y="2495841"/>
            <a:ext cx="491194" cy="2615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34960" y="88364"/>
            <a:ext cx="491194" cy="2669056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5759" y="2495841"/>
            <a:ext cx="491194" cy="259376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2537" y="2495841"/>
            <a:ext cx="491194" cy="261578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47380" y="1976798"/>
            <a:ext cx="491194" cy="780622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168077" y="2227725"/>
            <a:ext cx="491194" cy="527492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682707" y="2484797"/>
            <a:ext cx="491194" cy="261579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202618" y="2484797"/>
            <a:ext cx="491194" cy="261579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744869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811588" y="2423433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294048" y="2388089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293164" y="2430061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245704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46539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47374" y="237704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>
            <a:off x="1134960" y="3235739"/>
            <a:ext cx="491194" cy="329632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5759" y="6270487"/>
            <a:ext cx="491194" cy="25937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22537" y="6270487"/>
            <a:ext cx="491194" cy="26157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647380" y="6270486"/>
            <a:ext cx="491194" cy="26158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168077" y="6270486"/>
            <a:ext cx="491194" cy="25937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682707" y="6270486"/>
            <a:ext cx="491194" cy="2615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202618" y="6270486"/>
            <a:ext cx="491194" cy="2615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516625" y="5464312"/>
            <a:ext cx="2032000" cy="11043"/>
          </a:xfrm>
          <a:prstGeom prst="straightConnector1">
            <a:avLst/>
          </a:prstGeom>
          <a:ln w="3175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505592" y="5268603"/>
            <a:ext cx="113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READOUT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479570" y="2677920"/>
            <a:ext cx="211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REAL OBSERVATION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56294" y="2685986"/>
            <a:ext cx="1130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ORIGINAL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830957" y="6474554"/>
            <a:ext cx="2662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MODEL OF OBSERVATION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73150" y="6444496"/>
            <a:ext cx="2462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ESTIMATE OF ORIGINAL</a:t>
            </a:r>
            <a:endParaRPr lang="en-US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1869596" y="3905836"/>
            <a:ext cx="107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EST-REAL</a:t>
            </a:r>
            <a:endParaRPr lang="en-US" b="1" dirty="0"/>
          </a:p>
        </p:txBody>
      </p:sp>
      <p:sp>
        <p:nvSpPr>
          <p:cNvPr id="83" name="Title 1"/>
          <p:cNvSpPr txBox="1">
            <a:spLocks/>
          </p:cNvSpPr>
          <p:nvPr/>
        </p:nvSpPr>
        <p:spPr>
          <a:xfrm>
            <a:off x="247374" y="92413"/>
            <a:ext cx="8229600" cy="713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Reconstruction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4975" y="3259505"/>
            <a:ext cx="170446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USUALLY TAKES </a:t>
            </a:r>
          </a:p>
          <a:p>
            <a:r>
              <a:rPr lang="en-US" b="1" dirty="0" smtClean="0"/>
              <a:t>~7 ITERATIONS</a:t>
            </a:r>
            <a:endParaRPr lang="en-US" b="1" dirty="0"/>
          </a:p>
        </p:txBody>
      </p:sp>
      <p:sp>
        <p:nvSpPr>
          <p:cNvPr id="59" name="Rectangle 58"/>
          <p:cNvSpPr/>
          <p:nvPr/>
        </p:nvSpPr>
        <p:spPr>
          <a:xfrm>
            <a:off x="6537430" y="4227442"/>
            <a:ext cx="491194" cy="232623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508229" y="6292098"/>
            <a:ext cx="491194" cy="25937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025007" y="6292098"/>
            <a:ext cx="491194" cy="26157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049850" y="5475355"/>
            <a:ext cx="491194" cy="107832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570547" y="6004574"/>
            <a:ext cx="491194" cy="5469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8085177" y="6270487"/>
            <a:ext cx="491194" cy="28319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8605088" y="6292097"/>
            <a:ext cx="491194" cy="2615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7057267" y="5464312"/>
            <a:ext cx="491194" cy="107879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7571897" y="6004574"/>
            <a:ext cx="491194" cy="52749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536570" y="4227442"/>
            <a:ext cx="491194" cy="232671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507369" y="6292573"/>
            <a:ext cx="491194" cy="25937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024147" y="6292573"/>
            <a:ext cx="491194" cy="26157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048990" y="5475355"/>
            <a:ext cx="491194" cy="107879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569687" y="6024457"/>
            <a:ext cx="491194" cy="52749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8084317" y="6292572"/>
            <a:ext cx="491194" cy="26157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8604228" y="6292572"/>
            <a:ext cx="491194" cy="26157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44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780"/>
            <a:ext cx="6003553" cy="826734"/>
          </a:xfrm>
        </p:spPr>
        <p:txBody>
          <a:bodyPr>
            <a:normAutofit/>
          </a:bodyPr>
          <a:lstStyle/>
          <a:p>
            <a:r>
              <a:rPr lang="en-US" b="1" dirty="0" smtClean="0"/>
              <a:t>My Pixel-Based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04805"/>
            <a:ext cx="5130799" cy="50616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1) Parameterization</a:t>
            </a:r>
          </a:p>
          <a:p>
            <a:pPr marL="0" indent="0">
              <a:buNone/>
            </a:pPr>
            <a:r>
              <a:rPr lang="en-US" b="1" dirty="0" smtClean="0"/>
              <a:t>2) Algorithm</a:t>
            </a:r>
          </a:p>
          <a:p>
            <a:pPr lvl="1"/>
            <a:r>
              <a:rPr lang="en-US" dirty="0" smtClean="0"/>
              <a:t>Running model</a:t>
            </a:r>
          </a:p>
          <a:p>
            <a:pPr lvl="1"/>
            <a:r>
              <a:rPr lang="en-US" dirty="0" smtClean="0"/>
              <a:t>Reconstruction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Read-noise mitigation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3) Pinning the parameters</a:t>
            </a:r>
          </a:p>
          <a:p>
            <a:pPr lvl="1"/>
            <a:r>
              <a:rPr lang="en-US" dirty="0" smtClean="0"/>
              <a:t>Long darks</a:t>
            </a:r>
          </a:p>
          <a:p>
            <a:pPr lvl="1"/>
            <a:r>
              <a:rPr lang="en-US" dirty="0" smtClean="0"/>
              <a:t>Clever use of </a:t>
            </a:r>
            <a:r>
              <a:rPr lang="en-US" dirty="0" err="1" smtClean="0"/>
              <a:t>Long+Short</a:t>
            </a:r>
            <a:r>
              <a:rPr lang="en-US" dirty="0" smtClean="0"/>
              <a:t> darks</a:t>
            </a:r>
          </a:p>
          <a:p>
            <a:pPr lvl="1"/>
            <a:r>
              <a:rPr lang="en-US" dirty="0" smtClean="0"/>
              <a:t>Trails</a:t>
            </a:r>
          </a:p>
          <a:p>
            <a:pPr marL="0" indent="0">
              <a:buNone/>
            </a:pPr>
            <a:r>
              <a:rPr lang="en-US" b="1" dirty="0" smtClean="0"/>
              <a:t>4) ACS/UVIS Comparison</a:t>
            </a:r>
          </a:p>
          <a:p>
            <a:pPr marL="0" indent="0">
              <a:buNone/>
            </a:pPr>
            <a:r>
              <a:rPr lang="en-US" b="1" dirty="0" smtClean="0"/>
              <a:t>5) Evaluating on-sky</a:t>
            </a:r>
          </a:p>
        </p:txBody>
      </p:sp>
    </p:spTree>
    <p:extLst>
      <p:ext uri="{BB962C8B-B14F-4D97-AF65-F5344CB8AC3E}">
        <p14:creationId xmlns:p14="http://schemas.microsoft.com/office/powerpoint/2010/main" val="754487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780"/>
            <a:ext cx="6003553" cy="826734"/>
          </a:xfrm>
        </p:spPr>
        <p:txBody>
          <a:bodyPr>
            <a:normAutofit/>
          </a:bodyPr>
          <a:lstStyle/>
          <a:p>
            <a:r>
              <a:rPr lang="en-US" b="1" dirty="0" smtClean="0"/>
              <a:t>Readnoise Mitigation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04805"/>
            <a:ext cx="8189842" cy="5061601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Reconstruction formally a deconvolution</a:t>
            </a:r>
          </a:p>
          <a:p>
            <a:pPr lvl="1"/>
            <a:r>
              <a:rPr lang="en-US" dirty="0" smtClean="0"/>
              <a:t>Readnoise added </a:t>
            </a:r>
            <a:r>
              <a:rPr lang="en-US" i="1" dirty="0" smtClean="0"/>
              <a:t>after</a:t>
            </a:r>
            <a:r>
              <a:rPr lang="en-US" dirty="0" smtClean="0"/>
              <a:t> CTE blurring</a:t>
            </a:r>
          </a:p>
          <a:p>
            <a:pPr lvl="1"/>
            <a:r>
              <a:rPr lang="en-US" dirty="0" smtClean="0"/>
              <a:t>RN did </a:t>
            </a:r>
            <a:r>
              <a:rPr lang="en-US" i="1" dirty="0" smtClean="0"/>
              <a:t>not</a:t>
            </a:r>
            <a:r>
              <a:rPr lang="en-US" dirty="0" smtClean="0"/>
              <a:t> participate in the shuffle</a:t>
            </a:r>
          </a:p>
          <a:p>
            <a:pPr lvl="2"/>
            <a:r>
              <a:rPr lang="en-US" dirty="0" smtClean="0"/>
              <a:t>WFC3/UVIS ~3.00 e</a:t>
            </a:r>
            <a:r>
              <a:rPr lang="en-US" baseline="30000" dirty="0" smtClean="0"/>
              <a:t>−</a:t>
            </a:r>
            <a:endParaRPr lang="en-US" dirty="0" smtClean="0"/>
          </a:p>
          <a:p>
            <a:pPr lvl="2"/>
            <a:r>
              <a:rPr lang="en-US" dirty="0" smtClean="0"/>
              <a:t>ACS/WFC ~4.25 e</a:t>
            </a:r>
            <a:r>
              <a:rPr lang="en-US" baseline="30000" dirty="0" smtClean="0"/>
              <a:t>−</a:t>
            </a:r>
            <a:endParaRPr lang="en-US" dirty="0" smtClean="0"/>
          </a:p>
          <a:p>
            <a:pPr lvl="1"/>
            <a:r>
              <a:rPr lang="en-US" dirty="0" smtClean="0"/>
              <a:t>Artificial amplification of noise</a:t>
            </a:r>
          </a:p>
          <a:p>
            <a:r>
              <a:rPr lang="en-US" b="1" dirty="0" smtClean="0"/>
              <a:t>How to prevent this?</a:t>
            </a:r>
          </a:p>
          <a:p>
            <a:pPr lvl="1"/>
            <a:r>
              <a:rPr lang="en-US" dirty="0" smtClean="0"/>
              <a:t>Operate on RN-free image</a:t>
            </a:r>
          </a:p>
          <a:p>
            <a:r>
              <a:rPr lang="en-US" b="1" dirty="0" smtClean="0"/>
              <a:t>Conservative reconstruction</a:t>
            </a:r>
          </a:p>
          <a:p>
            <a:pPr lvl="1"/>
            <a:r>
              <a:rPr lang="en-US" dirty="0" smtClean="0"/>
              <a:t>Find smoothest possible image consistent with being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sz="3800" dirty="0" smtClean="0"/>
              <a:t>R(i,j) = S(i,j) + N(i,j)</a:t>
            </a:r>
            <a:endParaRPr lang="en-US" dirty="0" smtClean="0"/>
          </a:p>
          <a:p>
            <a:pPr lvl="1"/>
            <a:r>
              <a:rPr lang="en-US" b="1" dirty="0" smtClean="0"/>
              <a:t>N</a:t>
            </a:r>
            <a:r>
              <a:rPr lang="en-US" dirty="0" smtClean="0"/>
              <a:t> consistent with being pure readnoise</a:t>
            </a:r>
          </a:p>
          <a:p>
            <a:pPr lvl="1"/>
            <a:r>
              <a:rPr lang="en-US" dirty="0" smtClean="0"/>
              <a:t>Associate as much pix-to-pix variation as possible to </a:t>
            </a:r>
            <a:r>
              <a:rPr lang="en-US" b="1" dirty="0" smtClean="0"/>
              <a:t>N</a:t>
            </a:r>
          </a:p>
          <a:p>
            <a:pPr lvl="2"/>
            <a:r>
              <a:rPr lang="en-US" sz="3000" dirty="0" err="1" smtClean="0"/>
              <a:t>Σ</a:t>
            </a:r>
            <a:r>
              <a:rPr lang="en-US" dirty="0" smtClean="0"/>
              <a:t> N(i,j)</a:t>
            </a:r>
            <a:r>
              <a:rPr lang="en-US" baseline="30000" dirty="0" smtClean="0"/>
              <a:t>2</a:t>
            </a:r>
            <a:r>
              <a:rPr lang="en-US" dirty="0" smtClean="0"/>
              <a:t> ~ RN</a:t>
            </a:r>
            <a:r>
              <a:rPr lang="en-US" baseline="30000" dirty="0" smtClean="0"/>
              <a:t>2</a:t>
            </a:r>
            <a:r>
              <a:rPr lang="en-US" dirty="0" smtClean="0"/>
              <a:t>     </a:t>
            </a:r>
          </a:p>
          <a:p>
            <a:pPr lvl="2"/>
            <a:r>
              <a:rPr lang="en-US" dirty="0" smtClean="0"/>
              <a:t>Σ</a:t>
            </a:r>
            <a:r>
              <a:rPr lang="en-US" baseline="-25000" dirty="0" smtClean="0"/>
              <a:t>3x3</a:t>
            </a:r>
            <a:r>
              <a:rPr lang="en-US" dirty="0" smtClean="0"/>
              <a:t> N(i,j)</a:t>
            </a:r>
            <a:r>
              <a:rPr lang="en-US" baseline="30000" dirty="0" smtClean="0"/>
              <a:t>2 </a:t>
            </a:r>
            <a:r>
              <a:rPr lang="en-US" dirty="0" smtClean="0"/>
              <a:t>~ 9 RN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2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3963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5"/>
            <a:ext cx="9143999" cy="4734860"/>
          </a:xfrm>
        </p:spPr>
      </p:pic>
      <p:sp>
        <p:nvSpPr>
          <p:cNvPr id="6" name="TextBox 5"/>
          <p:cNvSpPr txBox="1"/>
          <p:nvPr/>
        </p:nvSpPr>
        <p:spPr>
          <a:xfrm>
            <a:off x="3876260" y="4936435"/>
            <a:ext cx="2305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RAW Dark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8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5"/>
            <a:ext cx="9144000" cy="4734860"/>
          </a:xfrm>
        </p:spPr>
      </p:pic>
      <p:sp>
        <p:nvSpPr>
          <p:cNvPr id="4" name="TextBox 3"/>
          <p:cNvSpPr txBox="1"/>
          <p:nvPr/>
        </p:nvSpPr>
        <p:spPr>
          <a:xfrm>
            <a:off x="3876260" y="4936435"/>
            <a:ext cx="2444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Pure Noise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26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5"/>
            <a:ext cx="9143999" cy="4734860"/>
          </a:xfrm>
        </p:spPr>
      </p:pic>
      <p:sp>
        <p:nvSpPr>
          <p:cNvPr id="4" name="TextBox 3"/>
          <p:cNvSpPr txBox="1"/>
          <p:nvPr/>
        </p:nvSpPr>
        <p:spPr>
          <a:xfrm>
            <a:off x="3876260" y="4936435"/>
            <a:ext cx="1812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Smooth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34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5"/>
            <a:ext cx="9143999" cy="4734860"/>
          </a:xfrm>
        </p:spPr>
      </p:pic>
      <p:sp>
        <p:nvSpPr>
          <p:cNvPr id="4" name="TextBox 3"/>
          <p:cNvSpPr txBox="1"/>
          <p:nvPr/>
        </p:nvSpPr>
        <p:spPr>
          <a:xfrm>
            <a:off x="3876260" y="4936435"/>
            <a:ext cx="2305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RAW Dark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50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4886" y="64813"/>
            <a:ext cx="2017028" cy="1370841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CURRENT </a:t>
            </a:r>
            <a:br>
              <a:rPr lang="en-US" sz="2800" b="1" dirty="0" smtClean="0"/>
            </a:br>
            <a:r>
              <a:rPr lang="en-US" sz="2800" b="1" dirty="0" smtClean="0"/>
              <a:t>DEEP </a:t>
            </a:r>
            <a:br>
              <a:rPr lang="en-US" sz="2800" b="1" dirty="0" smtClean="0"/>
            </a:br>
            <a:r>
              <a:rPr lang="en-US" sz="2800" b="1" dirty="0" smtClean="0"/>
              <a:t>DARKS</a:t>
            </a:r>
            <a:endParaRPr lang="en-US" sz="2800" b="1" dirty="0"/>
          </a:p>
        </p:txBody>
      </p:sp>
      <p:pic>
        <p:nvPicPr>
          <p:cNvPr id="5" name="Content Placeholder 4" descr="Screen Shot 2017-09-27 at 10.41.32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" r="-292"/>
          <a:stretch/>
        </p:blipFill>
        <p:spPr>
          <a:xfrm>
            <a:off x="0" y="1501913"/>
            <a:ext cx="4461566" cy="4525963"/>
          </a:xfrm>
        </p:spPr>
      </p:pic>
      <p:pic>
        <p:nvPicPr>
          <p:cNvPr id="7" name="Picture 6" descr="Screen Shot 2017-09-27 at 10.42.2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565" y="1501913"/>
            <a:ext cx="4494695" cy="45548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0696" y="600579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ACS/WFC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90802" y="6132205"/>
            <a:ext cx="129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WFC3/UVIS</a:t>
            </a:r>
            <a:endParaRPr lang="en-US" b="1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8579823" y="1615098"/>
            <a:ext cx="12329" cy="4322998"/>
          </a:xfrm>
          <a:prstGeom prst="straightConnector1">
            <a:avLst/>
          </a:prstGeom>
          <a:ln w="1270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7207641" y="3209989"/>
            <a:ext cx="2123861" cy="369332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PARALLEL READOUT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2000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665"/>
            <a:ext cx="9143997" cy="4734859"/>
          </a:xfrm>
        </p:spPr>
      </p:pic>
      <p:sp>
        <p:nvSpPr>
          <p:cNvPr id="4" name="TextBox 3"/>
          <p:cNvSpPr txBox="1"/>
          <p:nvPr/>
        </p:nvSpPr>
        <p:spPr>
          <a:xfrm>
            <a:off x="3324110" y="4936435"/>
            <a:ext cx="3344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Corrected Dark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97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665"/>
            <a:ext cx="9143997" cy="4734858"/>
          </a:xfrm>
        </p:spPr>
      </p:pic>
      <p:sp>
        <p:nvSpPr>
          <p:cNvPr id="4" name="TextBox 3"/>
          <p:cNvSpPr txBox="1"/>
          <p:nvPr/>
        </p:nvSpPr>
        <p:spPr>
          <a:xfrm>
            <a:off x="3876260" y="4936435"/>
            <a:ext cx="2305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RAW Dark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19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665"/>
            <a:ext cx="9143997" cy="4734858"/>
          </a:xfrm>
        </p:spPr>
      </p:pic>
      <p:sp>
        <p:nvSpPr>
          <p:cNvPr id="4" name="TextBox 3"/>
          <p:cNvSpPr txBox="1"/>
          <p:nvPr/>
        </p:nvSpPr>
        <p:spPr>
          <a:xfrm>
            <a:off x="3324110" y="4936435"/>
            <a:ext cx="3344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Corrected Dark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39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780"/>
            <a:ext cx="6003553" cy="826734"/>
          </a:xfrm>
        </p:spPr>
        <p:txBody>
          <a:bodyPr>
            <a:normAutofit/>
          </a:bodyPr>
          <a:lstStyle/>
          <a:p>
            <a:r>
              <a:rPr lang="en-US" b="1" dirty="0" smtClean="0"/>
              <a:t>My Pixel-Based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04805"/>
            <a:ext cx="5130799" cy="50616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1) Parameterization</a:t>
            </a:r>
          </a:p>
          <a:p>
            <a:pPr marL="0" indent="0">
              <a:buNone/>
            </a:pPr>
            <a:r>
              <a:rPr lang="en-US" b="1" dirty="0" smtClean="0"/>
              <a:t>2) Algorithm</a:t>
            </a:r>
          </a:p>
          <a:p>
            <a:pPr lvl="1"/>
            <a:r>
              <a:rPr lang="en-US" dirty="0" smtClean="0"/>
              <a:t>Running model</a:t>
            </a:r>
          </a:p>
          <a:p>
            <a:pPr lvl="1"/>
            <a:r>
              <a:rPr lang="en-US" dirty="0" smtClean="0"/>
              <a:t>Reconstruction</a:t>
            </a:r>
          </a:p>
          <a:p>
            <a:pPr lvl="1"/>
            <a:r>
              <a:rPr lang="en-US" dirty="0" smtClean="0"/>
              <a:t>Read-noise mitigation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3) Pinning the parameters</a:t>
            </a:r>
          </a:p>
          <a:p>
            <a:pPr lvl="1"/>
            <a:r>
              <a:rPr lang="en-US" dirty="0" smtClean="0"/>
              <a:t>Long darks (bright end)</a:t>
            </a:r>
          </a:p>
          <a:p>
            <a:pPr lvl="1"/>
            <a:r>
              <a:rPr lang="en-US" dirty="0" smtClean="0"/>
              <a:t>Clever use of </a:t>
            </a:r>
            <a:r>
              <a:rPr lang="en-US" dirty="0" err="1" smtClean="0"/>
              <a:t>Long+Short</a:t>
            </a:r>
            <a:r>
              <a:rPr lang="en-US" dirty="0" smtClean="0"/>
              <a:t> darks</a:t>
            </a:r>
          </a:p>
          <a:p>
            <a:pPr lvl="1"/>
            <a:r>
              <a:rPr lang="en-US" dirty="0" smtClean="0"/>
              <a:t>Trails</a:t>
            </a:r>
          </a:p>
          <a:p>
            <a:pPr marL="0" indent="0">
              <a:buNone/>
            </a:pPr>
            <a:r>
              <a:rPr lang="en-US" b="1" dirty="0" smtClean="0"/>
              <a:t>4) ACS/UVIS Comparison</a:t>
            </a:r>
          </a:p>
          <a:p>
            <a:pPr marL="0" indent="0">
              <a:buNone/>
            </a:pPr>
            <a:r>
              <a:rPr lang="en-US" b="1" dirty="0" smtClean="0"/>
              <a:t>5) Evaluating on-sky</a:t>
            </a:r>
          </a:p>
        </p:txBody>
      </p:sp>
    </p:spTree>
    <p:extLst>
      <p:ext uri="{BB962C8B-B14F-4D97-AF65-F5344CB8AC3E}">
        <p14:creationId xmlns:p14="http://schemas.microsoft.com/office/powerpoint/2010/main" val="2578051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Pinning Down the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882"/>
            <a:ext cx="5282645" cy="133544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Two functions to solve for: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q(n) and T(j)</a:t>
            </a:r>
          </a:p>
          <a:p>
            <a:r>
              <a:rPr lang="en-US" dirty="0" smtClean="0"/>
              <a:t>Easier to solve for with WPs in the darks: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250831" y="2963043"/>
            <a:ext cx="491194" cy="349864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49741" y="6311512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248651" y="6315964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743121" y="6315964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278381" y="6300210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158464" y="6439254"/>
            <a:ext cx="3197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FAR FROM PARALLEL READOUT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764961" y="1186324"/>
            <a:ext cx="1279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READ OFF</a:t>
            </a:r>
          </a:p>
          <a:p>
            <a:r>
              <a:rPr lang="en-US" b="1" dirty="0" smtClean="0"/>
              <a:t>CTE LOSSES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7764961" y="6304662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263871" y="6309114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758341" y="6309114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733611" y="2983249"/>
            <a:ext cx="491194" cy="349864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232521" y="6331718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31431" y="6336170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25901" y="6336170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259081" y="6323841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745661" y="6328293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240131" y="6328293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761161" y="6320416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035684" y="6459460"/>
            <a:ext cx="3096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CLOSE TO PARALLEL READOUT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951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Pinning Down the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882"/>
            <a:ext cx="5282645" cy="133544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Two functions to solve for: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q(n) and T(j)</a:t>
            </a:r>
          </a:p>
          <a:p>
            <a:r>
              <a:rPr lang="en-US" dirty="0" smtClean="0"/>
              <a:t>Easier to solve for with WPs in the darks: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250831" y="2963043"/>
            <a:ext cx="491194" cy="349864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49741" y="6311512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248651" y="6315964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743121" y="6315964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763971" y="6164495"/>
            <a:ext cx="491194" cy="13571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262881" y="5917915"/>
            <a:ext cx="491194" cy="38229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757351" y="5461743"/>
            <a:ext cx="491194" cy="83846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278381" y="6300210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158464" y="6439254"/>
            <a:ext cx="3197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FAR FROM PARALLEL READOUT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764961" y="1186324"/>
            <a:ext cx="1279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READ OFF</a:t>
            </a:r>
          </a:p>
          <a:p>
            <a:r>
              <a:rPr lang="en-US" b="1" dirty="0" smtClean="0"/>
              <a:t>CTE LOSSES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7764961" y="6304662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263871" y="6309114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758341" y="6309114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733611" y="2983249"/>
            <a:ext cx="491194" cy="349864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32521" y="6331718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31431" y="6336170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5901" y="6336170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259081" y="6323841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745661" y="6328293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240131" y="6328293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761161" y="6320416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035684" y="6459460"/>
            <a:ext cx="3096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CLOSE TO PARALLEL READOUT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0375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Pinning Down the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882"/>
            <a:ext cx="5282645" cy="133544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Two functions to solve for: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q(n) and T(</a:t>
            </a:r>
            <a:r>
              <a:rPr lang="en-US" dirty="0" err="1" smtClean="0"/>
              <a:t>Δj</a:t>
            </a:r>
            <a:r>
              <a:rPr lang="en-US" dirty="0" smtClean="0"/>
              <a:t>)</a:t>
            </a:r>
          </a:p>
          <a:p>
            <a:r>
              <a:rPr lang="en-US" dirty="0" smtClean="0"/>
              <a:t>Easier to solve for with WPs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in the darks: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250831" y="2963043"/>
            <a:ext cx="491194" cy="349864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49741" y="6311512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248651" y="6315964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743121" y="6315964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763971" y="6164495"/>
            <a:ext cx="491194" cy="13571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262881" y="5917915"/>
            <a:ext cx="491194" cy="38229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757351" y="5461743"/>
            <a:ext cx="491194" cy="83846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278381" y="6300210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158464" y="6439254"/>
            <a:ext cx="3197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FAR FROM PARALLEL READOUT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662422" y="1406287"/>
            <a:ext cx="12795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READ OFF</a:t>
            </a:r>
          </a:p>
          <a:p>
            <a:r>
              <a:rPr lang="en-US" b="1" dirty="0" smtClean="0"/>
              <a:t>APPARENT</a:t>
            </a:r>
          </a:p>
          <a:p>
            <a:r>
              <a:rPr lang="en-US" b="1" dirty="0" smtClean="0"/>
              <a:t>CTE LOSSES</a:t>
            </a:r>
            <a:endParaRPr lang="en-US" b="1" dirty="0"/>
          </a:p>
        </p:txBody>
      </p:sp>
      <p:sp>
        <p:nvSpPr>
          <p:cNvPr id="30" name="Rectangle 29"/>
          <p:cNvSpPr/>
          <p:nvPr/>
        </p:nvSpPr>
        <p:spPr>
          <a:xfrm>
            <a:off x="6253827" y="2112613"/>
            <a:ext cx="491194" cy="83846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253265" y="1714269"/>
            <a:ext cx="491194" cy="38229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258430" y="1555656"/>
            <a:ext cx="491194" cy="13571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764961" y="6304662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263871" y="6309114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758341" y="6309114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758341" y="2613746"/>
            <a:ext cx="207929" cy="27493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758341" y="1832655"/>
            <a:ext cx="804197" cy="40852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3" idx="0"/>
          </p:cNvCxnSpPr>
          <p:nvPr/>
        </p:nvCxnSpPr>
        <p:spPr>
          <a:xfrm>
            <a:off x="6758341" y="1641959"/>
            <a:ext cx="1251227" cy="45225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Left Brace 5"/>
          <p:cNvSpPr/>
          <p:nvPr/>
        </p:nvSpPr>
        <p:spPr>
          <a:xfrm>
            <a:off x="5897701" y="1524881"/>
            <a:ext cx="337011" cy="1426199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16418" y="2035261"/>
            <a:ext cx="359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n</a:t>
            </a:r>
            <a:endParaRPr lang="en-US" b="1" i="1" dirty="0"/>
          </a:p>
        </p:txBody>
      </p:sp>
      <p:sp>
        <p:nvSpPr>
          <p:cNvPr id="39" name="Left Brace 38"/>
          <p:cNvSpPr/>
          <p:nvPr/>
        </p:nvSpPr>
        <p:spPr>
          <a:xfrm>
            <a:off x="5341184" y="1557050"/>
            <a:ext cx="337011" cy="4743160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697611" y="3735683"/>
            <a:ext cx="62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q(n)</a:t>
            </a:r>
            <a:endParaRPr lang="en-US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444680" y="2404593"/>
            <a:ext cx="1620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baseline="30000" dirty="0" smtClean="0"/>
              <a:t>th</a:t>
            </a:r>
            <a:r>
              <a:rPr lang="en-US" dirty="0" smtClean="0"/>
              <a:t> trap affects</a:t>
            </a:r>
          </a:p>
          <a:p>
            <a:pPr algn="ctr"/>
            <a:r>
              <a:rPr lang="en-US" i="1" dirty="0" smtClean="0"/>
              <a:t>q</a:t>
            </a:r>
            <a:r>
              <a:rPr lang="en-US" dirty="0" smtClean="0"/>
              <a:t> electrons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440242" y="5535716"/>
            <a:ext cx="68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T(</a:t>
            </a:r>
            <a:r>
              <a:rPr lang="en-US" dirty="0" err="1" smtClean="0"/>
              <a:t>Δ</a:t>
            </a:r>
            <a:r>
              <a:rPr lang="en-US" b="1" i="1" dirty="0" err="1" smtClean="0"/>
              <a:t>j</a:t>
            </a:r>
            <a:r>
              <a:rPr lang="en-US" b="1" i="1" dirty="0" smtClean="0"/>
              <a:t>)</a:t>
            </a:r>
            <a:endParaRPr lang="en-US" b="1" i="1" dirty="0"/>
          </a:p>
        </p:txBody>
      </p:sp>
      <p:sp>
        <p:nvSpPr>
          <p:cNvPr id="41" name="Rectangle 40"/>
          <p:cNvSpPr/>
          <p:nvPr/>
        </p:nvSpPr>
        <p:spPr>
          <a:xfrm>
            <a:off x="1733611" y="2983249"/>
            <a:ext cx="491194" cy="349864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232521" y="6331718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31431" y="6336170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25901" y="6336170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259081" y="6323841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745661" y="6328293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240131" y="6328293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761161" y="6320416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035684" y="6459460"/>
            <a:ext cx="3096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CLOSE TO PARALLEL READOUT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00590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Pinning Down the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882"/>
            <a:ext cx="5282645" cy="133544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Two functions to solve for: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q(n) and T(</a:t>
            </a:r>
            <a:r>
              <a:rPr lang="en-US" dirty="0" err="1" smtClean="0"/>
              <a:t>Δj</a:t>
            </a:r>
            <a:r>
              <a:rPr lang="en-US" dirty="0" smtClean="0"/>
              <a:t>)</a:t>
            </a:r>
          </a:p>
          <a:p>
            <a:r>
              <a:rPr lang="en-US" dirty="0" smtClean="0"/>
              <a:t>Easier to solve for with WPs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in the darks: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33611" y="2983249"/>
            <a:ext cx="491194" cy="349864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32521" y="6331718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1431" y="6336170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5901" y="6336170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59081" y="6323841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45661" y="6328293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40131" y="6328293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61161" y="6320416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35684" y="6459460"/>
            <a:ext cx="3096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CLOSE TO PARALLEL READOUT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6250831" y="2963043"/>
            <a:ext cx="491194" cy="349864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49741" y="6311512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248651" y="6315964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743121" y="6315964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763971" y="6164495"/>
            <a:ext cx="491194" cy="13571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262881" y="5917915"/>
            <a:ext cx="491194" cy="38229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757351" y="5461743"/>
            <a:ext cx="491194" cy="83846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278381" y="6300210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158464" y="6439254"/>
            <a:ext cx="3197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FAR FROM PARALLEL READOUT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662422" y="1406287"/>
            <a:ext cx="12795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READ OFF</a:t>
            </a:r>
          </a:p>
          <a:p>
            <a:r>
              <a:rPr lang="en-US" b="1" dirty="0" smtClean="0"/>
              <a:t>APPARENT</a:t>
            </a:r>
          </a:p>
          <a:p>
            <a:r>
              <a:rPr lang="en-US" b="1" dirty="0" smtClean="0"/>
              <a:t>CTE LOSSES</a:t>
            </a:r>
            <a:endParaRPr lang="en-US" b="1" dirty="0"/>
          </a:p>
        </p:txBody>
      </p:sp>
      <p:sp>
        <p:nvSpPr>
          <p:cNvPr id="30" name="Rectangle 29"/>
          <p:cNvSpPr/>
          <p:nvPr/>
        </p:nvSpPr>
        <p:spPr>
          <a:xfrm>
            <a:off x="6253827" y="2112613"/>
            <a:ext cx="491194" cy="83846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253265" y="1714269"/>
            <a:ext cx="491194" cy="38229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258430" y="1555656"/>
            <a:ext cx="491194" cy="13571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764961" y="6304662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263871" y="6309114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758341" y="6309114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758341" y="2613746"/>
            <a:ext cx="207929" cy="27493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758341" y="1832655"/>
            <a:ext cx="804197" cy="40852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3" idx="0"/>
          </p:cNvCxnSpPr>
          <p:nvPr/>
        </p:nvCxnSpPr>
        <p:spPr>
          <a:xfrm>
            <a:off x="6758341" y="1641959"/>
            <a:ext cx="1251227" cy="45225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Left Brace 5"/>
          <p:cNvSpPr/>
          <p:nvPr/>
        </p:nvSpPr>
        <p:spPr>
          <a:xfrm>
            <a:off x="5897701" y="1524881"/>
            <a:ext cx="337011" cy="1426199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16418" y="2035261"/>
            <a:ext cx="359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n</a:t>
            </a:r>
            <a:endParaRPr lang="en-US" b="1" i="1" dirty="0"/>
          </a:p>
        </p:txBody>
      </p:sp>
      <p:sp>
        <p:nvSpPr>
          <p:cNvPr id="39" name="Left Brace 38"/>
          <p:cNvSpPr/>
          <p:nvPr/>
        </p:nvSpPr>
        <p:spPr>
          <a:xfrm>
            <a:off x="5341184" y="1557050"/>
            <a:ext cx="337011" cy="4743160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697611" y="3735683"/>
            <a:ext cx="62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q(n)</a:t>
            </a:r>
            <a:endParaRPr lang="en-US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444680" y="2404593"/>
            <a:ext cx="1620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baseline="30000" dirty="0" smtClean="0"/>
              <a:t>th</a:t>
            </a:r>
            <a:r>
              <a:rPr lang="en-US" dirty="0" smtClean="0"/>
              <a:t> trap affects</a:t>
            </a:r>
          </a:p>
          <a:p>
            <a:pPr algn="ctr"/>
            <a:r>
              <a:rPr lang="en-US" i="1" dirty="0" smtClean="0"/>
              <a:t>q</a:t>
            </a:r>
            <a:r>
              <a:rPr lang="en-US" dirty="0" smtClean="0"/>
              <a:t> electrons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440242" y="5535716"/>
            <a:ext cx="68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T(</a:t>
            </a:r>
            <a:r>
              <a:rPr lang="en-US" dirty="0" err="1" smtClean="0"/>
              <a:t>Δ</a:t>
            </a:r>
            <a:r>
              <a:rPr lang="en-US" b="1" i="1" dirty="0" err="1" smtClean="0"/>
              <a:t>j</a:t>
            </a:r>
            <a:r>
              <a:rPr lang="en-US" b="1" i="1" dirty="0" smtClean="0"/>
              <a:t>)</a:t>
            </a:r>
            <a:endParaRPr lang="en-US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2425709" y="2950088"/>
            <a:ext cx="23825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6600"/>
                </a:solidFill>
              </a:rPr>
              <a:t>CHALLENGES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47" name="Left Brace 46"/>
          <p:cNvSpPr/>
          <p:nvPr/>
        </p:nvSpPr>
        <p:spPr>
          <a:xfrm>
            <a:off x="4405805" y="6336170"/>
            <a:ext cx="337011" cy="137088"/>
          </a:xfrm>
          <a:prstGeom prst="leftBrace">
            <a:avLst>
              <a:gd name="adj1" fmla="val 26563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31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Pinning Down the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882"/>
            <a:ext cx="5282645" cy="133544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Two functions to solve for: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q(n) and T(</a:t>
            </a:r>
            <a:r>
              <a:rPr lang="en-US" dirty="0" err="1" smtClean="0"/>
              <a:t>Δj</a:t>
            </a:r>
            <a:r>
              <a:rPr lang="en-US" dirty="0" smtClean="0"/>
              <a:t>)</a:t>
            </a:r>
          </a:p>
          <a:p>
            <a:r>
              <a:rPr lang="en-US" dirty="0" smtClean="0"/>
              <a:t>Easier to solve for with WPs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in the darks: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33611" y="2983249"/>
            <a:ext cx="491194" cy="349864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32521" y="6331718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1431" y="6336170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5901" y="6336170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59081" y="6323841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45661" y="6328293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40131" y="6328293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61161" y="6320416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35684" y="6459460"/>
            <a:ext cx="3096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CLOSE TO PARALLEL READOUT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6250831" y="2963043"/>
            <a:ext cx="491194" cy="349864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49741" y="6311512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248651" y="6315964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743121" y="6315964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763971" y="6164495"/>
            <a:ext cx="491194" cy="13571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262881" y="5917915"/>
            <a:ext cx="491194" cy="38229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757351" y="5461743"/>
            <a:ext cx="491194" cy="83846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278381" y="6300210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158464" y="6439254"/>
            <a:ext cx="3197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FAR FROM PARALLEL READOUT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662422" y="1406287"/>
            <a:ext cx="12795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READ OFF</a:t>
            </a:r>
          </a:p>
          <a:p>
            <a:r>
              <a:rPr lang="en-US" b="1" dirty="0" smtClean="0"/>
              <a:t>APPARENT</a:t>
            </a:r>
          </a:p>
          <a:p>
            <a:r>
              <a:rPr lang="en-US" b="1" dirty="0" smtClean="0"/>
              <a:t>CTE LOSSES</a:t>
            </a:r>
            <a:endParaRPr lang="en-US" b="1" dirty="0"/>
          </a:p>
        </p:txBody>
      </p:sp>
      <p:sp>
        <p:nvSpPr>
          <p:cNvPr id="30" name="Rectangle 29"/>
          <p:cNvSpPr/>
          <p:nvPr/>
        </p:nvSpPr>
        <p:spPr>
          <a:xfrm>
            <a:off x="6253827" y="2112613"/>
            <a:ext cx="491194" cy="83846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253265" y="1714269"/>
            <a:ext cx="491194" cy="38229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258430" y="1555656"/>
            <a:ext cx="491194" cy="13571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764961" y="6304662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263871" y="6309114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758341" y="6309114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758341" y="2613746"/>
            <a:ext cx="207929" cy="27493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758341" y="1832655"/>
            <a:ext cx="804197" cy="40852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3" idx="0"/>
          </p:cNvCxnSpPr>
          <p:nvPr/>
        </p:nvCxnSpPr>
        <p:spPr>
          <a:xfrm>
            <a:off x="6758341" y="1641959"/>
            <a:ext cx="1251227" cy="45225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371705" y="1137008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?</a:t>
            </a:r>
            <a:endParaRPr lang="en-US" b="1" dirty="0">
              <a:solidFill>
                <a:srgbClr val="FF6600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758341" y="1319202"/>
            <a:ext cx="1741431" cy="4997693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Left Brace 5"/>
          <p:cNvSpPr/>
          <p:nvPr/>
        </p:nvSpPr>
        <p:spPr>
          <a:xfrm>
            <a:off x="5897701" y="1524881"/>
            <a:ext cx="337011" cy="1426199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16418" y="2035261"/>
            <a:ext cx="359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n</a:t>
            </a:r>
            <a:endParaRPr lang="en-US" b="1" i="1" dirty="0"/>
          </a:p>
        </p:txBody>
      </p:sp>
      <p:sp>
        <p:nvSpPr>
          <p:cNvPr id="39" name="Left Brace 38"/>
          <p:cNvSpPr/>
          <p:nvPr/>
        </p:nvSpPr>
        <p:spPr>
          <a:xfrm>
            <a:off x="5341184" y="1557050"/>
            <a:ext cx="337011" cy="4743160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697611" y="3735683"/>
            <a:ext cx="62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q(n)</a:t>
            </a:r>
            <a:endParaRPr lang="en-US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444680" y="2404593"/>
            <a:ext cx="1620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baseline="30000" dirty="0" smtClean="0"/>
              <a:t>th</a:t>
            </a:r>
            <a:r>
              <a:rPr lang="en-US" dirty="0" smtClean="0"/>
              <a:t> trap affects</a:t>
            </a:r>
          </a:p>
          <a:p>
            <a:pPr algn="ctr"/>
            <a:r>
              <a:rPr lang="en-US" i="1" dirty="0" smtClean="0"/>
              <a:t>q</a:t>
            </a:r>
            <a:r>
              <a:rPr lang="en-US" dirty="0" smtClean="0"/>
              <a:t> electrons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440242" y="5535716"/>
            <a:ext cx="68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T(</a:t>
            </a:r>
            <a:r>
              <a:rPr lang="en-US" dirty="0" err="1" smtClean="0"/>
              <a:t>Δ</a:t>
            </a:r>
            <a:r>
              <a:rPr lang="en-US" b="1" i="1" dirty="0" err="1" smtClean="0"/>
              <a:t>j</a:t>
            </a:r>
            <a:r>
              <a:rPr lang="en-US" b="1" i="1" dirty="0" smtClean="0"/>
              <a:t>)</a:t>
            </a:r>
            <a:endParaRPr lang="en-US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2425709" y="2950088"/>
            <a:ext cx="23825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6600"/>
                </a:solidFill>
              </a:rPr>
              <a:t>CHALLENGES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49186" y="1129685"/>
            <a:ext cx="1701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#1: FAINT TRAIL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47" name="Left Brace 46"/>
          <p:cNvSpPr/>
          <p:nvPr/>
        </p:nvSpPr>
        <p:spPr>
          <a:xfrm>
            <a:off x="4405805" y="6336170"/>
            <a:ext cx="337011" cy="137088"/>
          </a:xfrm>
          <a:prstGeom prst="leftBrace">
            <a:avLst>
              <a:gd name="adj1" fmla="val 26563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81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Pinning Down the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882"/>
            <a:ext cx="5282645" cy="133544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Two functions to solve for: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q(n) and T(</a:t>
            </a:r>
            <a:r>
              <a:rPr lang="en-US" dirty="0" err="1" smtClean="0"/>
              <a:t>Δj</a:t>
            </a:r>
            <a:r>
              <a:rPr lang="en-US" dirty="0" smtClean="0"/>
              <a:t>)</a:t>
            </a:r>
          </a:p>
          <a:p>
            <a:r>
              <a:rPr lang="en-US" dirty="0" smtClean="0"/>
              <a:t>Easier to solve for with WPs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in the darks: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33611" y="2983249"/>
            <a:ext cx="491194" cy="349864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32521" y="6331718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1431" y="6336170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5901" y="6336170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59081" y="6323841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45661" y="6328293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40131" y="6328293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61161" y="6320416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35684" y="6459460"/>
            <a:ext cx="3096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CLOSE TO PARALLEL READOUT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6250831" y="2963043"/>
            <a:ext cx="491194" cy="349864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49741" y="6311512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248651" y="6315964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743121" y="6315964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763971" y="6164495"/>
            <a:ext cx="491194" cy="13571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262881" y="5917915"/>
            <a:ext cx="491194" cy="38229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757351" y="5461743"/>
            <a:ext cx="491194" cy="83846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278381" y="6300210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158464" y="6439254"/>
            <a:ext cx="3197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FAR FROM PARALLEL READOUT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662422" y="1406287"/>
            <a:ext cx="12795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READ OFF</a:t>
            </a:r>
          </a:p>
          <a:p>
            <a:r>
              <a:rPr lang="en-US" b="1" dirty="0" smtClean="0"/>
              <a:t>APPARENT</a:t>
            </a:r>
          </a:p>
          <a:p>
            <a:r>
              <a:rPr lang="en-US" b="1" dirty="0" smtClean="0"/>
              <a:t>CTE LOSSES</a:t>
            </a:r>
            <a:endParaRPr lang="en-US" b="1" dirty="0"/>
          </a:p>
        </p:txBody>
      </p:sp>
      <p:sp>
        <p:nvSpPr>
          <p:cNvPr id="30" name="Rectangle 29"/>
          <p:cNvSpPr/>
          <p:nvPr/>
        </p:nvSpPr>
        <p:spPr>
          <a:xfrm>
            <a:off x="6253827" y="2112613"/>
            <a:ext cx="491194" cy="83846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253265" y="1714269"/>
            <a:ext cx="491194" cy="38229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258430" y="1555656"/>
            <a:ext cx="491194" cy="13571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764961" y="6304662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263871" y="6309114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758341" y="6309114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758341" y="2613746"/>
            <a:ext cx="207929" cy="27493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758341" y="1832655"/>
            <a:ext cx="804197" cy="40852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3" idx="0"/>
          </p:cNvCxnSpPr>
          <p:nvPr/>
        </p:nvCxnSpPr>
        <p:spPr>
          <a:xfrm>
            <a:off x="6758341" y="1641959"/>
            <a:ext cx="1251227" cy="45225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371705" y="1137008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?</a:t>
            </a:r>
            <a:endParaRPr lang="en-US" b="1" dirty="0">
              <a:solidFill>
                <a:srgbClr val="FF6600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758341" y="1319202"/>
            <a:ext cx="1741431" cy="4997693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Left Brace 5"/>
          <p:cNvSpPr/>
          <p:nvPr/>
        </p:nvSpPr>
        <p:spPr>
          <a:xfrm>
            <a:off x="5897701" y="1524881"/>
            <a:ext cx="337011" cy="1426199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16418" y="2035261"/>
            <a:ext cx="359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n</a:t>
            </a:r>
            <a:endParaRPr lang="en-US" b="1" i="1" dirty="0"/>
          </a:p>
        </p:txBody>
      </p:sp>
      <p:sp>
        <p:nvSpPr>
          <p:cNvPr id="39" name="Left Brace 38"/>
          <p:cNvSpPr/>
          <p:nvPr/>
        </p:nvSpPr>
        <p:spPr>
          <a:xfrm>
            <a:off x="5341184" y="1557050"/>
            <a:ext cx="337011" cy="4743160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697611" y="3735683"/>
            <a:ext cx="62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q(n)</a:t>
            </a:r>
            <a:endParaRPr lang="en-US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444680" y="2404593"/>
            <a:ext cx="1620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baseline="30000" dirty="0" smtClean="0"/>
              <a:t>th</a:t>
            </a:r>
            <a:r>
              <a:rPr lang="en-US" dirty="0" smtClean="0"/>
              <a:t> trap affects</a:t>
            </a:r>
          </a:p>
          <a:p>
            <a:pPr algn="ctr"/>
            <a:r>
              <a:rPr lang="en-US" i="1" dirty="0" smtClean="0"/>
              <a:t>q</a:t>
            </a:r>
            <a:r>
              <a:rPr lang="en-US" dirty="0" smtClean="0"/>
              <a:t> electrons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440242" y="5535716"/>
            <a:ext cx="68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T(</a:t>
            </a:r>
            <a:r>
              <a:rPr lang="en-US" dirty="0" err="1" smtClean="0"/>
              <a:t>Δ</a:t>
            </a:r>
            <a:r>
              <a:rPr lang="en-US" b="1" i="1" dirty="0" err="1" smtClean="0"/>
              <a:t>j</a:t>
            </a:r>
            <a:r>
              <a:rPr lang="en-US" b="1" i="1" dirty="0" smtClean="0"/>
              <a:t>)</a:t>
            </a:r>
            <a:endParaRPr lang="en-US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2425709" y="2950088"/>
            <a:ext cx="23825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6600"/>
                </a:solidFill>
              </a:rPr>
              <a:t>CHALLENGES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49186" y="1129685"/>
            <a:ext cx="1701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#1: FAINT TRAIL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76754" y="3675269"/>
            <a:ext cx="193157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6600"/>
                </a:solidFill>
              </a:rPr>
              <a:t>#2: BACKGROUND</a:t>
            </a:r>
          </a:p>
          <a:p>
            <a:pPr algn="ctr"/>
            <a:r>
              <a:rPr lang="en-US" sz="1600" b="1" dirty="0" smtClean="0">
                <a:solidFill>
                  <a:srgbClr val="FF6600"/>
                </a:solidFill>
              </a:rPr>
              <a:t>q(</a:t>
            </a:r>
            <a:r>
              <a:rPr lang="en-US" sz="1600" b="1" dirty="0" err="1" smtClean="0">
                <a:solidFill>
                  <a:srgbClr val="FF6600"/>
                </a:solidFill>
              </a:rPr>
              <a:t>n+n</a:t>
            </a:r>
            <a:r>
              <a:rPr lang="en-US" sz="1600" b="1" baseline="-25000" dirty="0" err="1" smtClean="0">
                <a:solidFill>
                  <a:srgbClr val="FF6600"/>
                </a:solidFill>
              </a:rPr>
              <a:t>B</a:t>
            </a:r>
            <a:r>
              <a:rPr lang="en-US" sz="1600" b="1" dirty="0" smtClean="0">
                <a:solidFill>
                  <a:srgbClr val="FF6600"/>
                </a:solidFill>
              </a:rPr>
              <a:t>)</a:t>
            </a:r>
            <a:endParaRPr lang="en-US" sz="1600" b="1" dirty="0">
              <a:solidFill>
                <a:srgbClr val="FF6600"/>
              </a:solidFill>
            </a:endParaRPr>
          </a:p>
        </p:txBody>
      </p:sp>
      <p:cxnSp>
        <p:nvCxnSpPr>
          <p:cNvPr id="43" name="Straight Arrow Connector 42"/>
          <p:cNvCxnSpPr>
            <a:endCxn id="47" idx="1"/>
          </p:cNvCxnSpPr>
          <p:nvPr/>
        </p:nvCxnSpPr>
        <p:spPr>
          <a:xfrm>
            <a:off x="3364591" y="4289681"/>
            <a:ext cx="1041214" cy="2115033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Left Brace 46"/>
          <p:cNvSpPr/>
          <p:nvPr/>
        </p:nvSpPr>
        <p:spPr>
          <a:xfrm>
            <a:off x="4405805" y="6336170"/>
            <a:ext cx="337011" cy="137088"/>
          </a:xfrm>
          <a:prstGeom prst="leftBrace">
            <a:avLst>
              <a:gd name="adj1" fmla="val 26563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25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4886" y="64813"/>
            <a:ext cx="2017028" cy="1370841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CURRENT </a:t>
            </a:r>
            <a:br>
              <a:rPr lang="en-US" sz="2800" b="1" dirty="0" smtClean="0"/>
            </a:br>
            <a:r>
              <a:rPr lang="en-US" sz="2800" b="1" dirty="0" smtClean="0"/>
              <a:t>DEEP </a:t>
            </a:r>
            <a:br>
              <a:rPr lang="en-US" sz="2800" b="1" dirty="0" smtClean="0"/>
            </a:br>
            <a:r>
              <a:rPr lang="en-US" sz="2800" b="1" dirty="0" smtClean="0"/>
              <a:t>DARKS</a:t>
            </a:r>
            <a:endParaRPr lang="en-US" sz="2800" b="1" dirty="0"/>
          </a:p>
        </p:txBody>
      </p:sp>
      <p:pic>
        <p:nvPicPr>
          <p:cNvPr id="5" name="Content Placeholder 4" descr="Screen Shot 2017-09-27 at 10.41.32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" r="-292"/>
          <a:stretch/>
        </p:blipFill>
        <p:spPr>
          <a:xfrm>
            <a:off x="0" y="1501913"/>
            <a:ext cx="4461566" cy="4525963"/>
          </a:xfrm>
        </p:spPr>
      </p:pic>
      <p:pic>
        <p:nvPicPr>
          <p:cNvPr id="7" name="Picture 6" descr="Screen Shot 2017-09-27 at 10.42.2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565" y="1501913"/>
            <a:ext cx="4494695" cy="45548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0696" y="600579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ACS/WFC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90802" y="6132205"/>
            <a:ext cx="129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WFC3/UVIS</a:t>
            </a:r>
            <a:endParaRPr lang="en-US" b="1" dirty="0"/>
          </a:p>
        </p:txBody>
      </p:sp>
      <p:pic>
        <p:nvPicPr>
          <p:cNvPr id="10" name="Picture 9" descr="Screen Shot 2017-09-27 at 10.47.5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56" y="3860415"/>
            <a:ext cx="2506869" cy="2456456"/>
          </a:xfrm>
          <a:prstGeom prst="rect">
            <a:avLst/>
          </a:prstGeom>
        </p:spPr>
      </p:pic>
      <p:pic>
        <p:nvPicPr>
          <p:cNvPr id="11" name="Picture 10" descr="Screen Shot 2017-09-27 at 10.47.4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428" y="4015240"/>
            <a:ext cx="2532888" cy="2468880"/>
          </a:xfrm>
          <a:prstGeom prst="rect">
            <a:avLst/>
          </a:prstGeom>
        </p:spPr>
      </p:pic>
      <p:pic>
        <p:nvPicPr>
          <p:cNvPr id="12" name="Picture 11" descr="Screen Shot 2017-09-27 at 10.50.34 A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6" b="2168"/>
          <a:stretch/>
        </p:blipFill>
        <p:spPr>
          <a:xfrm>
            <a:off x="4682427" y="33033"/>
            <a:ext cx="2518077" cy="29817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0"/>
          <a:stretch/>
        </p:blipFill>
        <p:spPr>
          <a:xfrm>
            <a:off x="242956" y="33032"/>
            <a:ext cx="2546789" cy="298177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2956" y="77206"/>
            <a:ext cx="2546789" cy="2937603"/>
          </a:xfrm>
          <a:prstGeom prst="rect">
            <a:avLst/>
          </a:prstGeom>
          <a:noFill/>
          <a:ln w="5080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9827" y="3838329"/>
            <a:ext cx="2546789" cy="2456456"/>
          </a:xfrm>
          <a:prstGeom prst="rect">
            <a:avLst/>
          </a:prstGeom>
          <a:noFill/>
          <a:ln w="5080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82427" y="64813"/>
            <a:ext cx="2546789" cy="2949996"/>
          </a:xfrm>
          <a:prstGeom prst="rect">
            <a:avLst/>
          </a:prstGeom>
          <a:noFill/>
          <a:ln w="5080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46441" y="3989866"/>
            <a:ext cx="2546789" cy="2456456"/>
          </a:xfrm>
          <a:prstGeom prst="rect">
            <a:avLst/>
          </a:prstGeom>
          <a:noFill/>
          <a:ln w="5080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8579823" y="1615098"/>
            <a:ext cx="12329" cy="4322998"/>
          </a:xfrm>
          <a:prstGeom prst="straightConnector1">
            <a:avLst/>
          </a:prstGeom>
          <a:ln w="1270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7207641" y="3209989"/>
            <a:ext cx="2123861" cy="369332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PARALLEL READOUT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7735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Pinning Down the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882"/>
            <a:ext cx="5282645" cy="133544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Two functions to solve for: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q(n) and T(</a:t>
            </a:r>
            <a:r>
              <a:rPr lang="en-US" dirty="0" err="1" smtClean="0"/>
              <a:t>Δj</a:t>
            </a:r>
            <a:r>
              <a:rPr lang="en-US" dirty="0" smtClean="0"/>
              <a:t>)</a:t>
            </a:r>
          </a:p>
          <a:p>
            <a:r>
              <a:rPr lang="en-US" dirty="0" smtClean="0"/>
              <a:t>Easier to solve for with WPs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in the darks: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33611" y="2983249"/>
            <a:ext cx="491194" cy="349864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32521" y="6331718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1431" y="6336170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5901" y="6336170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59081" y="6323841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45661" y="6328293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40131" y="6328293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61161" y="6320416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35684" y="6459460"/>
            <a:ext cx="3096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CLOSE TO PARALLEL READOUT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6250831" y="2963043"/>
            <a:ext cx="491194" cy="349864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49741" y="6311512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248651" y="6315964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743121" y="6315964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763971" y="6164495"/>
            <a:ext cx="491194" cy="13571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262881" y="5917915"/>
            <a:ext cx="491194" cy="38229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757351" y="5461743"/>
            <a:ext cx="491194" cy="83846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278381" y="6300210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158464" y="6439254"/>
            <a:ext cx="3197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FAR FROM PARALLEL READOUT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662422" y="1406287"/>
            <a:ext cx="12795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READ OFF</a:t>
            </a:r>
          </a:p>
          <a:p>
            <a:r>
              <a:rPr lang="en-US" b="1" dirty="0" smtClean="0"/>
              <a:t>APPARENT</a:t>
            </a:r>
          </a:p>
          <a:p>
            <a:r>
              <a:rPr lang="en-US" b="1" dirty="0" smtClean="0"/>
              <a:t>CTE LOSSES</a:t>
            </a:r>
            <a:endParaRPr lang="en-US" b="1" dirty="0"/>
          </a:p>
        </p:txBody>
      </p:sp>
      <p:sp>
        <p:nvSpPr>
          <p:cNvPr id="30" name="Rectangle 29"/>
          <p:cNvSpPr/>
          <p:nvPr/>
        </p:nvSpPr>
        <p:spPr>
          <a:xfrm>
            <a:off x="6253827" y="2112613"/>
            <a:ext cx="491194" cy="83846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253265" y="1714269"/>
            <a:ext cx="491194" cy="38229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258430" y="1555656"/>
            <a:ext cx="491194" cy="13571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764961" y="6304662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263871" y="6309114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758341" y="6309114"/>
            <a:ext cx="491194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758341" y="2613746"/>
            <a:ext cx="207929" cy="27493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758341" y="1832655"/>
            <a:ext cx="804197" cy="40852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3" idx="0"/>
          </p:cNvCxnSpPr>
          <p:nvPr/>
        </p:nvCxnSpPr>
        <p:spPr>
          <a:xfrm>
            <a:off x="6758341" y="1641959"/>
            <a:ext cx="1251227" cy="45225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371705" y="1137008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?</a:t>
            </a:r>
            <a:endParaRPr lang="en-US" b="1" dirty="0">
              <a:solidFill>
                <a:srgbClr val="FF6600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758341" y="1319202"/>
            <a:ext cx="1741431" cy="4997693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Left Brace 5"/>
          <p:cNvSpPr/>
          <p:nvPr/>
        </p:nvSpPr>
        <p:spPr>
          <a:xfrm>
            <a:off x="5897701" y="1524881"/>
            <a:ext cx="337011" cy="1426199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16418" y="2035261"/>
            <a:ext cx="359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n</a:t>
            </a:r>
            <a:endParaRPr lang="en-US" b="1" i="1" dirty="0"/>
          </a:p>
        </p:txBody>
      </p:sp>
      <p:sp>
        <p:nvSpPr>
          <p:cNvPr id="39" name="Left Brace 38"/>
          <p:cNvSpPr/>
          <p:nvPr/>
        </p:nvSpPr>
        <p:spPr>
          <a:xfrm>
            <a:off x="5341184" y="1557050"/>
            <a:ext cx="337011" cy="4743160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697611" y="3735683"/>
            <a:ext cx="62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q(n)</a:t>
            </a:r>
            <a:endParaRPr lang="en-US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444680" y="2404593"/>
            <a:ext cx="1620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baseline="30000" dirty="0" smtClean="0"/>
              <a:t>th</a:t>
            </a:r>
            <a:r>
              <a:rPr lang="en-US" dirty="0" smtClean="0"/>
              <a:t> trap affects</a:t>
            </a:r>
          </a:p>
          <a:p>
            <a:pPr algn="ctr"/>
            <a:r>
              <a:rPr lang="en-US" i="1" dirty="0" smtClean="0"/>
              <a:t>q</a:t>
            </a:r>
            <a:r>
              <a:rPr lang="en-US" dirty="0" smtClean="0"/>
              <a:t> electrons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440242" y="5535716"/>
            <a:ext cx="68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T(</a:t>
            </a:r>
            <a:r>
              <a:rPr lang="en-US" dirty="0" err="1" smtClean="0"/>
              <a:t>Δ</a:t>
            </a:r>
            <a:r>
              <a:rPr lang="en-US" b="1" i="1" dirty="0" err="1" smtClean="0"/>
              <a:t>j</a:t>
            </a:r>
            <a:r>
              <a:rPr lang="en-US" b="1" i="1" dirty="0" smtClean="0"/>
              <a:t>)</a:t>
            </a:r>
            <a:endParaRPr lang="en-US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2425709" y="2950088"/>
            <a:ext cx="23825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6600"/>
                </a:solidFill>
              </a:rPr>
              <a:t>CHALLENGES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49186" y="1129685"/>
            <a:ext cx="1701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#1: FAINT TRAIL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76754" y="3675269"/>
            <a:ext cx="193157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6600"/>
                </a:solidFill>
              </a:rPr>
              <a:t>#2: BACKGROUND</a:t>
            </a:r>
          </a:p>
          <a:p>
            <a:pPr algn="ctr"/>
            <a:r>
              <a:rPr lang="en-US" sz="1600" b="1" dirty="0" smtClean="0">
                <a:solidFill>
                  <a:srgbClr val="FF6600"/>
                </a:solidFill>
              </a:rPr>
              <a:t>q(</a:t>
            </a:r>
            <a:r>
              <a:rPr lang="en-US" sz="1600" b="1" dirty="0" err="1" smtClean="0">
                <a:solidFill>
                  <a:srgbClr val="FF6600"/>
                </a:solidFill>
              </a:rPr>
              <a:t>n+n</a:t>
            </a:r>
            <a:r>
              <a:rPr lang="en-US" sz="1600" b="1" baseline="-25000" dirty="0" err="1" smtClean="0">
                <a:solidFill>
                  <a:srgbClr val="FF6600"/>
                </a:solidFill>
              </a:rPr>
              <a:t>B</a:t>
            </a:r>
            <a:r>
              <a:rPr lang="en-US" sz="1600" b="1" dirty="0" smtClean="0">
                <a:solidFill>
                  <a:srgbClr val="FF6600"/>
                </a:solidFill>
              </a:rPr>
              <a:t>)</a:t>
            </a:r>
            <a:endParaRPr lang="en-US" sz="1600" b="1" dirty="0">
              <a:solidFill>
                <a:srgbClr val="FF6600"/>
              </a:solidFill>
            </a:endParaRPr>
          </a:p>
        </p:txBody>
      </p:sp>
      <p:cxnSp>
        <p:nvCxnSpPr>
          <p:cNvPr id="43" name="Straight Arrow Connector 42"/>
          <p:cNvCxnSpPr>
            <a:endCxn id="47" idx="1"/>
          </p:cNvCxnSpPr>
          <p:nvPr/>
        </p:nvCxnSpPr>
        <p:spPr>
          <a:xfrm>
            <a:off x="3364591" y="4289681"/>
            <a:ext cx="1041214" cy="2115033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Left Brace 46"/>
          <p:cNvSpPr/>
          <p:nvPr/>
        </p:nvSpPr>
        <p:spPr>
          <a:xfrm>
            <a:off x="4405805" y="6336170"/>
            <a:ext cx="337011" cy="137088"/>
          </a:xfrm>
          <a:prstGeom prst="leftBrace">
            <a:avLst>
              <a:gd name="adj1" fmla="val 26563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917808" y="4891896"/>
            <a:ext cx="158250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6600"/>
                </a:solidFill>
              </a:rPr>
              <a:t>#3: FAINT WPs</a:t>
            </a:r>
          </a:p>
          <a:p>
            <a:pPr algn="ctr"/>
            <a:r>
              <a:rPr lang="en-US" sz="1600" b="1" dirty="0" smtClean="0">
                <a:solidFill>
                  <a:srgbClr val="FF6600"/>
                </a:solidFill>
              </a:rPr>
              <a:t>where n ~ q(n)</a:t>
            </a:r>
            <a:endParaRPr lang="en-US" sz="16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97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7-09-25 at 8.57.12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" r="-702"/>
          <a:stretch/>
        </p:blipFill>
        <p:spPr>
          <a:xfrm>
            <a:off x="2927168" y="1325"/>
            <a:ext cx="6216832" cy="6329680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7"/>
            <a:ext cx="2380974" cy="2662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Pinning the model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1) Long Darks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23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2380974" cy="266292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Pinning the model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1) Long Darks</a:t>
            </a:r>
            <a:endParaRPr lang="en-US" dirty="0"/>
          </a:p>
        </p:txBody>
      </p:sp>
      <p:pic>
        <p:nvPicPr>
          <p:cNvPr id="5" name="Content Placeholder 4" descr="Screen Shot 2017-09-25 at 8.57.12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" r="-702"/>
          <a:stretch/>
        </p:blipFill>
        <p:spPr>
          <a:xfrm>
            <a:off x="2927168" y="1325"/>
            <a:ext cx="6216832" cy="6329680"/>
          </a:xfrm>
        </p:spPr>
      </p:pic>
      <p:sp>
        <p:nvSpPr>
          <p:cNvPr id="4" name="Freeform 3"/>
          <p:cNvSpPr/>
          <p:nvPr/>
        </p:nvSpPr>
        <p:spPr>
          <a:xfrm>
            <a:off x="5521739" y="485913"/>
            <a:ext cx="750957" cy="2087217"/>
          </a:xfrm>
          <a:custGeom>
            <a:avLst/>
            <a:gdLst>
              <a:gd name="connsiteX0" fmla="*/ 0 w 750957"/>
              <a:gd name="connsiteY0" fmla="*/ 0 h 2087217"/>
              <a:gd name="connsiteX1" fmla="*/ 33131 w 750957"/>
              <a:gd name="connsiteY1" fmla="*/ 1082261 h 2087217"/>
              <a:gd name="connsiteX2" fmla="*/ 88348 w 750957"/>
              <a:gd name="connsiteY2" fmla="*/ 1568174 h 2087217"/>
              <a:gd name="connsiteX3" fmla="*/ 143565 w 750957"/>
              <a:gd name="connsiteY3" fmla="*/ 1744870 h 2087217"/>
              <a:gd name="connsiteX4" fmla="*/ 276087 w 750957"/>
              <a:gd name="connsiteY4" fmla="*/ 1888435 h 2087217"/>
              <a:gd name="connsiteX5" fmla="*/ 408609 w 750957"/>
              <a:gd name="connsiteY5" fmla="*/ 1976783 h 2087217"/>
              <a:gd name="connsiteX6" fmla="*/ 750957 w 750957"/>
              <a:gd name="connsiteY6" fmla="*/ 2065130 h 2087217"/>
              <a:gd name="connsiteX7" fmla="*/ 66261 w 750957"/>
              <a:gd name="connsiteY7" fmla="*/ 2087217 h 2087217"/>
              <a:gd name="connsiteX8" fmla="*/ 0 w 750957"/>
              <a:gd name="connsiteY8" fmla="*/ 0 h 208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957" h="2087217">
                <a:moveTo>
                  <a:pt x="0" y="0"/>
                </a:moveTo>
                <a:lnTo>
                  <a:pt x="33131" y="1082261"/>
                </a:lnTo>
                <a:lnTo>
                  <a:pt x="88348" y="1568174"/>
                </a:lnTo>
                <a:lnTo>
                  <a:pt x="143565" y="1744870"/>
                </a:lnTo>
                <a:lnTo>
                  <a:pt x="276087" y="1888435"/>
                </a:lnTo>
                <a:lnTo>
                  <a:pt x="408609" y="1976783"/>
                </a:lnTo>
                <a:lnTo>
                  <a:pt x="750957" y="2065130"/>
                </a:lnTo>
                <a:lnTo>
                  <a:pt x="66261" y="2087217"/>
                </a:lnTo>
                <a:lnTo>
                  <a:pt x="0" y="0"/>
                </a:lnTo>
                <a:close/>
              </a:path>
            </a:pathLst>
          </a:custGeom>
          <a:solidFill>
            <a:srgbClr val="FF66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620000" y="463826"/>
            <a:ext cx="1214783" cy="2120348"/>
          </a:xfrm>
          <a:custGeom>
            <a:avLst/>
            <a:gdLst>
              <a:gd name="connsiteX0" fmla="*/ 0 w 1214783"/>
              <a:gd name="connsiteY0" fmla="*/ 0 h 2120348"/>
              <a:gd name="connsiteX1" fmla="*/ 22087 w 1214783"/>
              <a:gd name="connsiteY1" fmla="*/ 1170609 h 2120348"/>
              <a:gd name="connsiteX2" fmla="*/ 33130 w 1214783"/>
              <a:gd name="connsiteY2" fmla="*/ 1402522 h 2120348"/>
              <a:gd name="connsiteX3" fmla="*/ 77304 w 1214783"/>
              <a:gd name="connsiteY3" fmla="*/ 1579217 h 2120348"/>
              <a:gd name="connsiteX4" fmla="*/ 187739 w 1214783"/>
              <a:gd name="connsiteY4" fmla="*/ 1800087 h 2120348"/>
              <a:gd name="connsiteX5" fmla="*/ 364435 w 1214783"/>
              <a:gd name="connsiteY5" fmla="*/ 1954696 h 2120348"/>
              <a:gd name="connsiteX6" fmla="*/ 585304 w 1214783"/>
              <a:gd name="connsiteY6" fmla="*/ 2020957 h 2120348"/>
              <a:gd name="connsiteX7" fmla="*/ 861391 w 1214783"/>
              <a:gd name="connsiteY7" fmla="*/ 2065131 h 2120348"/>
              <a:gd name="connsiteX8" fmla="*/ 982870 w 1214783"/>
              <a:gd name="connsiteY8" fmla="*/ 2065131 h 2120348"/>
              <a:gd name="connsiteX9" fmla="*/ 1214783 w 1214783"/>
              <a:gd name="connsiteY9" fmla="*/ 2120348 h 2120348"/>
              <a:gd name="connsiteX10" fmla="*/ 33130 w 1214783"/>
              <a:gd name="connsiteY10" fmla="*/ 2109304 h 2120348"/>
              <a:gd name="connsiteX11" fmla="*/ 0 w 1214783"/>
              <a:gd name="connsiteY11" fmla="*/ 0 h 212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4783" h="2120348">
                <a:moveTo>
                  <a:pt x="0" y="0"/>
                </a:moveTo>
                <a:lnTo>
                  <a:pt x="22087" y="1170609"/>
                </a:lnTo>
                <a:lnTo>
                  <a:pt x="33130" y="1402522"/>
                </a:lnTo>
                <a:lnTo>
                  <a:pt x="77304" y="1579217"/>
                </a:lnTo>
                <a:lnTo>
                  <a:pt x="187739" y="1800087"/>
                </a:lnTo>
                <a:lnTo>
                  <a:pt x="364435" y="1954696"/>
                </a:lnTo>
                <a:lnTo>
                  <a:pt x="585304" y="2020957"/>
                </a:lnTo>
                <a:lnTo>
                  <a:pt x="861391" y="2065131"/>
                </a:lnTo>
                <a:lnTo>
                  <a:pt x="982870" y="2065131"/>
                </a:lnTo>
                <a:lnTo>
                  <a:pt x="1214783" y="2120348"/>
                </a:lnTo>
                <a:lnTo>
                  <a:pt x="33130" y="2109304"/>
                </a:lnTo>
                <a:lnTo>
                  <a:pt x="0" y="0"/>
                </a:lnTo>
                <a:close/>
              </a:path>
            </a:pathLst>
          </a:custGeom>
          <a:solidFill>
            <a:srgbClr val="FF66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434522" y="3567043"/>
            <a:ext cx="1159565" cy="1833218"/>
          </a:xfrm>
          <a:custGeom>
            <a:avLst/>
            <a:gdLst>
              <a:gd name="connsiteX0" fmla="*/ 0 w 1159565"/>
              <a:gd name="connsiteY0" fmla="*/ 0 h 1833218"/>
              <a:gd name="connsiteX1" fmla="*/ 22087 w 1159565"/>
              <a:gd name="connsiteY1" fmla="*/ 861392 h 1833218"/>
              <a:gd name="connsiteX2" fmla="*/ 55217 w 1159565"/>
              <a:gd name="connsiteY2" fmla="*/ 1258957 h 1833218"/>
              <a:gd name="connsiteX3" fmla="*/ 110435 w 1159565"/>
              <a:gd name="connsiteY3" fmla="*/ 1490870 h 1833218"/>
              <a:gd name="connsiteX4" fmla="*/ 287130 w 1159565"/>
              <a:gd name="connsiteY4" fmla="*/ 1689653 h 1833218"/>
              <a:gd name="connsiteX5" fmla="*/ 541130 w 1159565"/>
              <a:gd name="connsiteY5" fmla="*/ 1778000 h 1833218"/>
              <a:gd name="connsiteX6" fmla="*/ 883478 w 1159565"/>
              <a:gd name="connsiteY6" fmla="*/ 1822174 h 1833218"/>
              <a:gd name="connsiteX7" fmla="*/ 1159565 w 1159565"/>
              <a:gd name="connsiteY7" fmla="*/ 1822174 h 1833218"/>
              <a:gd name="connsiteX8" fmla="*/ 11043 w 1159565"/>
              <a:gd name="connsiteY8" fmla="*/ 1833218 h 1833218"/>
              <a:gd name="connsiteX9" fmla="*/ 0 w 1159565"/>
              <a:gd name="connsiteY9" fmla="*/ 0 h 183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9565" h="1833218">
                <a:moveTo>
                  <a:pt x="0" y="0"/>
                </a:moveTo>
                <a:lnTo>
                  <a:pt x="22087" y="861392"/>
                </a:lnTo>
                <a:lnTo>
                  <a:pt x="55217" y="1258957"/>
                </a:lnTo>
                <a:lnTo>
                  <a:pt x="110435" y="1490870"/>
                </a:lnTo>
                <a:lnTo>
                  <a:pt x="287130" y="1689653"/>
                </a:lnTo>
                <a:lnTo>
                  <a:pt x="541130" y="1778000"/>
                </a:lnTo>
                <a:lnTo>
                  <a:pt x="883478" y="1822174"/>
                </a:lnTo>
                <a:lnTo>
                  <a:pt x="1159565" y="1822174"/>
                </a:lnTo>
                <a:lnTo>
                  <a:pt x="11043" y="1833218"/>
                </a:lnTo>
                <a:lnTo>
                  <a:pt x="0" y="0"/>
                </a:lnTo>
                <a:close/>
              </a:path>
            </a:pathLst>
          </a:custGeom>
          <a:solidFill>
            <a:srgbClr val="FF66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521739" y="3611217"/>
            <a:ext cx="1236870" cy="2043044"/>
          </a:xfrm>
          <a:custGeom>
            <a:avLst/>
            <a:gdLst>
              <a:gd name="connsiteX0" fmla="*/ 0 w 1236870"/>
              <a:gd name="connsiteY0" fmla="*/ 0 h 2043044"/>
              <a:gd name="connsiteX1" fmla="*/ 33131 w 1236870"/>
              <a:gd name="connsiteY1" fmla="*/ 1082261 h 2043044"/>
              <a:gd name="connsiteX2" fmla="*/ 66261 w 1236870"/>
              <a:gd name="connsiteY2" fmla="*/ 1468783 h 2043044"/>
              <a:gd name="connsiteX3" fmla="*/ 209826 w 1236870"/>
              <a:gd name="connsiteY3" fmla="*/ 1766957 h 2043044"/>
              <a:gd name="connsiteX4" fmla="*/ 331304 w 1236870"/>
              <a:gd name="connsiteY4" fmla="*/ 1899479 h 2043044"/>
              <a:gd name="connsiteX5" fmla="*/ 563218 w 1236870"/>
              <a:gd name="connsiteY5" fmla="*/ 1954696 h 2043044"/>
              <a:gd name="connsiteX6" fmla="*/ 894522 w 1236870"/>
              <a:gd name="connsiteY6" fmla="*/ 2009913 h 2043044"/>
              <a:gd name="connsiteX7" fmla="*/ 1236870 w 1236870"/>
              <a:gd name="connsiteY7" fmla="*/ 2020957 h 2043044"/>
              <a:gd name="connsiteX8" fmla="*/ 22087 w 1236870"/>
              <a:gd name="connsiteY8" fmla="*/ 2043044 h 2043044"/>
              <a:gd name="connsiteX9" fmla="*/ 0 w 1236870"/>
              <a:gd name="connsiteY9" fmla="*/ 0 h 204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6870" h="2043044">
                <a:moveTo>
                  <a:pt x="0" y="0"/>
                </a:moveTo>
                <a:lnTo>
                  <a:pt x="33131" y="1082261"/>
                </a:lnTo>
                <a:lnTo>
                  <a:pt x="66261" y="1468783"/>
                </a:lnTo>
                <a:lnTo>
                  <a:pt x="209826" y="1766957"/>
                </a:lnTo>
                <a:lnTo>
                  <a:pt x="331304" y="1899479"/>
                </a:lnTo>
                <a:lnTo>
                  <a:pt x="563218" y="1954696"/>
                </a:lnTo>
                <a:lnTo>
                  <a:pt x="894522" y="2009913"/>
                </a:lnTo>
                <a:lnTo>
                  <a:pt x="1236870" y="2020957"/>
                </a:lnTo>
                <a:lnTo>
                  <a:pt x="22087" y="2043044"/>
                </a:lnTo>
                <a:lnTo>
                  <a:pt x="0" y="0"/>
                </a:lnTo>
                <a:close/>
              </a:path>
            </a:pathLst>
          </a:custGeom>
          <a:solidFill>
            <a:srgbClr val="FF66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608957" y="3478696"/>
            <a:ext cx="1347304" cy="2175565"/>
          </a:xfrm>
          <a:custGeom>
            <a:avLst/>
            <a:gdLst>
              <a:gd name="connsiteX0" fmla="*/ 0 w 1347304"/>
              <a:gd name="connsiteY0" fmla="*/ 0 h 2175565"/>
              <a:gd name="connsiteX1" fmla="*/ 33130 w 1347304"/>
              <a:gd name="connsiteY1" fmla="*/ 1314174 h 2175565"/>
              <a:gd name="connsiteX2" fmla="*/ 88347 w 1347304"/>
              <a:gd name="connsiteY2" fmla="*/ 1678608 h 2175565"/>
              <a:gd name="connsiteX3" fmla="*/ 242956 w 1347304"/>
              <a:gd name="connsiteY3" fmla="*/ 1943652 h 2175565"/>
              <a:gd name="connsiteX4" fmla="*/ 563217 w 1347304"/>
              <a:gd name="connsiteY4" fmla="*/ 2076174 h 2175565"/>
              <a:gd name="connsiteX5" fmla="*/ 1137478 w 1347304"/>
              <a:gd name="connsiteY5" fmla="*/ 2142434 h 2175565"/>
              <a:gd name="connsiteX6" fmla="*/ 1347304 w 1347304"/>
              <a:gd name="connsiteY6" fmla="*/ 2153478 h 2175565"/>
              <a:gd name="connsiteX7" fmla="*/ 22086 w 1347304"/>
              <a:gd name="connsiteY7" fmla="*/ 2175565 h 2175565"/>
              <a:gd name="connsiteX8" fmla="*/ 0 w 1347304"/>
              <a:gd name="connsiteY8" fmla="*/ 0 h 217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7304" h="2175565">
                <a:moveTo>
                  <a:pt x="0" y="0"/>
                </a:moveTo>
                <a:lnTo>
                  <a:pt x="33130" y="1314174"/>
                </a:lnTo>
                <a:lnTo>
                  <a:pt x="88347" y="1678608"/>
                </a:lnTo>
                <a:lnTo>
                  <a:pt x="242956" y="1943652"/>
                </a:lnTo>
                <a:lnTo>
                  <a:pt x="563217" y="2076174"/>
                </a:lnTo>
                <a:lnTo>
                  <a:pt x="1137478" y="2142434"/>
                </a:lnTo>
                <a:lnTo>
                  <a:pt x="1347304" y="2153478"/>
                </a:lnTo>
                <a:lnTo>
                  <a:pt x="22086" y="2175565"/>
                </a:lnTo>
                <a:lnTo>
                  <a:pt x="0" y="0"/>
                </a:lnTo>
                <a:close/>
              </a:path>
            </a:pathLst>
          </a:custGeom>
          <a:solidFill>
            <a:srgbClr val="FF66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424767" y="567267"/>
            <a:ext cx="1011766" cy="1430866"/>
          </a:xfrm>
          <a:custGeom>
            <a:avLst/>
            <a:gdLst>
              <a:gd name="connsiteX0" fmla="*/ 0 w 1011766"/>
              <a:gd name="connsiteY0" fmla="*/ 0 h 1430866"/>
              <a:gd name="connsiteX1" fmla="*/ 25400 w 1011766"/>
              <a:gd name="connsiteY1" fmla="*/ 554566 h 1430866"/>
              <a:gd name="connsiteX2" fmla="*/ 46566 w 1011766"/>
              <a:gd name="connsiteY2" fmla="*/ 808566 h 1430866"/>
              <a:gd name="connsiteX3" fmla="*/ 93133 w 1011766"/>
              <a:gd name="connsiteY3" fmla="*/ 1032933 h 1430866"/>
              <a:gd name="connsiteX4" fmla="*/ 127000 w 1011766"/>
              <a:gd name="connsiteY4" fmla="*/ 1147233 h 1430866"/>
              <a:gd name="connsiteX5" fmla="*/ 173566 w 1011766"/>
              <a:gd name="connsiteY5" fmla="*/ 1231900 h 1430866"/>
              <a:gd name="connsiteX6" fmla="*/ 292100 w 1011766"/>
              <a:gd name="connsiteY6" fmla="*/ 1299633 h 1430866"/>
              <a:gd name="connsiteX7" fmla="*/ 397933 w 1011766"/>
              <a:gd name="connsiteY7" fmla="*/ 1346200 h 1430866"/>
              <a:gd name="connsiteX8" fmla="*/ 579966 w 1011766"/>
              <a:gd name="connsiteY8" fmla="*/ 1384300 h 1430866"/>
              <a:gd name="connsiteX9" fmla="*/ 842433 w 1011766"/>
              <a:gd name="connsiteY9" fmla="*/ 1409700 h 1430866"/>
              <a:gd name="connsiteX10" fmla="*/ 1011766 w 1011766"/>
              <a:gd name="connsiteY10" fmla="*/ 1430866 h 1430866"/>
              <a:gd name="connsiteX11" fmla="*/ 4233 w 1011766"/>
              <a:gd name="connsiteY11" fmla="*/ 1422400 h 1430866"/>
              <a:gd name="connsiteX12" fmla="*/ 0 w 1011766"/>
              <a:gd name="connsiteY12" fmla="*/ 0 h 143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11766" h="1430866">
                <a:moveTo>
                  <a:pt x="0" y="0"/>
                </a:moveTo>
                <a:lnTo>
                  <a:pt x="25400" y="554566"/>
                </a:lnTo>
                <a:lnTo>
                  <a:pt x="46566" y="808566"/>
                </a:lnTo>
                <a:lnTo>
                  <a:pt x="93133" y="1032933"/>
                </a:lnTo>
                <a:lnTo>
                  <a:pt x="127000" y="1147233"/>
                </a:lnTo>
                <a:lnTo>
                  <a:pt x="173566" y="1231900"/>
                </a:lnTo>
                <a:lnTo>
                  <a:pt x="292100" y="1299633"/>
                </a:lnTo>
                <a:lnTo>
                  <a:pt x="397933" y="1346200"/>
                </a:lnTo>
                <a:lnTo>
                  <a:pt x="579966" y="1384300"/>
                </a:lnTo>
                <a:lnTo>
                  <a:pt x="842433" y="1409700"/>
                </a:lnTo>
                <a:lnTo>
                  <a:pt x="1011766" y="1430866"/>
                </a:lnTo>
                <a:lnTo>
                  <a:pt x="4233" y="1422400"/>
                </a:lnTo>
                <a:lnTo>
                  <a:pt x="0" y="0"/>
                </a:lnTo>
                <a:close/>
              </a:path>
            </a:pathLst>
          </a:custGeom>
          <a:solidFill>
            <a:srgbClr val="FF6600">
              <a:alpha val="5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2937564"/>
            <a:ext cx="22639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AREA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</a:t>
            </a:r>
            <a:r>
              <a:rPr lang="en-US" dirty="0" smtClean="0"/>
              <a:t>q(n)</a:t>
            </a:r>
          </a:p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	</a:t>
            </a:r>
            <a:r>
              <a:rPr lang="en-US" dirty="0" smtClean="0"/>
              <a:t>q(    35) =      100</a:t>
            </a:r>
          </a:p>
          <a:p>
            <a:r>
              <a:rPr lang="en-US" dirty="0"/>
              <a:t>	</a:t>
            </a:r>
            <a:r>
              <a:rPr lang="en-US" dirty="0" smtClean="0"/>
              <a:t>q(    75) =      300</a:t>
            </a:r>
          </a:p>
          <a:p>
            <a:r>
              <a:rPr lang="en-US" dirty="0" smtClean="0"/>
              <a:t>	q(  190) =   1,000</a:t>
            </a:r>
          </a:p>
          <a:p>
            <a:r>
              <a:rPr lang="en-US" dirty="0"/>
              <a:t>	</a:t>
            </a:r>
            <a:r>
              <a:rPr lang="en-US" dirty="0" smtClean="0"/>
              <a:t>q(  300) =   3,000</a:t>
            </a:r>
          </a:p>
          <a:p>
            <a:r>
              <a:rPr lang="en-US" dirty="0"/>
              <a:t>	</a:t>
            </a:r>
            <a:r>
              <a:rPr lang="en-US" dirty="0" smtClean="0"/>
              <a:t>q(  550) = 10,000</a:t>
            </a:r>
          </a:p>
          <a:p>
            <a:r>
              <a:rPr lang="en-US" dirty="0"/>
              <a:t>	</a:t>
            </a:r>
            <a:r>
              <a:rPr lang="en-US" dirty="0" smtClean="0"/>
              <a:t>q(1100) = 30,000 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600181" y="894532"/>
            <a:ext cx="1025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area ~35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43740" y="4086087"/>
            <a:ext cx="1025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area ~75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96847" y="952812"/>
            <a:ext cx="1119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area ~190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13062" y="4086087"/>
            <a:ext cx="1119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area ~300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726564" y="961653"/>
            <a:ext cx="1119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area ~550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715516" y="4133813"/>
            <a:ext cx="1236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area ~1100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4261" y="4960770"/>
            <a:ext cx="226391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PROFILE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T(j)</a:t>
            </a:r>
          </a:p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	</a:t>
            </a:r>
            <a:r>
              <a:rPr lang="en-US" dirty="0" smtClean="0"/>
              <a:t>t(  1) =   0.250</a:t>
            </a:r>
          </a:p>
          <a:p>
            <a:r>
              <a:rPr lang="en-US" dirty="0"/>
              <a:t>	</a:t>
            </a:r>
            <a:r>
              <a:rPr lang="en-US" dirty="0" smtClean="0"/>
              <a:t>t(  2) =   0.100 </a:t>
            </a:r>
          </a:p>
          <a:p>
            <a:r>
              <a:rPr lang="en-US" dirty="0"/>
              <a:t>	</a:t>
            </a:r>
            <a:r>
              <a:rPr lang="en-US" dirty="0" smtClean="0"/>
              <a:t>t(  3) =   0.073</a:t>
            </a:r>
          </a:p>
          <a:p>
            <a:r>
              <a:rPr lang="en-US" dirty="0"/>
              <a:t>	</a:t>
            </a:r>
            <a:r>
              <a:rPr lang="en-US" dirty="0" smtClean="0"/>
              <a:t>t(10) =   0.020</a:t>
            </a:r>
          </a:p>
          <a:p>
            <a:r>
              <a:rPr lang="en-US" dirty="0"/>
              <a:t>	</a:t>
            </a:r>
            <a:r>
              <a:rPr lang="en-US" dirty="0" smtClean="0"/>
              <a:t>t(50) =   0.002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02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" r="3283"/>
          <a:stretch/>
        </p:blipFill>
        <p:spPr>
          <a:xfrm>
            <a:off x="2665263" y="0"/>
            <a:ext cx="6478737" cy="64162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2272818" cy="29831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Iterate to turn WPs into delta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28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780"/>
            <a:ext cx="6003553" cy="826734"/>
          </a:xfrm>
        </p:spPr>
        <p:txBody>
          <a:bodyPr>
            <a:normAutofit/>
          </a:bodyPr>
          <a:lstStyle/>
          <a:p>
            <a:r>
              <a:rPr lang="en-US" b="1" dirty="0" smtClean="0"/>
              <a:t>My Pixel-Based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04805"/>
            <a:ext cx="5130799" cy="50616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1) Parameterization</a:t>
            </a:r>
          </a:p>
          <a:p>
            <a:pPr marL="0" indent="0">
              <a:buNone/>
            </a:pPr>
            <a:r>
              <a:rPr lang="en-US" b="1" dirty="0" smtClean="0"/>
              <a:t>2) Algorithm</a:t>
            </a:r>
          </a:p>
          <a:p>
            <a:pPr lvl="1"/>
            <a:r>
              <a:rPr lang="en-US" dirty="0" smtClean="0"/>
              <a:t>Running model</a:t>
            </a:r>
          </a:p>
          <a:p>
            <a:pPr lvl="1"/>
            <a:r>
              <a:rPr lang="en-US" dirty="0" smtClean="0"/>
              <a:t>Reconstruction</a:t>
            </a:r>
          </a:p>
          <a:p>
            <a:pPr lvl="1"/>
            <a:r>
              <a:rPr lang="en-US" dirty="0" smtClean="0"/>
              <a:t>Read-noise mitigation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3) </a:t>
            </a:r>
            <a:r>
              <a:rPr lang="en-US" b="1" dirty="0" smtClean="0"/>
              <a:t>Pinning the parameters</a:t>
            </a:r>
          </a:p>
          <a:p>
            <a:pPr lvl="1"/>
            <a:r>
              <a:rPr lang="en-US" dirty="0" smtClean="0"/>
              <a:t>Long darks  (bright end)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Clever use of </a:t>
            </a:r>
            <a:r>
              <a:rPr lang="en-US" dirty="0" err="1" smtClean="0">
                <a:solidFill>
                  <a:srgbClr val="FF0000"/>
                </a:solidFill>
              </a:rPr>
              <a:t>Long+Short</a:t>
            </a:r>
            <a:r>
              <a:rPr lang="en-US" dirty="0" smtClean="0">
                <a:solidFill>
                  <a:srgbClr val="FF0000"/>
                </a:solidFill>
              </a:rPr>
              <a:t> darks</a:t>
            </a:r>
          </a:p>
          <a:p>
            <a:pPr lvl="1"/>
            <a:r>
              <a:rPr lang="en-US" dirty="0" smtClean="0"/>
              <a:t>Trails</a:t>
            </a:r>
          </a:p>
          <a:p>
            <a:pPr marL="0" indent="0">
              <a:buNone/>
            </a:pPr>
            <a:r>
              <a:rPr lang="en-US" b="1" dirty="0" smtClean="0"/>
              <a:t>4) ACS/UVIS Comparison</a:t>
            </a:r>
          </a:p>
          <a:p>
            <a:pPr marL="0" indent="0">
              <a:buNone/>
            </a:pPr>
            <a:r>
              <a:rPr lang="en-US" b="1" dirty="0" smtClean="0"/>
              <a:t>5) Evaluating on-sky</a:t>
            </a:r>
          </a:p>
        </p:txBody>
      </p:sp>
    </p:spTree>
    <p:extLst>
      <p:ext uri="{BB962C8B-B14F-4D97-AF65-F5344CB8AC3E}">
        <p14:creationId xmlns:p14="http://schemas.microsoft.com/office/powerpoint/2010/main" val="3673122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26" y="127415"/>
            <a:ext cx="6411843" cy="61988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Pinning down the low end</a:t>
            </a:r>
            <a:r>
              <a:rPr lang="is-IS" b="1" dirty="0" smtClean="0"/>
              <a:t>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26" y="1444487"/>
            <a:ext cx="3419061" cy="2419626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Take:</a:t>
            </a:r>
          </a:p>
          <a:p>
            <a:pPr marL="457200" lvl="1" indent="0">
              <a:buNone/>
            </a:pPr>
            <a:r>
              <a:rPr lang="en-US" dirty="0" smtClean="0"/>
              <a:t>1)  800s long darks </a:t>
            </a:r>
          </a:p>
          <a:p>
            <a:pPr marL="457200" lvl="1" indent="0">
              <a:buNone/>
            </a:pPr>
            <a:r>
              <a:rPr lang="en-US" dirty="0" smtClean="0"/>
              <a:t>2)  40s short darks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w/</a:t>
            </a:r>
            <a:r>
              <a:rPr lang="en-US" dirty="0" err="1" smtClean="0"/>
              <a:t>postflash</a:t>
            </a:r>
            <a:endParaRPr lang="en-US" dirty="0" smtClean="0"/>
          </a:p>
          <a:p>
            <a:r>
              <a:rPr lang="en-US" b="1" dirty="0" smtClean="0"/>
              <a:t>Scale down long darks</a:t>
            </a:r>
          </a:p>
          <a:p>
            <a:pPr lvl="1"/>
            <a:r>
              <a:rPr lang="en-US" dirty="0" smtClean="0"/>
              <a:t>Know truth in shorts</a:t>
            </a:r>
          </a:p>
          <a:p>
            <a:pPr lvl="1"/>
            <a:r>
              <a:rPr lang="en-US" dirty="0" smtClean="0"/>
              <a:t>Start with 75 e</a:t>
            </a:r>
            <a:r>
              <a:rPr lang="en-US" baseline="30000" dirty="0" smtClean="0"/>
              <a:t>−</a:t>
            </a:r>
          </a:p>
          <a:p>
            <a:pPr lvl="1"/>
            <a:r>
              <a:rPr lang="en-US" dirty="0" smtClean="0"/>
              <a:t>See what survives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391" y="759791"/>
            <a:ext cx="5383695" cy="52510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90436" y="6206435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FIXED SIGNAL-vs-SKY</a:t>
            </a:r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497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05" y="747299"/>
            <a:ext cx="5383695" cy="5263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26" y="127415"/>
            <a:ext cx="6411843" cy="61988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Pinning down the low end</a:t>
            </a:r>
            <a:r>
              <a:rPr lang="is-IS" b="1" dirty="0" smtClean="0"/>
              <a:t>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26" y="1444487"/>
            <a:ext cx="3419061" cy="241962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Take 800s long darks and 40s short darks</a:t>
            </a:r>
          </a:p>
          <a:p>
            <a:r>
              <a:rPr lang="en-US" dirty="0" smtClean="0"/>
              <a:t>Scale down long darks</a:t>
            </a:r>
          </a:p>
          <a:p>
            <a:r>
              <a:rPr lang="en-US" dirty="0" smtClean="0"/>
              <a:t>Know truth in shorts</a:t>
            </a:r>
          </a:p>
          <a:p>
            <a:pPr lvl="1"/>
            <a:r>
              <a:rPr lang="en-US" dirty="0" smtClean="0"/>
              <a:t>Start with 75 e</a:t>
            </a:r>
            <a:r>
              <a:rPr lang="en-US" baseline="30000" dirty="0" smtClean="0"/>
              <a:t>−</a:t>
            </a:r>
          </a:p>
          <a:p>
            <a:pPr lvl="1"/>
            <a:r>
              <a:rPr lang="en-US" dirty="0" smtClean="0"/>
              <a:t>See what survives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90436" y="6206435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FIXED SIGNAL-vs-SKY</a:t>
            </a:r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01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Is the trail profile constant?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0" y="1430932"/>
            <a:ext cx="4051452" cy="41308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189" y="1430932"/>
            <a:ext cx="3977691" cy="41308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9739" y="5731565"/>
            <a:ext cx="1092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ACS/WFC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15887" y="5754137"/>
            <a:ext cx="129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WFC3/UVIS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09305" y="6100897"/>
            <a:ext cx="1586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SAME PROFILE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2496" y="6100897"/>
            <a:ext cx="2098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PROFILE BROADENS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522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780"/>
            <a:ext cx="6003553" cy="826734"/>
          </a:xfrm>
        </p:spPr>
        <p:txBody>
          <a:bodyPr>
            <a:normAutofit/>
          </a:bodyPr>
          <a:lstStyle/>
          <a:p>
            <a:r>
              <a:rPr lang="en-US" b="1" dirty="0" smtClean="0"/>
              <a:t>My Pixel-Based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04805"/>
            <a:ext cx="5130799" cy="50616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1) Parameterization</a:t>
            </a:r>
          </a:p>
          <a:p>
            <a:pPr marL="0" indent="0">
              <a:buNone/>
            </a:pPr>
            <a:r>
              <a:rPr lang="en-US" b="1" dirty="0" smtClean="0"/>
              <a:t>2) Algorithm</a:t>
            </a:r>
          </a:p>
          <a:p>
            <a:pPr lvl="1"/>
            <a:r>
              <a:rPr lang="en-US" dirty="0" smtClean="0"/>
              <a:t>Running model</a:t>
            </a:r>
          </a:p>
          <a:p>
            <a:pPr lvl="1"/>
            <a:r>
              <a:rPr lang="en-US" dirty="0" smtClean="0"/>
              <a:t>Reconstruction</a:t>
            </a:r>
          </a:p>
          <a:p>
            <a:pPr lvl="1"/>
            <a:r>
              <a:rPr lang="en-US" dirty="0" smtClean="0"/>
              <a:t>Read-noise mitigation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3) Pinning the parameters</a:t>
            </a:r>
          </a:p>
          <a:p>
            <a:pPr lvl="1"/>
            <a:r>
              <a:rPr lang="en-US" dirty="0" smtClean="0"/>
              <a:t>Long darks</a:t>
            </a:r>
          </a:p>
          <a:p>
            <a:pPr lvl="1"/>
            <a:r>
              <a:rPr lang="en-US" dirty="0" smtClean="0"/>
              <a:t>Clever use of </a:t>
            </a:r>
            <a:r>
              <a:rPr lang="en-US" dirty="0" err="1" smtClean="0"/>
              <a:t>Long+Short</a:t>
            </a:r>
            <a:r>
              <a:rPr lang="en-US" dirty="0" smtClean="0"/>
              <a:t> darks</a:t>
            </a:r>
          </a:p>
          <a:p>
            <a:pPr lvl="1"/>
            <a:r>
              <a:rPr lang="en-US" dirty="0" smtClean="0"/>
              <a:t>Trails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4) ACS/UVIS Comparison</a:t>
            </a:r>
          </a:p>
          <a:p>
            <a:pPr marL="0" indent="0">
              <a:buNone/>
            </a:pPr>
            <a:r>
              <a:rPr lang="en-US" b="1" dirty="0" smtClean="0"/>
              <a:t>5) Evaluating on-sky</a:t>
            </a:r>
          </a:p>
        </p:txBody>
      </p:sp>
    </p:spTree>
    <p:extLst>
      <p:ext uri="{BB962C8B-B14F-4D97-AF65-F5344CB8AC3E}">
        <p14:creationId xmlns:p14="http://schemas.microsoft.com/office/powerpoint/2010/main" val="253235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8" y="274638"/>
            <a:ext cx="2562087" cy="190092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Current</a:t>
            </a:r>
            <a:br>
              <a:rPr lang="en-US" sz="3600" b="1" dirty="0" smtClean="0"/>
            </a:br>
            <a:r>
              <a:rPr lang="en-US" sz="3600" b="1" dirty="0" smtClean="0"/>
              <a:t>Models</a:t>
            </a:r>
            <a:br>
              <a:rPr lang="en-US" sz="3600" b="1" dirty="0" smtClean="0"/>
            </a:br>
            <a:r>
              <a:rPr lang="en-US" sz="3600" b="1" dirty="0" smtClean="0"/>
              <a:t>ACS-vs-UVIS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08" y="2429565"/>
            <a:ext cx="2413000" cy="187739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Similar high-end slopes</a:t>
            </a:r>
          </a:p>
          <a:p>
            <a:r>
              <a:rPr lang="en-US" sz="2000" dirty="0" smtClean="0"/>
              <a:t>Different low-end behavior</a:t>
            </a:r>
          </a:p>
          <a:p>
            <a:r>
              <a:rPr lang="en-US" sz="2000" dirty="0" smtClean="0"/>
              <a:t>Trails similar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808" y="0"/>
            <a:ext cx="6627191" cy="66930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8087" y="1037263"/>
            <a:ext cx="5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N(q)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23478" y="837096"/>
            <a:ext cx="938696" cy="739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68619" y="859183"/>
            <a:ext cx="60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N(q)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6060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4886" y="64813"/>
            <a:ext cx="2017028" cy="1370841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CURRENT </a:t>
            </a:r>
            <a:br>
              <a:rPr lang="en-US" sz="2800" b="1" dirty="0" smtClean="0"/>
            </a:br>
            <a:r>
              <a:rPr lang="en-US" sz="2800" b="1" dirty="0" smtClean="0"/>
              <a:t>DEEP </a:t>
            </a:r>
            <a:br>
              <a:rPr lang="en-US" sz="2800" b="1" dirty="0" smtClean="0"/>
            </a:br>
            <a:r>
              <a:rPr lang="en-US" sz="2800" b="1" dirty="0" smtClean="0"/>
              <a:t>DARKS</a:t>
            </a:r>
            <a:endParaRPr lang="en-US" sz="2800" b="1" dirty="0"/>
          </a:p>
        </p:txBody>
      </p:sp>
      <p:pic>
        <p:nvPicPr>
          <p:cNvPr id="5" name="Content Placeholder 4" descr="Screen Shot 2017-09-27 at 10.41.32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" r="-292"/>
          <a:stretch/>
        </p:blipFill>
        <p:spPr>
          <a:xfrm>
            <a:off x="0" y="1501913"/>
            <a:ext cx="4461566" cy="4525963"/>
          </a:xfrm>
        </p:spPr>
      </p:pic>
      <p:pic>
        <p:nvPicPr>
          <p:cNvPr id="7" name="Picture 6" descr="Screen Shot 2017-09-27 at 10.42.2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565" y="1501913"/>
            <a:ext cx="4494695" cy="45548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0696" y="600579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ACS/WFC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90802" y="6132205"/>
            <a:ext cx="129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WFC3/UVIS</a:t>
            </a:r>
            <a:endParaRPr lang="en-US" b="1" dirty="0"/>
          </a:p>
        </p:txBody>
      </p:sp>
      <p:pic>
        <p:nvPicPr>
          <p:cNvPr id="10" name="Picture 9" descr="Screen Shot 2017-09-27 at 10.47.5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56" y="3860415"/>
            <a:ext cx="2506869" cy="24564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428" y="4027796"/>
            <a:ext cx="2532888" cy="24437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427" y="190531"/>
            <a:ext cx="2518077" cy="26667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0"/>
          <a:stretch/>
        </p:blipFill>
        <p:spPr>
          <a:xfrm>
            <a:off x="242956" y="33032"/>
            <a:ext cx="2546789" cy="298177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2956" y="77206"/>
            <a:ext cx="2546789" cy="2937603"/>
          </a:xfrm>
          <a:prstGeom prst="rect">
            <a:avLst/>
          </a:prstGeom>
          <a:noFill/>
          <a:ln w="5080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9827" y="3838329"/>
            <a:ext cx="2546789" cy="2456456"/>
          </a:xfrm>
          <a:prstGeom prst="rect">
            <a:avLst/>
          </a:prstGeom>
          <a:noFill/>
          <a:ln w="5080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82427" y="64813"/>
            <a:ext cx="2546789" cy="2792500"/>
          </a:xfrm>
          <a:prstGeom prst="rect">
            <a:avLst/>
          </a:prstGeom>
          <a:noFill/>
          <a:ln w="5080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46441" y="3989866"/>
            <a:ext cx="2546789" cy="2456456"/>
          </a:xfrm>
          <a:prstGeom prst="rect">
            <a:avLst/>
          </a:prstGeom>
          <a:noFill/>
          <a:ln w="5080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8579823" y="1615098"/>
            <a:ext cx="12329" cy="4322998"/>
          </a:xfrm>
          <a:prstGeom prst="straightConnector1">
            <a:avLst/>
          </a:prstGeom>
          <a:ln w="1270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7207641" y="3209989"/>
            <a:ext cx="2123861" cy="369332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PARALLEL READOUT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7920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780"/>
            <a:ext cx="6003553" cy="826734"/>
          </a:xfrm>
        </p:spPr>
        <p:txBody>
          <a:bodyPr>
            <a:normAutofit/>
          </a:bodyPr>
          <a:lstStyle/>
          <a:p>
            <a:r>
              <a:rPr lang="en-US" b="1" dirty="0" smtClean="0"/>
              <a:t>My Pixel-Based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04805"/>
            <a:ext cx="5130799" cy="50616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1) Parameterization</a:t>
            </a:r>
          </a:p>
          <a:p>
            <a:pPr marL="0" indent="0">
              <a:buNone/>
            </a:pPr>
            <a:r>
              <a:rPr lang="en-US" b="1" dirty="0" smtClean="0"/>
              <a:t>2) Algorithm</a:t>
            </a:r>
          </a:p>
          <a:p>
            <a:pPr lvl="1"/>
            <a:r>
              <a:rPr lang="en-US" dirty="0" smtClean="0"/>
              <a:t>Running model</a:t>
            </a:r>
          </a:p>
          <a:p>
            <a:pPr lvl="1"/>
            <a:r>
              <a:rPr lang="en-US" dirty="0" smtClean="0"/>
              <a:t>Reconstruction</a:t>
            </a:r>
          </a:p>
          <a:p>
            <a:pPr lvl="1"/>
            <a:r>
              <a:rPr lang="en-US" dirty="0" smtClean="0"/>
              <a:t>Read-noise mitigation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3) Pinning the parameters</a:t>
            </a:r>
          </a:p>
          <a:p>
            <a:pPr lvl="1"/>
            <a:r>
              <a:rPr lang="en-US" dirty="0" smtClean="0"/>
              <a:t>Long darks</a:t>
            </a:r>
          </a:p>
          <a:p>
            <a:pPr lvl="1"/>
            <a:r>
              <a:rPr lang="en-US" dirty="0" smtClean="0"/>
              <a:t>Clever use of </a:t>
            </a:r>
            <a:r>
              <a:rPr lang="en-US" dirty="0" err="1" smtClean="0"/>
              <a:t>Long+Short</a:t>
            </a:r>
            <a:r>
              <a:rPr lang="en-US" dirty="0" smtClean="0"/>
              <a:t> darks</a:t>
            </a:r>
          </a:p>
          <a:p>
            <a:pPr lvl="1"/>
            <a:r>
              <a:rPr lang="en-US" dirty="0" smtClean="0"/>
              <a:t>Trails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4) ACS/UVIS Comparison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5) Evaluating on-sky</a:t>
            </a:r>
          </a:p>
        </p:txBody>
      </p:sp>
    </p:spTree>
    <p:extLst>
      <p:ext uri="{BB962C8B-B14F-4D97-AF65-F5344CB8AC3E}">
        <p14:creationId xmlns:p14="http://schemas.microsoft.com/office/powerpoint/2010/main" val="413870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5" y="274637"/>
            <a:ext cx="2186609" cy="228745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Magnitude </a:t>
            </a:r>
            <a:br>
              <a:rPr lang="en-US" sz="3600" b="1" dirty="0" smtClean="0"/>
            </a:br>
            <a:r>
              <a:rPr lang="en-US" sz="3600" b="1" dirty="0" smtClean="0"/>
              <a:t>residuals</a:t>
            </a:r>
            <a:br>
              <a:rPr lang="en-US" sz="3600" b="1" dirty="0" smtClean="0"/>
            </a:br>
            <a:r>
              <a:rPr lang="en-US" sz="2700" b="1" dirty="0" smtClean="0"/>
              <a:t>(farthest 25%)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(ACS)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774" y="94004"/>
            <a:ext cx="6820878" cy="6604205"/>
          </a:xfrm>
        </p:spPr>
      </p:pic>
      <p:sp>
        <p:nvSpPr>
          <p:cNvPr id="9" name="TextBox 8"/>
          <p:cNvSpPr txBox="1"/>
          <p:nvPr/>
        </p:nvSpPr>
        <p:spPr>
          <a:xfrm rot="16200000">
            <a:off x="2600802" y="1129419"/>
            <a:ext cx="6499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S/N ~ 100</a:t>
            </a:r>
            <a:endParaRPr lang="en-US" sz="900" b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5134712" y="1129418"/>
            <a:ext cx="5914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S/N ~ 30</a:t>
            </a:r>
            <a:endParaRPr lang="en-US" sz="900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7628331" y="1129418"/>
            <a:ext cx="5914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S/N ~ 10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797516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9-27 at 4.44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442" y="0"/>
            <a:ext cx="6822558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3565" y="274637"/>
            <a:ext cx="2186609" cy="2287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Star Profiles</a:t>
            </a:r>
            <a:br>
              <a:rPr lang="en-US" sz="3600" b="1" dirty="0" smtClean="0"/>
            </a:br>
            <a:r>
              <a:rPr lang="en-US" sz="2700" b="1" dirty="0" smtClean="0"/>
              <a:t>(farthest third)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(ACS)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314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Trap and release</a:t>
            </a:r>
          </a:p>
          <a:p>
            <a:pPr lvl="1"/>
            <a:r>
              <a:rPr lang="en-US" dirty="0" smtClean="0"/>
              <a:t>Pinning to long/short/flashed darks</a:t>
            </a:r>
          </a:p>
          <a:p>
            <a:r>
              <a:rPr lang="en-US" dirty="0" smtClean="0"/>
              <a:t>Pixel-based reconstruction effective if CTE losses are not too severe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76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43780"/>
            <a:ext cx="5428974" cy="826734"/>
          </a:xfrm>
        </p:spPr>
        <p:txBody>
          <a:bodyPr>
            <a:normAutofit/>
          </a:bodyPr>
          <a:lstStyle/>
          <a:p>
            <a:r>
              <a:rPr lang="en-US" b="1" dirty="0" smtClean="0"/>
              <a:t>Pixel-Based Models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4805"/>
            <a:ext cx="8229600" cy="5061601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Historical efforts</a:t>
            </a:r>
          </a:p>
          <a:p>
            <a:pPr lvl="1"/>
            <a:r>
              <a:rPr lang="en-US" dirty="0" smtClean="0"/>
              <a:t>WFPC2:  </a:t>
            </a:r>
            <a:r>
              <a:rPr lang="en-US" dirty="0" err="1" smtClean="0"/>
              <a:t>Riess</a:t>
            </a:r>
            <a:r>
              <a:rPr lang="en-US" dirty="0" smtClean="0"/>
              <a:t>, Bristow, </a:t>
            </a:r>
            <a:r>
              <a:rPr lang="en-US" dirty="0" err="1" smtClean="0"/>
              <a:t>Alexov</a:t>
            </a:r>
            <a:r>
              <a:rPr lang="en-US" dirty="0" smtClean="0"/>
              <a:t> (2000-2003)</a:t>
            </a:r>
          </a:p>
          <a:p>
            <a:pPr lvl="1"/>
            <a:r>
              <a:rPr lang="is-IS" dirty="0" smtClean="0"/>
              <a:t>Wisdom</a:t>
            </a:r>
          </a:p>
          <a:p>
            <a:pPr lvl="2"/>
            <a:r>
              <a:rPr lang="is-IS" dirty="0" smtClean="0"/>
              <a:t>We can’t know where the traps are, use average/random dist</a:t>
            </a:r>
          </a:p>
          <a:p>
            <a:pPr lvl="2"/>
            <a:r>
              <a:rPr lang="is-IS" dirty="0" smtClean="0"/>
              <a:t>Time-consuming computation:</a:t>
            </a:r>
          </a:p>
          <a:p>
            <a:pPr lvl="3"/>
            <a:r>
              <a:rPr lang="is-IS" dirty="0" smtClean="0"/>
              <a:t>ACS:  8196 × 2048 × 1024 = 1.7 × 10</a:t>
            </a:r>
            <a:r>
              <a:rPr lang="is-IS" baseline="30000" dirty="0" smtClean="0"/>
              <a:t>10</a:t>
            </a:r>
            <a:r>
              <a:rPr lang="is-IS" dirty="0" smtClean="0"/>
              <a:t>  calculations</a:t>
            </a:r>
          </a:p>
          <a:p>
            <a:pPr lvl="3"/>
            <a:r>
              <a:rPr lang="is-IS" dirty="0" smtClean="0"/>
              <a:t>multiple traps</a:t>
            </a:r>
            <a:r>
              <a:rPr lang="is-IS" dirty="0" smtClean="0"/>
              <a:t> </a:t>
            </a:r>
          </a:p>
          <a:p>
            <a:pPr lvl="3"/>
            <a:r>
              <a:rPr lang="is-IS" dirty="0" smtClean="0"/>
              <a:t>Reconstruction is a deconvolution (iterative forward modeling)</a:t>
            </a:r>
          </a:p>
          <a:p>
            <a:r>
              <a:rPr lang="is-IS" b="1" dirty="0" smtClean="0"/>
              <a:t>More recently</a:t>
            </a:r>
          </a:p>
          <a:p>
            <a:pPr lvl="1"/>
            <a:r>
              <a:rPr lang="is-IS" dirty="0" smtClean="0"/>
              <a:t>Massey et al (2010) modeled CTE in COSMOS field</a:t>
            </a:r>
          </a:p>
          <a:p>
            <a:pPr lvl="2"/>
            <a:r>
              <a:rPr lang="en-US" dirty="0" smtClean="0"/>
              <a:t>T</a:t>
            </a:r>
            <a:r>
              <a:rPr lang="is-IS" dirty="0" smtClean="0"/>
              <a:t>raps with two exponentials (from lab)</a:t>
            </a:r>
          </a:p>
          <a:p>
            <a:pPr lvl="2"/>
            <a:r>
              <a:rPr lang="is-IS" dirty="0" smtClean="0"/>
              <a:t>Specific field (50e</a:t>
            </a:r>
            <a:r>
              <a:rPr lang="is-IS" baseline="30000" dirty="0" smtClean="0"/>
              <a:t>−</a:t>
            </a:r>
            <a:r>
              <a:rPr lang="is-IS" dirty="0" smtClean="0"/>
              <a:t> background), random traps</a:t>
            </a:r>
          </a:p>
          <a:p>
            <a:pPr lvl="1"/>
            <a:r>
              <a:rPr lang="is-IS" dirty="0" smtClean="0"/>
              <a:t>Success stimulated 2009 Anderson &amp; Bedin ACS correction</a:t>
            </a:r>
          </a:p>
        </p:txBody>
      </p:sp>
    </p:spTree>
    <p:extLst>
      <p:ext uri="{BB962C8B-B14F-4D97-AF65-F5344CB8AC3E}">
        <p14:creationId xmlns:p14="http://schemas.microsoft.com/office/powerpoint/2010/main" val="487402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780"/>
            <a:ext cx="6003553" cy="826734"/>
          </a:xfrm>
        </p:spPr>
        <p:txBody>
          <a:bodyPr>
            <a:normAutofit/>
          </a:bodyPr>
          <a:lstStyle/>
          <a:p>
            <a:r>
              <a:rPr lang="en-US" b="1" dirty="0" smtClean="0"/>
              <a:t>My Pixel-Based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4805"/>
            <a:ext cx="8229600" cy="50616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1) </a:t>
            </a:r>
            <a:r>
              <a:rPr lang="en-US" b="1" dirty="0" smtClean="0">
                <a:solidFill>
                  <a:srgbClr val="FF0000"/>
                </a:solidFill>
              </a:rPr>
              <a:t>Parameterization</a:t>
            </a:r>
          </a:p>
          <a:p>
            <a:pPr marL="0" indent="0">
              <a:buNone/>
            </a:pPr>
            <a:r>
              <a:rPr lang="en-US" b="1" dirty="0" smtClean="0"/>
              <a:t>2) Algorithm</a:t>
            </a:r>
          </a:p>
          <a:p>
            <a:pPr lvl="1"/>
            <a:r>
              <a:rPr lang="en-US" dirty="0" smtClean="0"/>
              <a:t>Running model</a:t>
            </a:r>
          </a:p>
          <a:p>
            <a:pPr lvl="1"/>
            <a:r>
              <a:rPr lang="en-US" dirty="0" smtClean="0"/>
              <a:t>Read-noise mitigation</a:t>
            </a:r>
          </a:p>
          <a:p>
            <a:pPr lvl="1"/>
            <a:r>
              <a:rPr lang="en-US" dirty="0" smtClean="0"/>
              <a:t>Reconstruction</a:t>
            </a:r>
          </a:p>
          <a:p>
            <a:pPr marL="0" indent="0">
              <a:buNone/>
            </a:pPr>
            <a:r>
              <a:rPr lang="en-US" b="1" dirty="0" smtClean="0"/>
              <a:t>3) Pinning the parameters</a:t>
            </a:r>
          </a:p>
          <a:p>
            <a:pPr lvl="1"/>
            <a:r>
              <a:rPr lang="en-US" dirty="0" smtClean="0"/>
              <a:t>Long darks</a:t>
            </a:r>
          </a:p>
          <a:p>
            <a:pPr lvl="1"/>
            <a:r>
              <a:rPr lang="en-US" dirty="0" smtClean="0"/>
              <a:t>Clever use of </a:t>
            </a:r>
            <a:r>
              <a:rPr lang="en-US" dirty="0" err="1" smtClean="0"/>
              <a:t>Long+Short</a:t>
            </a:r>
            <a:r>
              <a:rPr lang="en-US" dirty="0" smtClean="0"/>
              <a:t> darks</a:t>
            </a:r>
          </a:p>
          <a:p>
            <a:pPr lvl="1"/>
            <a:r>
              <a:rPr lang="en-US" dirty="0" smtClean="0"/>
              <a:t>Trails</a:t>
            </a:r>
          </a:p>
          <a:p>
            <a:pPr marL="0" indent="0">
              <a:buNone/>
            </a:pPr>
            <a:r>
              <a:rPr lang="en-US" b="1" dirty="0" smtClean="0"/>
              <a:t>4) ACS/UVIS Comparison</a:t>
            </a:r>
          </a:p>
          <a:p>
            <a:pPr marL="0" indent="0">
              <a:buNone/>
            </a:pPr>
            <a:r>
              <a:rPr lang="en-US" b="1" dirty="0" smtClean="0"/>
              <a:t>5) Evaluating on-sky</a:t>
            </a:r>
          </a:p>
        </p:txBody>
      </p:sp>
    </p:spTree>
    <p:extLst>
      <p:ext uri="{BB962C8B-B14F-4D97-AF65-F5344CB8AC3E}">
        <p14:creationId xmlns:p14="http://schemas.microsoft.com/office/powerpoint/2010/main" val="949892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11063</TotalTime>
  <Words>1499</Words>
  <Application>Microsoft Macintosh PowerPoint</Application>
  <PresentationFormat>On-screen Show (4:3)</PresentationFormat>
  <Paragraphs>576</Paragraphs>
  <Slides>73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Empirically Modeling CTE for HST</vt:lpstr>
      <vt:lpstr>CTE = Charge-Transfer Efficiency</vt:lpstr>
      <vt:lpstr>PowerPoint Presentation</vt:lpstr>
      <vt:lpstr>PowerPoint Presentation</vt:lpstr>
      <vt:lpstr>CURRENT  DEEP  DARKS</vt:lpstr>
      <vt:lpstr>CURRENT  DEEP  DARKS</vt:lpstr>
      <vt:lpstr>CURRENT  DEEP  DARKS</vt:lpstr>
      <vt:lpstr>Pixel-Based Models</vt:lpstr>
      <vt:lpstr>My Pixel-Based Model</vt:lpstr>
      <vt:lpstr>1) Model Parameters</vt:lpstr>
      <vt:lpstr>2)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Pixel-Based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Pixel-Based Model</vt:lpstr>
      <vt:lpstr>Readnoise Mitigation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Pixel-Based Model</vt:lpstr>
      <vt:lpstr>Pinning Down the Model</vt:lpstr>
      <vt:lpstr>Pinning Down the Model</vt:lpstr>
      <vt:lpstr>Pinning Down the Model</vt:lpstr>
      <vt:lpstr>Pinning Down the Model</vt:lpstr>
      <vt:lpstr>Pinning Down the Model</vt:lpstr>
      <vt:lpstr>Pinning Down the Model</vt:lpstr>
      <vt:lpstr>Pinning Down the Model</vt:lpstr>
      <vt:lpstr>PowerPoint Presentation</vt:lpstr>
      <vt:lpstr>Pinning the model 1) Long Darks</vt:lpstr>
      <vt:lpstr>Iterate to turn WPs into delta functions</vt:lpstr>
      <vt:lpstr>My Pixel-Based Model</vt:lpstr>
      <vt:lpstr>Pinning down the low end…</vt:lpstr>
      <vt:lpstr>Pinning down the low end…</vt:lpstr>
      <vt:lpstr>Is the trail profile constant?</vt:lpstr>
      <vt:lpstr>My Pixel-Based Model</vt:lpstr>
      <vt:lpstr>Current Models ACS-vs-UVIS</vt:lpstr>
      <vt:lpstr>My Pixel-Based Model</vt:lpstr>
      <vt:lpstr>Magnitude  residuals (farthest 25%) (ACS)</vt:lpstr>
      <vt:lpstr>PowerPoint Presentation</vt:lpstr>
      <vt:lpstr>Summary</vt:lpstr>
    </vt:vector>
  </TitlesOfParts>
  <Company>STScI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Empirically Modeling CTE for HST</dc:title>
  <dc:creator>Jay Anderson</dc:creator>
  <cp:lastModifiedBy>Jay Anderson</cp:lastModifiedBy>
  <cp:revision>89</cp:revision>
  <dcterms:created xsi:type="dcterms:W3CDTF">2017-09-20T21:27:06Z</dcterms:created>
  <dcterms:modified xsi:type="dcterms:W3CDTF">2017-09-28T13:51:05Z</dcterms:modified>
</cp:coreProperties>
</file>