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39"/>
  </p:notesMasterIdLst>
  <p:handoutMasterIdLst>
    <p:handoutMasterId r:id="rId40"/>
  </p:handoutMasterIdLst>
  <p:sldIdLst>
    <p:sldId id="684" r:id="rId5"/>
    <p:sldId id="716" r:id="rId6"/>
    <p:sldId id="668" r:id="rId7"/>
    <p:sldId id="695" r:id="rId8"/>
    <p:sldId id="713" r:id="rId9"/>
    <p:sldId id="696" r:id="rId10"/>
    <p:sldId id="701" r:id="rId11"/>
    <p:sldId id="690" r:id="rId12"/>
    <p:sldId id="691" r:id="rId13"/>
    <p:sldId id="689" r:id="rId14"/>
    <p:sldId id="601" r:id="rId15"/>
    <p:sldId id="702" r:id="rId16"/>
    <p:sldId id="700" r:id="rId17"/>
    <p:sldId id="703" r:id="rId18"/>
    <p:sldId id="698" r:id="rId19"/>
    <p:sldId id="704" r:id="rId20"/>
    <p:sldId id="715" r:id="rId21"/>
    <p:sldId id="707" r:id="rId22"/>
    <p:sldId id="721" r:id="rId23"/>
    <p:sldId id="699" r:id="rId24"/>
    <p:sldId id="706" r:id="rId25"/>
    <p:sldId id="720" r:id="rId26"/>
    <p:sldId id="705" r:id="rId27"/>
    <p:sldId id="717" r:id="rId28"/>
    <p:sldId id="712" r:id="rId29"/>
    <p:sldId id="677" r:id="rId30"/>
    <p:sldId id="678" r:id="rId31"/>
    <p:sldId id="679" r:id="rId32"/>
    <p:sldId id="709" r:id="rId33"/>
    <p:sldId id="676" r:id="rId34"/>
    <p:sldId id="686" r:id="rId35"/>
    <p:sldId id="710" r:id="rId36"/>
    <p:sldId id="711" r:id="rId37"/>
    <p:sldId id="708" r:id="rId38"/>
  </p:sldIdLst>
  <p:sldSz cx="9144000" cy="6858000" type="screen4x3"/>
  <p:notesSz cx="69469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guire, James P (383D)" initials="MJP(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00"/>
    <a:srgbClr val="00B050"/>
    <a:srgbClr val="AF1602"/>
    <a:srgbClr val="A0C2F4"/>
    <a:srgbClr val="0432FF"/>
    <a:srgbClr val="0096FF"/>
    <a:srgbClr val="58A5E8"/>
    <a:srgbClr val="549CDA"/>
    <a:srgbClr val="5C93EA"/>
    <a:srgbClr val="F0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19"/>
    <p:restoredTop sz="92628"/>
  </p:normalViewPr>
  <p:slideViewPr>
    <p:cSldViewPr snapToGrid="0">
      <p:cViewPr varScale="1">
        <p:scale>
          <a:sx n="95" d="100"/>
          <a:sy n="95" d="100"/>
        </p:scale>
        <p:origin x="192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commentAuthors" Target="commentAuthors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21T21:29:28.056" idx="9">
    <p:pos x="10" y="10"/>
    <p:text>I like this chart.  It clearly shows margins and performance!</p:text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795CBF1-113D-CE44-9554-960CF86998B5}" type="datetimeFigureOut">
              <a:rPr lang="en-US"/>
              <a:pPr>
                <a:defRPr/>
              </a:pPr>
              <a:t>9/24/17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099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805863"/>
            <a:ext cx="30099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3B8096F-2706-0941-AAC2-D9BD4F82C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55" tIns="46328" rIns="92655" bIns="4632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55" tIns="46328" rIns="92655" bIns="463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57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403725"/>
            <a:ext cx="55562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55" tIns="46328" rIns="92655" bIns="46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55" tIns="46328" rIns="92655" bIns="4632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8805863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55" tIns="46328" rIns="92655" bIns="463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AE76DB-3EF4-7C42-BFE1-946220C0E4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AE76DB-3EF4-7C42-BFE1-946220C0E490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5513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615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17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AE76DB-3EF4-7C42-BFE1-946220C0E490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455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 sz="2700"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 eaLnBrk="0" hangingPunct="0">
              <a:defRPr sz="2700"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 eaLnBrk="0" hangingPunct="0">
              <a:defRPr sz="2700"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 eaLnBrk="0" hangingPunct="0">
              <a:defRPr sz="2700"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 eaLnBrk="0" hangingPunct="0">
              <a:defRPr sz="2700"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244C9B-B9C3-41D1-8A9B-194391AF3E56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17091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something about autonomous</a:t>
            </a:r>
            <a:r>
              <a:rPr lang="en-US" baseline="0" dirty="0" smtClean="0"/>
              <a:t> operation firsts. </a:t>
            </a:r>
          </a:p>
          <a:p>
            <a:r>
              <a:rPr lang="en-US" baseline="0" dirty="0" smtClean="0"/>
              <a:t>Ask J </a:t>
            </a:r>
            <a:r>
              <a:rPr lang="en-US" baseline="0" dirty="0" err="1" smtClean="0"/>
              <a:t>Krist</a:t>
            </a:r>
            <a:r>
              <a:rPr lang="en-US" baseline="0" dirty="0" smtClean="0"/>
              <a:t> to remove contrast values.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AE76DB-3EF4-7C42-BFE1-946220C0E490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054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Actuated TCA mirror?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AE76DB-3EF4-7C42-BFE1-946220C0E490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870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F79B31-0F8B-4E6A-B56A-C516BBCC521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436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AE76DB-3EF4-7C42-BFE1-946220C0E490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58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CGI does not drive mission cost/schedule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2F2F2"/>
                </a:solidFill>
                <a:latin typeface="Candara"/>
                <a:cs typeface="Candara"/>
              </a:rPr>
              <a:t>WFI – cosmic acceleration and structure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F79B31-0F8B-4E6A-B56A-C516BBCC521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4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71965F-9DF4-4BB4-A7DA-E7D5B682BED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6817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AE76DB-3EF4-7C42-BFE1-946220C0E490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695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 sz="2700"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 eaLnBrk="0" hangingPunct="0">
              <a:defRPr sz="2700"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 eaLnBrk="0" hangingPunct="0">
              <a:defRPr sz="2700"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 eaLnBrk="0" hangingPunct="0">
              <a:defRPr sz="2700"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 eaLnBrk="0" hangingPunct="0">
              <a:defRPr sz="2700"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361684-EFD0-4853-B9E5-182A42635236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Send these </a:t>
            </a:r>
            <a:r>
              <a:rPr lang="en-US" altLang="en-US" smtClean="0"/>
              <a:t>three slides</a:t>
            </a:r>
            <a:r>
              <a:rPr lang="en-US" altLang="en-US" baseline="0" smtClean="0"/>
              <a:t> to Feng.</a:t>
            </a: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56527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loop for </a:t>
            </a:r>
            <a:r>
              <a:rPr lang="en-US" dirty="0" err="1" smtClean="0"/>
              <a:t>FocM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49F62-332D-4BA9-92E5-C045E281506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92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Articulate</a:t>
            </a:r>
            <a:r>
              <a:rPr lang="en-US" baseline="0" dirty="0" smtClean="0"/>
              <a:t> the low flux regime (~1 </a:t>
            </a:r>
            <a:r>
              <a:rPr lang="en-US" baseline="0" dirty="0" err="1" smtClean="0"/>
              <a:t>ph</a:t>
            </a:r>
            <a:r>
              <a:rPr lang="en-US" baseline="0" dirty="0" smtClean="0"/>
              <a:t>/10 min); low flux measurements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----Note from Documentarian (Mary)----</a:t>
            </a:r>
          </a:p>
          <a:p>
            <a:r>
              <a:rPr lang="en-US" baseline="0" dirty="0" smtClean="0"/>
              <a:t>Formatting to </a:t>
            </a:r>
            <a:r>
              <a:rPr lang="en-US" baseline="0" smtClean="0"/>
              <a:t>continue 8/15 from 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AE76DB-3EF4-7C42-BFE1-946220C0E490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802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10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64783"/>
                </a:solidFill>
                <a:latin typeface="Candara"/>
                <a:cs typeface="Candar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82A75-88D8-1A46-A498-3081F24474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55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1600200" y="0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b="1" smtClean="0">
                <a:solidFill>
                  <a:srgbClr val="790015"/>
                </a:solidFill>
                <a:latin typeface="Candara" charset="0"/>
                <a:cs typeface="Candara" charset="0"/>
              </a:rPr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81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3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ndara"/>
                <a:cs typeface="Candar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48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3A152-F3F0-A34F-A2B3-E3F2D9411C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0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855663" y="3168978"/>
            <a:ext cx="7432675" cy="523220"/>
          </a:xfrm>
          <a:prstGeom prst="rect">
            <a:avLst/>
          </a:prstGeom>
        </p:spPr>
        <p:txBody>
          <a:bodyPr lIns="182880" rIns="182880" rtlCol="0" anchor="ctr">
            <a:spAutoFit/>
          </a:bodyPr>
          <a:lstStyle>
            <a:lvl1pPr marL="0" indent="0">
              <a:buNone/>
              <a:defRPr sz="2800">
                <a:solidFill>
                  <a:srgbClr val="333399"/>
                </a:solidFill>
                <a:latin typeface="Candara"/>
                <a:cs typeface="Candara"/>
              </a:defRPr>
            </a:lvl1pPr>
          </a:lstStyle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65B36-D787-C841-B312-5EA38D15B9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5925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36308" y="6346825"/>
            <a:ext cx="115123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41EC-7185-4E0C-9F95-97E89E15CA5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8" y="5416223"/>
            <a:ext cx="3188043" cy="60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3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Optional Cover with diff background;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r="9444"/>
          <a:stretch/>
        </p:blipFill>
        <p:spPr>
          <a:xfrm>
            <a:off x="0" y="1"/>
            <a:ext cx="9144000" cy="685819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653719"/>
            <a:ext cx="8686800" cy="13855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Not for Public Release or Redistribution. The technical data in this document is controlled under the U.S. Export Regulations; release to foreign persons may require an export authorization.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6" y="6112803"/>
            <a:ext cx="2121408" cy="401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75" b="52737"/>
          <a:stretch/>
        </p:blipFill>
        <p:spPr>
          <a:xfrm>
            <a:off x="6293224" y="2093958"/>
            <a:ext cx="602672" cy="574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315" y="2880420"/>
            <a:ext cx="3022052" cy="30354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0" y="463203"/>
            <a:ext cx="1069730" cy="6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84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12875"/>
            <a:ext cx="8248650" cy="487997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>
          <a:xfrm>
            <a:off x="454026" y="6360625"/>
            <a:ext cx="1376363" cy="365125"/>
          </a:xfrm>
          <a:prstGeom prst="rect">
            <a:avLst/>
          </a:prstGeom>
        </p:spPr>
        <p:txBody>
          <a:bodyPr/>
          <a:lstStyle/>
          <a:p>
            <a:fld id="{0E9273DF-8668-1B4B-A992-8A4A5D8A97E6}" type="datetime1">
              <a:rPr lang="en-US" smtClean="0"/>
              <a:t>9/24/17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830390" y="6360625"/>
            <a:ext cx="54768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Not for Public Release or Redistribution. The technical data in this document is controlled under the U.S. Export Regulations; release to foreign persons may require an export authorization.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>
          <a:xfrm>
            <a:off x="7867014" y="6360625"/>
            <a:ext cx="1069767" cy="365125"/>
          </a:xfrm>
          <a:prstGeom prst="rect">
            <a:avLst/>
          </a:prstGeom>
        </p:spPr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02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840" y="0"/>
            <a:ext cx="6477000" cy="685800"/>
          </a:xfrm>
        </p:spPr>
        <p:txBody>
          <a:bodyPr/>
          <a:lstStyle>
            <a:lvl1pPr algn="ctr">
              <a:defRPr sz="2800" b="0" i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15"/>
          <p:cNvSpPr>
            <a:spLocks noGrp="1"/>
          </p:cNvSpPr>
          <p:nvPr>
            <p:ph sz="quarter" idx="11"/>
          </p:nvPr>
        </p:nvSpPr>
        <p:spPr>
          <a:xfrm>
            <a:off x="404729" y="985962"/>
            <a:ext cx="8286047" cy="52478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-228600">
              <a:spcBef>
                <a:spcPts val="0"/>
              </a:spcBef>
              <a:spcAft>
                <a:spcPts val="200"/>
              </a:spcAft>
              <a:defRPr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914400">
              <a:spcBef>
                <a:spcPts val="0"/>
              </a:spcBef>
              <a:spcAft>
                <a:spcPts val="200"/>
              </a:spcAft>
              <a:defRPr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143000">
              <a:spcBef>
                <a:spcPts val="0"/>
              </a:spcBef>
              <a:spcAft>
                <a:spcPts val="200"/>
              </a:spcAft>
              <a:defRPr sz="17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1371600">
              <a:spcBef>
                <a:spcPts val="0"/>
              </a:spcBef>
              <a:defRPr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60712-8143-A241-A9EF-434AAA834F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689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325438" y="906463"/>
            <a:ext cx="2211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smtClean="0">
                <a:solidFill>
                  <a:srgbClr val="790015"/>
                </a:solidFill>
                <a:latin typeface="Calibri" charset="0"/>
                <a:cs typeface="Calibri" charset="0"/>
              </a:rPr>
              <a:t> Accomplishments</a:t>
            </a:r>
            <a:r>
              <a:rPr lang="en-US" sz="1800" smtClean="0">
                <a:solidFill>
                  <a:srgbClr val="790015"/>
                </a:solidFill>
              </a:rPr>
              <a:t>: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4613275" y="893763"/>
            <a:ext cx="1160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smtClean="0">
                <a:solidFill>
                  <a:srgbClr val="790015"/>
                </a:solidFill>
                <a:latin typeface="Calibri" charset="0"/>
                <a:cs typeface="Calibri" charset="0"/>
              </a:rPr>
              <a:t>Plans for:</a:t>
            </a:r>
          </a:p>
        </p:txBody>
      </p:sp>
      <p:sp>
        <p:nvSpPr>
          <p:cNvPr id="10" name="TextBox 11"/>
          <p:cNvSpPr txBox="1">
            <a:spLocks noChangeArrowheads="1"/>
          </p:cNvSpPr>
          <p:nvPr userDrawn="1"/>
        </p:nvSpPr>
        <p:spPr bwMode="auto">
          <a:xfrm>
            <a:off x="4613275" y="4908550"/>
            <a:ext cx="2020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smtClean="0">
                <a:solidFill>
                  <a:srgbClr val="790015"/>
                </a:solidFill>
                <a:latin typeface="Calibri" charset="0"/>
                <a:cs typeface="Calibri" charset="0"/>
              </a:rPr>
              <a:t>Upcoming</a:t>
            </a:r>
            <a:r>
              <a:rPr lang="en-US" sz="2000" smtClean="0">
                <a:solidFill>
                  <a:srgbClr val="790015"/>
                </a:solidFill>
              </a:rPr>
              <a:t> </a:t>
            </a:r>
            <a:r>
              <a:rPr lang="en-US" sz="1800" smtClean="0">
                <a:solidFill>
                  <a:srgbClr val="790015"/>
                </a:solidFill>
              </a:rPr>
              <a:t>Events</a:t>
            </a:r>
          </a:p>
        </p:txBody>
      </p:sp>
      <p:sp>
        <p:nvSpPr>
          <p:cNvPr id="11" name="TextBox 12"/>
          <p:cNvSpPr txBox="1">
            <a:spLocks noChangeArrowheads="1"/>
          </p:cNvSpPr>
          <p:nvPr userDrawn="1"/>
        </p:nvSpPr>
        <p:spPr bwMode="auto">
          <a:xfrm>
            <a:off x="325438" y="4908550"/>
            <a:ext cx="1535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smtClean="0">
                <a:solidFill>
                  <a:srgbClr val="790015"/>
                </a:solidFill>
                <a:latin typeface="Calibri" charset="0"/>
                <a:cs typeface="Calibri" charset="0"/>
              </a:rPr>
              <a:t>Watch/Risks:</a:t>
            </a:r>
            <a:endParaRPr lang="en-US" sz="1800" smtClean="0">
              <a:solidFill>
                <a:srgbClr val="790015"/>
              </a:solidFill>
            </a:endParaRPr>
          </a:p>
        </p:txBody>
      </p:sp>
      <p:sp>
        <p:nvSpPr>
          <p:cNvPr id="12" name="Rectangle 13"/>
          <p:cNvSpPr>
            <a:spLocks noChangeArrowheads="1"/>
          </p:cNvSpPr>
          <p:nvPr userDrawn="1"/>
        </p:nvSpPr>
        <p:spPr bwMode="auto">
          <a:xfrm>
            <a:off x="396875" y="906463"/>
            <a:ext cx="4111625" cy="4002087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1800" smtClean="0"/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auto">
          <a:xfrm>
            <a:off x="4660900" y="906463"/>
            <a:ext cx="4110038" cy="4002087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1800" smtClean="0">
              <a:solidFill>
                <a:srgbClr val="164783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 userDrawn="1"/>
        </p:nvSpPr>
        <p:spPr bwMode="auto">
          <a:xfrm>
            <a:off x="4660900" y="4968875"/>
            <a:ext cx="4110038" cy="133191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1800" smtClean="0">
              <a:solidFill>
                <a:srgbClr val="164783"/>
              </a:solidFill>
              <a:latin typeface="Candara" panose="020E0502030303020204" pitchFamily="34" charset="0"/>
            </a:endParaRPr>
          </a:p>
        </p:txBody>
      </p:sp>
      <p:sp>
        <p:nvSpPr>
          <p:cNvPr id="15" name="Rectangle 17"/>
          <p:cNvSpPr>
            <a:spLocks noChangeArrowheads="1"/>
          </p:cNvSpPr>
          <p:nvPr userDrawn="1"/>
        </p:nvSpPr>
        <p:spPr bwMode="auto">
          <a:xfrm>
            <a:off x="396875" y="4970463"/>
            <a:ext cx="4111625" cy="133191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1800" smtClean="0">
              <a:solidFill>
                <a:srgbClr val="164783"/>
              </a:solidFill>
              <a:latin typeface="Candara" panose="020E05020303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6477000" cy="685800"/>
          </a:xfrm>
        </p:spPr>
        <p:txBody>
          <a:bodyPr/>
          <a:lstStyle>
            <a:lvl1pPr algn="ctr">
              <a:defRPr sz="2400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Content Placeholder 15"/>
          <p:cNvSpPr>
            <a:spLocks noGrp="1"/>
          </p:cNvSpPr>
          <p:nvPr>
            <p:ph sz="quarter" idx="15"/>
          </p:nvPr>
        </p:nvSpPr>
        <p:spPr>
          <a:xfrm>
            <a:off x="5655486" y="895193"/>
            <a:ext cx="2597970" cy="3975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2000">
                <a:solidFill>
                  <a:srgbClr val="79001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-228600">
              <a:spcBef>
                <a:spcPts val="0"/>
              </a:spcBef>
              <a:spcAft>
                <a:spcPts val="20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>
              <a:spcBef>
                <a:spcPts val="0"/>
              </a:spcBef>
              <a:spcAft>
                <a:spcPts val="20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>
              <a:spcBef>
                <a:spcPts val="0"/>
              </a:spcBef>
              <a:spcAft>
                <a:spcPts val="20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>
              <a:spcBef>
                <a:spcPts val="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11"/>
          </p:nvPr>
        </p:nvSpPr>
        <p:spPr>
          <a:xfrm>
            <a:off x="397565" y="1213104"/>
            <a:ext cx="4110825" cy="3695513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buFont typeface="Arial" panose="020B0604020202020204" pitchFamily="34" charset="0"/>
              <a:buChar char="•"/>
              <a:defRPr sz="2000" baseline="0">
                <a:solidFill>
                  <a:srgbClr val="164783"/>
                </a:solidFill>
                <a:latin typeface="Candara"/>
                <a:cs typeface="Candara"/>
              </a:defRPr>
            </a:lvl1pPr>
            <a:lvl2pPr marL="457200" indent="-228600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rgbClr val="164783"/>
                </a:solidFill>
                <a:latin typeface="Candara"/>
                <a:cs typeface="Candara"/>
              </a:defRPr>
            </a:lvl2pPr>
            <a:lvl3pPr marL="914400">
              <a:spcBef>
                <a:spcPts val="0"/>
              </a:spcBef>
              <a:spcAft>
                <a:spcPts val="20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>
              <a:spcBef>
                <a:spcPts val="0"/>
              </a:spcBef>
              <a:spcAft>
                <a:spcPts val="20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>
              <a:spcBef>
                <a:spcPts val="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8" name="Content Placeholder 15"/>
          <p:cNvSpPr>
            <a:spLocks noGrp="1"/>
          </p:cNvSpPr>
          <p:nvPr>
            <p:ph sz="quarter" idx="16"/>
          </p:nvPr>
        </p:nvSpPr>
        <p:spPr>
          <a:xfrm>
            <a:off x="4660790" y="1213104"/>
            <a:ext cx="4110825" cy="3695513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-228600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>
              <a:spcBef>
                <a:spcPts val="0"/>
              </a:spcBef>
              <a:spcAft>
                <a:spcPts val="20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>
              <a:spcBef>
                <a:spcPts val="0"/>
              </a:spcBef>
              <a:spcAft>
                <a:spcPts val="20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>
              <a:spcBef>
                <a:spcPts val="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9" name="Content Placeholder 15"/>
          <p:cNvSpPr>
            <a:spLocks noGrp="1"/>
          </p:cNvSpPr>
          <p:nvPr>
            <p:ph sz="quarter" idx="17"/>
          </p:nvPr>
        </p:nvSpPr>
        <p:spPr>
          <a:xfrm>
            <a:off x="397565" y="5217379"/>
            <a:ext cx="4110825" cy="1024395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rgbClr val="164783"/>
                </a:solidFill>
                <a:latin typeface="Candara"/>
                <a:cs typeface="Candara"/>
              </a:defRPr>
            </a:lvl1pPr>
            <a:lvl2pPr marL="457200" indent="-228600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rgbClr val="164783"/>
                </a:solidFill>
                <a:latin typeface="Candara"/>
                <a:cs typeface="Candara"/>
              </a:defRPr>
            </a:lvl2pPr>
            <a:lvl3pPr marL="914400">
              <a:spcBef>
                <a:spcPts val="0"/>
              </a:spcBef>
              <a:spcAft>
                <a:spcPts val="20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>
              <a:spcBef>
                <a:spcPts val="0"/>
              </a:spcBef>
              <a:spcAft>
                <a:spcPts val="20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>
              <a:spcBef>
                <a:spcPts val="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30" name="Content Placeholder 15"/>
          <p:cNvSpPr>
            <a:spLocks noGrp="1"/>
          </p:cNvSpPr>
          <p:nvPr>
            <p:ph sz="quarter" idx="18"/>
          </p:nvPr>
        </p:nvSpPr>
        <p:spPr>
          <a:xfrm>
            <a:off x="4668741" y="5217379"/>
            <a:ext cx="4110825" cy="1024395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-228600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>
              <a:spcBef>
                <a:spcPts val="0"/>
              </a:spcBef>
              <a:spcAft>
                <a:spcPts val="20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>
              <a:spcBef>
                <a:spcPts val="0"/>
              </a:spcBef>
              <a:spcAft>
                <a:spcPts val="20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>
              <a:spcBef>
                <a:spcPts val="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319BC-CD9F-DC4B-839D-CC2FEB82E4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120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69173-17CD-E249-87C1-8175FF65C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4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6477000" cy="685800"/>
          </a:xfrm>
        </p:spPr>
        <p:txBody>
          <a:bodyPr/>
          <a:lstStyle>
            <a:lvl1pPr algn="ctr">
              <a:defRPr sz="2800" i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15"/>
          <p:cNvSpPr>
            <a:spLocks noGrp="1"/>
          </p:cNvSpPr>
          <p:nvPr>
            <p:ph sz="quarter" idx="11"/>
          </p:nvPr>
        </p:nvSpPr>
        <p:spPr>
          <a:xfrm>
            <a:off x="404729" y="985962"/>
            <a:ext cx="4095709" cy="52478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>
                <a:solidFill>
                  <a:srgbClr val="16478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-228600">
              <a:spcBef>
                <a:spcPts val="0"/>
              </a:spcBef>
              <a:spcAft>
                <a:spcPts val="200"/>
              </a:spcAft>
              <a:defRPr>
                <a:solidFill>
                  <a:srgbClr val="16478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>
              <a:spcBef>
                <a:spcPts val="0"/>
              </a:spcBef>
              <a:spcAft>
                <a:spcPts val="200"/>
              </a:spcAft>
              <a:defRPr>
                <a:solidFill>
                  <a:srgbClr val="16478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>
              <a:spcBef>
                <a:spcPts val="0"/>
              </a:spcBef>
              <a:spcAft>
                <a:spcPts val="200"/>
              </a:spcAft>
              <a:defRPr sz="1700">
                <a:solidFill>
                  <a:srgbClr val="16478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>
              <a:spcBef>
                <a:spcPts val="0"/>
              </a:spcBef>
              <a:defRPr>
                <a:solidFill>
                  <a:srgbClr val="16478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15"/>
          <p:cNvSpPr>
            <a:spLocks noGrp="1"/>
          </p:cNvSpPr>
          <p:nvPr>
            <p:ph sz="quarter" idx="12"/>
          </p:nvPr>
        </p:nvSpPr>
        <p:spPr>
          <a:xfrm>
            <a:off x="4636148" y="985962"/>
            <a:ext cx="4095709" cy="52478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>
                <a:solidFill>
                  <a:srgbClr val="16478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-228600">
              <a:spcBef>
                <a:spcPts val="0"/>
              </a:spcBef>
              <a:spcAft>
                <a:spcPts val="200"/>
              </a:spcAft>
              <a:defRPr>
                <a:solidFill>
                  <a:srgbClr val="16478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>
              <a:spcBef>
                <a:spcPts val="0"/>
              </a:spcBef>
              <a:spcAft>
                <a:spcPts val="200"/>
              </a:spcAft>
              <a:defRPr>
                <a:solidFill>
                  <a:srgbClr val="16478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>
              <a:spcBef>
                <a:spcPts val="0"/>
              </a:spcBef>
              <a:spcAft>
                <a:spcPts val="200"/>
              </a:spcAft>
              <a:defRPr sz="1700">
                <a:solidFill>
                  <a:srgbClr val="16478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>
              <a:spcBef>
                <a:spcPts val="0"/>
              </a:spcBef>
              <a:defRPr>
                <a:solidFill>
                  <a:srgbClr val="16478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0A35C-B981-F642-9C9A-4E35A7F6C7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7649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8200"/>
            <a:ext cx="4040188" cy="8382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38200"/>
            <a:ext cx="4041775" cy="83819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6477000" cy="685800"/>
          </a:xfrm>
        </p:spPr>
        <p:txBody>
          <a:bodyPr/>
          <a:lstStyle>
            <a:lvl1pPr algn="ctr">
              <a:defRPr sz="2800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15"/>
          <p:cNvSpPr>
            <a:spLocks noGrp="1"/>
          </p:cNvSpPr>
          <p:nvPr>
            <p:ph sz="quarter" idx="11"/>
          </p:nvPr>
        </p:nvSpPr>
        <p:spPr>
          <a:xfrm>
            <a:off x="468340" y="1685676"/>
            <a:ext cx="4040049" cy="43245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-228600">
              <a:spcBef>
                <a:spcPts val="0"/>
              </a:spcBef>
              <a:spcAft>
                <a:spcPts val="20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>
              <a:spcBef>
                <a:spcPts val="0"/>
              </a:spcBef>
              <a:spcAft>
                <a:spcPts val="20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>
              <a:spcBef>
                <a:spcPts val="0"/>
              </a:spcBef>
              <a:spcAft>
                <a:spcPts val="20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>
              <a:spcBef>
                <a:spcPts val="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2"/>
          </p:nvPr>
        </p:nvSpPr>
        <p:spPr>
          <a:xfrm>
            <a:off x="4644100" y="1694952"/>
            <a:ext cx="4040049" cy="43245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-228600">
              <a:spcBef>
                <a:spcPts val="0"/>
              </a:spcBef>
              <a:spcAft>
                <a:spcPts val="20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>
              <a:spcBef>
                <a:spcPts val="0"/>
              </a:spcBef>
              <a:spcAft>
                <a:spcPts val="20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>
              <a:spcBef>
                <a:spcPts val="0"/>
              </a:spcBef>
              <a:spcAft>
                <a:spcPts val="20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>
              <a:spcBef>
                <a:spcPts val="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3CABC-040D-194A-A729-A0F2AD5F81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992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6477000" cy="685800"/>
          </a:xfrm>
        </p:spPr>
        <p:txBody>
          <a:bodyPr/>
          <a:lstStyle>
            <a:lvl1pPr algn="ctr">
              <a:defRPr sz="2800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A5CA4-EAC9-914A-A1A0-C0862B0AC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460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6477000" cy="685800"/>
          </a:xfrm>
        </p:spPr>
        <p:txBody>
          <a:bodyPr/>
          <a:lstStyle>
            <a:lvl1pPr algn="ctr">
              <a:defRPr sz="2800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721DA-77DE-114F-AC8D-B429999250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39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1600200" y="0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b="1" smtClean="0">
                <a:solidFill>
                  <a:srgbClr val="790015"/>
                </a:solidFill>
                <a:latin typeface="Candara" charset="0"/>
                <a:cs typeface="Candara" charset="0"/>
              </a:rPr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3008313" cy="596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15"/>
          <p:cNvSpPr>
            <a:spLocks noGrp="1"/>
          </p:cNvSpPr>
          <p:nvPr>
            <p:ph sz="quarter" idx="11"/>
          </p:nvPr>
        </p:nvSpPr>
        <p:spPr>
          <a:xfrm>
            <a:off x="3537544" y="878412"/>
            <a:ext cx="5518059" cy="51168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-228600">
              <a:spcBef>
                <a:spcPts val="0"/>
              </a:spcBef>
              <a:spcAft>
                <a:spcPts val="20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>
              <a:spcBef>
                <a:spcPts val="0"/>
              </a:spcBef>
              <a:spcAft>
                <a:spcPts val="20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>
              <a:spcBef>
                <a:spcPts val="0"/>
              </a:spcBef>
              <a:spcAft>
                <a:spcPts val="20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>
              <a:spcBef>
                <a:spcPts val="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030E0-1483-AC47-92B1-E6801FDC6A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905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7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88530" y="49428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61400" y="6630988"/>
            <a:ext cx="419100" cy="1619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F9AAE0-5422-C349-BE67-CEAC4AEB77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98445" y="108850"/>
            <a:ext cx="1611313" cy="754063"/>
            <a:chOff x="2176644" y="1801726"/>
            <a:chExt cx="1611313" cy="754063"/>
          </a:xfrm>
        </p:grpSpPr>
        <p:sp>
          <p:nvSpPr>
            <p:cNvPr id="2" name="Oval 1"/>
            <p:cNvSpPr/>
            <p:nvPr userDrawn="1"/>
          </p:nvSpPr>
          <p:spPr bwMode="auto">
            <a:xfrm>
              <a:off x="2257574" y="1873809"/>
              <a:ext cx="1449454" cy="60989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1031" name="Picture 2"/>
            <p:cNvPicPr>
              <a:picLocks noChangeAspect="1" noChangeArrowheads="1"/>
            </p:cNvPicPr>
            <p:nvPr userDrawn="1"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6644" y="1801726"/>
              <a:ext cx="1611313" cy="754063"/>
            </a:xfrm>
            <a:prstGeom prst="rect">
              <a:avLst/>
            </a:prstGeom>
            <a:noFill/>
            <a:ln>
              <a:noFill/>
            </a:ln>
            <a:extLst/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4" y="6417688"/>
            <a:ext cx="2060620" cy="3887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12" r:id="rId2"/>
    <p:sldLayoutId id="2147484120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21" r:id="rId9"/>
    <p:sldLayoutId id="2147484122" r:id="rId10"/>
    <p:sldLayoutId id="2147484118" r:id="rId11"/>
    <p:sldLayoutId id="2147484123" r:id="rId12"/>
    <p:sldLayoutId id="2147484124" r:id="rId13"/>
    <p:sldLayoutId id="2147484126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0">
          <a:solidFill>
            <a:srgbClr val="790015"/>
          </a:solidFill>
          <a:latin typeface="Century Gothic" charset="0"/>
          <a:ea typeface="Century Gothic" charset="0"/>
          <a:cs typeface="Century Gothic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790015"/>
          </a:solidFill>
          <a:latin typeface="Candara" charset="0"/>
          <a:ea typeface="MS PGothic" panose="020B0600070205080204" pitchFamily="34" charset="-128"/>
          <a:cs typeface="Candara" panose="020E0502030303020204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790015"/>
          </a:solidFill>
          <a:latin typeface="Candara" charset="0"/>
          <a:ea typeface="MS PGothic" panose="020B0600070205080204" pitchFamily="34" charset="-128"/>
          <a:cs typeface="Candara" panose="020E0502030303020204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790015"/>
          </a:solidFill>
          <a:latin typeface="Candara" charset="0"/>
          <a:ea typeface="MS PGothic" panose="020B0600070205080204" pitchFamily="34" charset="-128"/>
          <a:cs typeface="Candara" panose="020E0502030303020204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790015"/>
          </a:solidFill>
          <a:latin typeface="Candara" charset="0"/>
          <a:ea typeface="MS PGothic" panose="020B0600070205080204" pitchFamily="34" charset="-128"/>
          <a:cs typeface="Candara" panose="020E0502030303020204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33399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33399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333399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333399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microsoft.com/office/2007/relationships/hdphoto" Target="../media/hdphoto1.wdp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tiff"/><Relationship Id="rId5" Type="http://schemas.openxmlformats.org/officeDocument/2006/relationships/image" Target="../media/image56.tif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tif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59.png"/><Relationship Id="rId5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Relationship Id="rId3" Type="http://schemas.openxmlformats.org/officeDocument/2006/relationships/image" Target="../media/image6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8.png"/><Relationship Id="rId5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7" Type="http://schemas.openxmlformats.org/officeDocument/2006/relationships/image" Target="../media/image72.jpeg"/><Relationship Id="rId8" Type="http://schemas.openxmlformats.org/officeDocument/2006/relationships/image" Target="../media/image73.jpeg"/><Relationship Id="rId9" Type="http://schemas.openxmlformats.org/officeDocument/2006/relationships/image" Target="../media/image74.jpeg"/><Relationship Id="rId10" Type="http://schemas.openxmlformats.org/officeDocument/2006/relationships/image" Target="../media/image75.jpeg"/><Relationship Id="rId11" Type="http://schemas.openxmlformats.org/officeDocument/2006/relationships/image" Target="../media/image76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jpeg"/><Relationship Id="rId8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tiff"/><Relationship Id="rId3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25.tiff"/><Relationship Id="rId14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328464" y="2876701"/>
            <a:ext cx="5708578" cy="296653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33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3333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i="1" dirty="0" smtClean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September  , 2017</a:t>
            </a:r>
          </a:p>
          <a:p>
            <a:pPr marL="0" indent="0">
              <a:buNone/>
            </a:pPr>
            <a:endParaRPr lang="en-US" sz="1800" i="1" dirty="0">
              <a:solidFill>
                <a:srgbClr val="F2F2F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lnSpc>
                <a:spcPct val="95000"/>
              </a:lnSpc>
              <a:spcBef>
                <a:spcPts val="1200"/>
              </a:spcBef>
              <a:buNone/>
            </a:pPr>
            <a:r>
              <a:rPr lang="en-US" sz="2000" dirty="0" smtClean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Presented by Richard Demers</a:t>
            </a:r>
          </a:p>
          <a:p>
            <a:pPr marL="0" indent="0">
              <a:lnSpc>
                <a:spcPct val="95000"/>
              </a:lnSpc>
              <a:spcBef>
                <a:spcPts val="1200"/>
              </a:spcBef>
              <a:buNone/>
            </a:pPr>
            <a:r>
              <a:rPr lang="en-US" sz="2000" i="1" dirty="0" smtClean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Coronagraph Flight Systems Manager</a:t>
            </a:r>
          </a:p>
          <a:p>
            <a:pPr marL="0" indent="0">
              <a:lnSpc>
                <a:spcPct val="95000"/>
              </a:lnSpc>
              <a:spcBef>
                <a:spcPts val="1200"/>
              </a:spcBef>
              <a:buNone/>
            </a:pPr>
            <a:r>
              <a:rPr lang="en-US" sz="1600" i="1" dirty="0" smtClean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Jet Propulsion Laboratory 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 bwMode="auto">
          <a:xfrm>
            <a:off x="228599" y="1090688"/>
            <a:ext cx="8761491" cy="157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/>
          <a:lstStyle>
            <a:lvl1pPr defTabSz="455613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The EMCCD as imaging and spectrograph sensor for the WFIRST Coronagraph Instrument</a:t>
            </a:r>
            <a:endParaRPr lang="en-US" altLang="x-none" sz="1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917866" y="6493942"/>
            <a:ext cx="5936422" cy="26113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33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3333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100" i="1" smtClean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ndara"/>
                <a:cs typeface="Candara"/>
              </a:rPr>
              <a:t>© </a:t>
            </a:r>
            <a:r>
              <a:rPr lang="en-US" sz="1100" i="1" dirty="0" smtClean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ndara"/>
                <a:cs typeface="Candara"/>
              </a:rPr>
              <a:t>2017 California </a:t>
            </a:r>
            <a:r>
              <a:rPr lang="en-US" sz="1100" i="1" dirty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ndara"/>
                <a:cs typeface="Candara"/>
              </a:rPr>
              <a:t>Institute of </a:t>
            </a:r>
            <a:r>
              <a:rPr lang="en-US" sz="1100" i="1" dirty="0" smtClean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ndara"/>
                <a:cs typeface="Candara"/>
              </a:rPr>
              <a:t>Technology, All rights reserved, Government sponsorship acknowledged</a:t>
            </a:r>
          </a:p>
        </p:txBody>
      </p:sp>
    </p:spTree>
    <p:extLst>
      <p:ext uri="{BB962C8B-B14F-4D97-AF65-F5344CB8AC3E}">
        <p14:creationId xmlns:p14="http://schemas.microsoft.com/office/powerpoint/2010/main" val="63803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-12700" y="0"/>
            <a:ext cx="91694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/>
          <p:cNvSpPr/>
          <p:nvPr/>
        </p:nvSpPr>
        <p:spPr>
          <a:xfrm rot="5400000">
            <a:off x="5486710" y="4102108"/>
            <a:ext cx="274035" cy="12225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FFFFFF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 bwMode="auto">
          <a:xfrm>
            <a:off x="5638800" y="4832909"/>
            <a:ext cx="51" cy="922841"/>
          </a:xfrm>
          <a:prstGeom prst="line">
            <a:avLst/>
          </a:prstGeom>
          <a:noFill/>
          <a:ln w="9525" cap="flat" cmpd="sng" algn="ctr">
            <a:solidFill>
              <a:srgbClr val="FFFF00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488" y="76512"/>
            <a:ext cx="8626006" cy="654061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Candara"/>
                <a:cs typeface="Candara"/>
              </a:rPr>
              <a:t>A </a:t>
            </a:r>
            <a:r>
              <a:rPr lang="en-US" b="1" dirty="0" smtClean="0">
                <a:solidFill>
                  <a:srgbClr val="FFFFFF"/>
                </a:solidFill>
                <a:latin typeface="Candara"/>
                <a:cs typeface="Candara"/>
              </a:rPr>
              <a:t>Coronagraph needs active optics</a:t>
            </a:r>
            <a:endParaRPr lang="en-US" b="1" i="1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4" name="Right Arrow 3"/>
          <p:cNvSpPr/>
          <p:nvPr/>
        </p:nvSpPr>
        <p:spPr>
          <a:xfrm rot="16200000">
            <a:off x="7070947" y="2523264"/>
            <a:ext cx="271218" cy="6488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37893" y="2611120"/>
            <a:ext cx="1110307" cy="5958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Deformable Mirrors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#1</a:t>
            </a:r>
            <a:r>
              <a:rPr lang="en-US" sz="1400" dirty="0">
                <a:solidFill>
                  <a:srgbClr val="FFFFFF"/>
                </a:solidFill>
                <a:latin typeface="Helvetica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and #2</a:t>
            </a:r>
            <a:endParaRPr lang="en-US" sz="14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6800" y="3472149"/>
            <a:ext cx="1456267" cy="59776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Low Order Wavefront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Sensor</a:t>
            </a:r>
            <a:endParaRPr lang="en-US" sz="14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8138" y="2611120"/>
            <a:ext cx="1390262" cy="6009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Masks,</a:t>
            </a:r>
            <a:br>
              <a:rPr lang="en-US" sz="1400" dirty="0" smtClean="0">
                <a:solidFill>
                  <a:srgbClr val="FFFFFF"/>
                </a:solidFill>
                <a:latin typeface="Helvetica"/>
              </a:rPr>
            </a:b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Apodizers, Stops</a:t>
            </a:r>
            <a:endParaRPr lang="en-US" sz="14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0" y="2691317"/>
            <a:ext cx="687664" cy="51564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Flip Mirror</a:t>
            </a:r>
            <a:endParaRPr lang="en-US" sz="14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0598" y="3468914"/>
            <a:ext cx="1288942" cy="60099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Integral Field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Spectrometer</a:t>
            </a:r>
            <a:endParaRPr lang="en-US" sz="14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5171" y="3468914"/>
            <a:ext cx="944422" cy="6009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IFS Detector</a:t>
            </a:r>
            <a:endParaRPr lang="en-US" sz="1400" dirty="0">
              <a:solidFill>
                <a:srgbClr val="FFFFFF"/>
              </a:solidFill>
              <a:latin typeface="Helvetica"/>
            </a:endParaRPr>
          </a:p>
        </p:txBody>
      </p:sp>
      <p:cxnSp>
        <p:nvCxnSpPr>
          <p:cNvPr id="12" name="Elbow Connector 11"/>
          <p:cNvCxnSpPr>
            <a:endCxn id="5" idx="2"/>
          </p:cNvCxnSpPr>
          <p:nvPr/>
        </p:nvCxnSpPr>
        <p:spPr>
          <a:xfrm rot="10800000">
            <a:off x="2875255" y="3206963"/>
            <a:ext cx="2763597" cy="2572079"/>
          </a:xfrm>
          <a:prstGeom prst="bentConnector2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rot="10800000" flipV="1">
            <a:off x="2864103" y="4923633"/>
            <a:ext cx="2802699" cy="281844"/>
          </a:xfrm>
          <a:prstGeom prst="bentConnector3">
            <a:avLst>
              <a:gd name="adj1" fmla="val 2060"/>
            </a:avLst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3304868" y="2874554"/>
            <a:ext cx="200332" cy="13900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FFFFFF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648200" y="2870200"/>
            <a:ext cx="197722" cy="13900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FFFFFF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6287798" y="2904196"/>
            <a:ext cx="537544" cy="6760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FFFFFF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7909541" y="3712754"/>
            <a:ext cx="148998" cy="8572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FFFFFF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454252" y="3296743"/>
            <a:ext cx="230090" cy="13900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FFFFFF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7832445" y="2098455"/>
            <a:ext cx="201123" cy="4751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FFFFFF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5400000">
            <a:off x="8480602" y="4175310"/>
            <a:ext cx="163552" cy="55956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FFFFFF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664" y="4316778"/>
            <a:ext cx="1479059" cy="100280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388" y="1589912"/>
            <a:ext cx="838890" cy="8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820174" y="2546351"/>
            <a:ext cx="1323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Helvetica"/>
              </a:rPr>
              <a:t>Post-processing</a:t>
            </a:r>
            <a:endParaRPr lang="en-US" sz="1200" dirty="0">
              <a:solidFill>
                <a:srgbClr val="FFFFFF"/>
              </a:solidFill>
              <a:latin typeface="Helvetica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7182778" y="1574800"/>
            <a:ext cx="1" cy="284663"/>
          </a:xfrm>
          <a:prstGeom prst="line">
            <a:avLst/>
          </a:prstGeom>
          <a:noFill/>
          <a:ln w="952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6691956" y="1797957"/>
            <a:ext cx="1073207" cy="6009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Imaging Detector</a:t>
            </a:r>
            <a:endParaRPr lang="en-US" sz="1400" dirty="0">
              <a:solidFill>
                <a:srgbClr val="FFFFFF"/>
              </a:solidFill>
              <a:latin typeface="Helvetica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4114800" y="1658628"/>
            <a:ext cx="51" cy="922841"/>
          </a:xfrm>
          <a:prstGeom prst="line">
            <a:avLst/>
          </a:prstGeom>
          <a:noFill/>
          <a:ln w="9525" cap="flat" cmpd="sng" algn="ctr">
            <a:solidFill>
              <a:srgbClr val="FFFF00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sp>
        <p:nvSpPr>
          <p:cNvPr id="27" name="Rectangle 26"/>
          <p:cNvSpPr/>
          <p:nvPr/>
        </p:nvSpPr>
        <p:spPr>
          <a:xfrm>
            <a:off x="3402834" y="1237912"/>
            <a:ext cx="45807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Helvetica"/>
              </a:rPr>
              <a:t>H</a:t>
            </a: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igh–order </a:t>
            </a:r>
            <a:r>
              <a:rPr lang="en-US" sz="1400" dirty="0">
                <a:solidFill>
                  <a:srgbClr val="FFFFFF"/>
                </a:solidFill>
                <a:latin typeface="Helvetica"/>
              </a:rPr>
              <a:t>wavefront </a:t>
            </a: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control loop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857767" y="5791200"/>
            <a:ext cx="2933433" cy="4693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LOS Pointing jitter rejection</a:t>
            </a:r>
            <a:endParaRPr lang="en-US" sz="1400" dirty="0" smtClean="0">
              <a:solidFill>
                <a:srgbClr val="FFFFFF"/>
              </a:solidFill>
              <a:latin typeface="Helvetic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smtClean="0">
                <a:solidFill>
                  <a:srgbClr val="FFFFFF"/>
                </a:solidFill>
                <a:latin typeface="Helvetica"/>
              </a:rPr>
              <a:t>(pointing stability)</a:t>
            </a:r>
            <a:endParaRPr lang="en-US" sz="1050" i="1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71800" y="5156851"/>
            <a:ext cx="2761720" cy="6309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FFFFFF"/>
                </a:solidFill>
                <a:latin typeface="Helvetica"/>
              </a:rPr>
              <a:t>Wavefront</a:t>
            </a: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 error drift rejection</a:t>
            </a:r>
            <a:endParaRPr lang="en-US" sz="1400" dirty="0" smtClean="0">
              <a:solidFill>
                <a:srgbClr val="FFFFFF"/>
              </a:solidFill>
              <a:latin typeface="Helvetic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smtClean="0">
                <a:solidFill>
                  <a:srgbClr val="FFFFFF"/>
                </a:solidFill>
                <a:latin typeface="Helvetica"/>
              </a:rPr>
              <a:t>(WF aberrations due to thermal changes and telescope attitude) </a:t>
            </a:r>
            <a:endParaRPr lang="en-US" sz="1050" i="1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31" name="Right Arrow 30"/>
          <p:cNvSpPr/>
          <p:nvPr/>
        </p:nvSpPr>
        <p:spPr>
          <a:xfrm rot="5400000">
            <a:off x="7102597" y="3326111"/>
            <a:ext cx="201729" cy="468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FFFFFF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flipV="1">
            <a:off x="4114800" y="1589912"/>
            <a:ext cx="3067978" cy="11574"/>
          </a:xfrm>
          <a:prstGeom prst="line">
            <a:avLst/>
          </a:prstGeom>
          <a:noFill/>
          <a:ln w="952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Right Arrow 34"/>
          <p:cNvSpPr/>
          <p:nvPr/>
        </p:nvSpPr>
        <p:spPr>
          <a:xfrm>
            <a:off x="2057400" y="2851983"/>
            <a:ext cx="357736" cy="13900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FFFFFF"/>
              </a:solidFill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947179" y="2863668"/>
            <a:ext cx="414505" cy="1492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131529" y="2565401"/>
            <a:ext cx="10805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</a:rPr>
              <a:t>Light from star and planet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19200" y="3327401"/>
            <a:ext cx="1041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Telescope</a:t>
            </a:r>
            <a:endParaRPr lang="en-US" sz="14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99813" y="5902960"/>
            <a:ext cx="257570" cy="17171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b="1" i="1" dirty="0">
              <a:solidFill>
                <a:srgbClr val="FFFFFF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99813" y="5332548"/>
            <a:ext cx="257570" cy="1717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b="1" i="1" dirty="0">
              <a:solidFill>
                <a:srgbClr val="FFFF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27281" y="5247641"/>
            <a:ext cx="870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Optics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32141" y="5538345"/>
            <a:ext cx="680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Control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38205" y="5829049"/>
            <a:ext cx="774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Detector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801674" y="5692233"/>
            <a:ext cx="286189" cy="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TextBox 52"/>
          <p:cNvSpPr txBox="1"/>
          <p:nvPr/>
        </p:nvSpPr>
        <p:spPr>
          <a:xfrm>
            <a:off x="7662838" y="5346907"/>
            <a:ext cx="1323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Helvetica"/>
              </a:rPr>
              <a:t>Post-processing</a:t>
            </a:r>
            <a:endParaRPr lang="en-US" sz="12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105400" y="4300251"/>
            <a:ext cx="944422" cy="6009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LOWFS Detector</a:t>
            </a:r>
            <a:endParaRPr lang="en-US" sz="1400" dirty="0">
              <a:solidFill>
                <a:srgbClr val="FFFFFF"/>
              </a:solidFill>
              <a:latin typeface="Helvetica"/>
            </a:endParaRPr>
          </a:p>
        </p:txBody>
      </p:sp>
      <p:cxnSp>
        <p:nvCxnSpPr>
          <p:cNvPr id="64" name="Straight Connector 63"/>
          <p:cNvCxnSpPr/>
          <p:nvPr/>
        </p:nvCxnSpPr>
        <p:spPr bwMode="auto">
          <a:xfrm flipV="1">
            <a:off x="4200579" y="3212117"/>
            <a:ext cx="0" cy="1961871"/>
          </a:xfrm>
          <a:prstGeom prst="line">
            <a:avLst/>
          </a:prstGeom>
          <a:noFill/>
          <a:ln w="9525" cap="flat" cmpd="sng" algn="ctr">
            <a:solidFill>
              <a:srgbClr val="FFFF00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sp>
        <p:nvSpPr>
          <p:cNvPr id="51" name="Oval 50"/>
          <p:cNvSpPr/>
          <p:nvPr/>
        </p:nvSpPr>
        <p:spPr bwMode="auto">
          <a:xfrm>
            <a:off x="1371600" y="2617693"/>
            <a:ext cx="720467" cy="652727"/>
          </a:xfrm>
          <a:prstGeom prst="ellipse">
            <a:avLst/>
          </a:prstGeom>
          <a:solidFill>
            <a:srgbClr val="EBEBF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2092066" y="2895600"/>
            <a:ext cx="2753855" cy="17915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FFFFFF"/>
              </a:solidFill>
            </a:endParaRPr>
          </a:p>
        </p:txBody>
      </p:sp>
      <p:sp>
        <p:nvSpPr>
          <p:cNvPr id="57" name="Right Arrow 56"/>
          <p:cNvSpPr/>
          <p:nvPr/>
        </p:nvSpPr>
        <p:spPr>
          <a:xfrm>
            <a:off x="2092067" y="2868842"/>
            <a:ext cx="1413132" cy="17915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FFFFFF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075171" y="3468914"/>
            <a:ext cx="944422" cy="6009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IFS Detector</a:t>
            </a:r>
            <a:endParaRPr lang="en-US" sz="14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7984205" y="3406177"/>
            <a:ext cx="1149855" cy="784599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3333CC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68" y="1546563"/>
            <a:ext cx="910353" cy="8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/>
          <a:stretch/>
        </p:blipFill>
        <p:spPr bwMode="auto">
          <a:xfrm>
            <a:off x="8054340" y="1546563"/>
            <a:ext cx="909464" cy="92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Cloud 64"/>
          <p:cNvSpPr/>
          <p:nvPr/>
        </p:nvSpPr>
        <p:spPr bwMode="auto">
          <a:xfrm>
            <a:off x="594670" y="876203"/>
            <a:ext cx="1651226" cy="1129567"/>
          </a:xfrm>
          <a:prstGeom prst="cloud">
            <a:avLst/>
          </a:prstGeom>
          <a:blipFill rotWithShape="1">
            <a:blip r:embed="rId7"/>
            <a:tile tx="0" ty="0" sx="100000" sy="100000" flip="none" algn="tl"/>
          </a:blipFill>
          <a:ln w="9525" cap="flat" cmpd="sng" algn="ctr"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D9D9D9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>
            <a:off x="1899322" y="1876749"/>
            <a:ext cx="351818" cy="1020186"/>
          </a:xfrm>
          <a:prstGeom prst="straightConnector1">
            <a:avLst/>
          </a:prstGeom>
          <a:solidFill>
            <a:srgbClr val="BBE0E3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879778" y="1001540"/>
            <a:ext cx="15265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ndara"/>
                <a:cs typeface="Candara"/>
              </a:rPr>
              <a:t>Disturbances</a:t>
            </a:r>
          </a:p>
          <a:p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ndara"/>
                <a:cs typeface="Candara"/>
              </a:rPr>
              <a:t> 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ndara"/>
                <a:cs typeface="Candara"/>
              </a:rPr>
              <a:t>Wavefront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ndara"/>
                <a:cs typeface="Candara"/>
              </a:rPr>
              <a:t> &amp; LOS 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ndara"/>
                <a:cs typeface="Candara"/>
              </a:rPr>
              <a:t>Jitter</a:t>
            </a:r>
          </a:p>
          <a:p>
            <a:pPr marL="171450" indent="-171450">
              <a:buFont typeface="Arial"/>
              <a:buChar char="•"/>
            </a:pP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ndara"/>
                <a:cs typeface="Candara"/>
              </a:rPr>
              <a:t>Drift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Candara"/>
              <a:cs typeface="Candara"/>
            </a:endParaRPr>
          </a:p>
        </p:txBody>
      </p:sp>
      <p:pic>
        <p:nvPicPr>
          <p:cNvPr id="7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874" y="1566324"/>
            <a:ext cx="963235" cy="90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7285781" y="815714"/>
            <a:ext cx="1858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Helvetica"/>
              </a:rPr>
              <a:t>Image Speckle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latin typeface="Helvetica"/>
              </a:rPr>
              <a:t>(WF aberrations due to imperfections in optics</a:t>
            </a:r>
            <a:r>
              <a:rPr lang="en-US" sz="1200" i="1" dirty="0" smtClean="0">
                <a:solidFill>
                  <a:srgbClr val="FFFFFF"/>
                </a:solidFill>
                <a:latin typeface="Helvetica"/>
              </a:rPr>
              <a:t>)</a:t>
            </a:r>
            <a:endParaRPr lang="en-US" sz="1200" i="1" dirty="0">
              <a:solidFill>
                <a:srgbClr val="FFFFFF"/>
              </a:solidFill>
              <a:latin typeface="Helvetica"/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>
            <a:off x="8328526" y="1403684"/>
            <a:ext cx="80211" cy="360948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C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sx="105000" sy="105000" algn="tl" rotWithShape="0">
              <a:schemeClr val="tx1"/>
            </a:outerShdw>
          </a:effectLst>
        </p:spPr>
      </p:cxnSp>
      <p:sp>
        <p:nvSpPr>
          <p:cNvPr id="7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61955" y="6631613"/>
            <a:ext cx="419100" cy="161583"/>
          </a:xfrm>
          <a:prstGeom prst="rect">
            <a:avLst/>
          </a:prstGeom>
        </p:spPr>
        <p:txBody>
          <a:bodyPr/>
          <a:lstStyle/>
          <a:p>
            <a:fld id="{B0646270-D692-4BFB-9550-8B1C722CDB0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38400" y="2611120"/>
            <a:ext cx="873708" cy="5958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Tip/Tilt Mirror</a:t>
            </a:r>
            <a:endParaRPr lang="en-US" sz="14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4969473" y="4197182"/>
            <a:ext cx="1274562" cy="796352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3333CC"/>
              </a:solidFill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6643487" y="1684503"/>
            <a:ext cx="1149855" cy="784599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72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" grpId="0" animBg="1"/>
      <p:bldP spid="7" grpId="0" animBg="1"/>
      <p:bldP spid="14" grpId="0" animBg="1"/>
      <p:bldP spid="15" grpId="0" animBg="1"/>
      <p:bldP spid="18" grpId="0" animBg="1"/>
      <p:bldP spid="23" grpId="0"/>
      <p:bldP spid="27" grpId="0"/>
      <p:bldP spid="29" grpId="0"/>
      <p:bldP spid="30" grpId="0"/>
      <p:bldP spid="35" grpId="0" animBg="1"/>
      <p:bldP spid="53" grpId="0"/>
      <p:bldP spid="56" grpId="0" animBg="1"/>
      <p:bldP spid="55" grpId="0" animBg="1"/>
      <p:bldP spid="55" grpId="1" animBg="1"/>
      <p:bldP spid="55" grpId="2" animBg="1"/>
      <p:bldP spid="57" grpId="0" animBg="1"/>
      <p:bldP spid="57" grpId="1" animBg="1"/>
      <p:bldP spid="74" grpId="0" animBg="1"/>
      <p:bldP spid="65" grpId="0" animBg="1"/>
      <p:bldP spid="70" grpId="0"/>
      <p:bldP spid="62" grpId="0"/>
      <p:bldP spid="5" grpId="0" animBg="1"/>
      <p:bldP spid="75" grpId="0" animBg="1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Optical Module Bench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9" b="17914"/>
          <a:stretch/>
        </p:blipFill>
        <p:spPr>
          <a:xfrm>
            <a:off x="1028226" y="2162755"/>
            <a:ext cx="6452626" cy="29153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5075447" y="1594070"/>
            <a:ext cx="65291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OAP3</a:t>
            </a:r>
            <a:endParaRPr lang="en-US" sz="900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 bwMode="auto">
          <a:xfrm flipH="1">
            <a:off x="4674957" y="1824902"/>
            <a:ext cx="726946" cy="88540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848690" y="1654580"/>
            <a:ext cx="118356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>
                <a:solidFill>
                  <a:srgbClr val="000000"/>
                </a:solidFill>
              </a:rPr>
              <a:t>Focus </a:t>
            </a:r>
            <a:r>
              <a:rPr lang="en-US" sz="900" smtClean="0">
                <a:solidFill>
                  <a:srgbClr val="000000"/>
                </a:solidFill>
              </a:rPr>
              <a:t>correction </a:t>
            </a:r>
            <a:r>
              <a:rPr lang="en-US" sz="900" dirty="0" smtClean="0">
                <a:solidFill>
                  <a:srgbClr val="000000"/>
                </a:solidFill>
              </a:rPr>
              <a:t>mirror</a:t>
            </a:r>
            <a:endParaRPr lang="en-US" sz="900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 bwMode="auto">
          <a:xfrm flipH="1">
            <a:off x="5209329" y="2023912"/>
            <a:ext cx="1231146" cy="91200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503390" y="2309654"/>
            <a:ext cx="511577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rgbClr val="000000"/>
                </a:solidFill>
              </a:rPr>
              <a:t>DM1</a:t>
            </a:r>
            <a:endParaRPr lang="en-US" sz="825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 bwMode="auto">
          <a:xfrm flipH="1">
            <a:off x="7103706" y="2425070"/>
            <a:ext cx="399684" cy="29082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469647" y="1278372"/>
            <a:ext cx="67847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OAP2</a:t>
            </a:r>
            <a:endParaRPr lang="en-US" sz="900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 bwMode="auto">
          <a:xfrm flipH="1">
            <a:off x="3958070" y="1509204"/>
            <a:ext cx="850812" cy="127375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cxnSp>
        <p:nvCxnSpPr>
          <p:cNvPr id="22" name="Straight Arrow Connector 21"/>
          <p:cNvCxnSpPr>
            <a:stCxn id="23" idx="2"/>
          </p:cNvCxnSpPr>
          <p:nvPr/>
        </p:nvCxnSpPr>
        <p:spPr bwMode="auto">
          <a:xfrm flipH="1">
            <a:off x="3733415" y="1558185"/>
            <a:ext cx="379938" cy="72410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899192" y="1327353"/>
            <a:ext cx="428322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 sz="900" dirty="0"/>
              <a:t>DM2</a:t>
            </a:r>
          </a:p>
        </p:txBody>
      </p:sp>
      <p:cxnSp>
        <p:nvCxnSpPr>
          <p:cNvPr id="26" name="Straight Arrow Connector 25"/>
          <p:cNvCxnSpPr>
            <a:stCxn id="27" idx="2"/>
          </p:cNvCxnSpPr>
          <p:nvPr/>
        </p:nvCxnSpPr>
        <p:spPr bwMode="auto">
          <a:xfrm>
            <a:off x="2114772" y="1739691"/>
            <a:ext cx="610805" cy="6535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1835227" y="1370359"/>
            <a:ext cx="55908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 sz="900" dirty="0"/>
              <a:t>Fold mirror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56148" y="1697622"/>
            <a:ext cx="648199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OAP1</a:t>
            </a:r>
            <a:endParaRPr lang="en-US" sz="600" dirty="0">
              <a:solidFill>
                <a:srgbClr val="00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1347711" y="1940133"/>
            <a:ext cx="232359" cy="48493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2634960" y="1188853"/>
            <a:ext cx="11712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rgbClr val="000000"/>
                </a:solidFill>
              </a:rPr>
              <a:t>Fast Steering Mirror</a:t>
            </a:r>
          </a:p>
        </p:txBody>
      </p:sp>
      <p:cxnSp>
        <p:nvCxnSpPr>
          <p:cNvPr id="33" name="Straight Arrow Connector 32"/>
          <p:cNvCxnSpPr>
            <a:stCxn id="32" idx="2"/>
          </p:cNvCxnSpPr>
          <p:nvPr/>
        </p:nvCxnSpPr>
        <p:spPr bwMode="auto">
          <a:xfrm>
            <a:off x="3220570" y="1558185"/>
            <a:ext cx="21082" cy="132018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2634960" y="958735"/>
            <a:ext cx="116048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rgbClr val="000000"/>
                </a:solidFill>
              </a:rPr>
              <a:t>Aperture Cover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38753" y="2843223"/>
            <a:ext cx="574662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OAP6</a:t>
            </a:r>
            <a:endParaRPr lang="en-US" sz="600" dirty="0">
              <a:solidFill>
                <a:srgbClr val="000000"/>
              </a:solidFill>
            </a:endParaRPr>
          </a:p>
        </p:txBody>
      </p:sp>
      <p:cxnSp>
        <p:nvCxnSpPr>
          <p:cNvPr id="40" name="Straight Arrow Connector 39"/>
          <p:cNvCxnSpPr>
            <a:stCxn id="39" idx="3"/>
          </p:cNvCxnSpPr>
          <p:nvPr/>
        </p:nvCxnSpPr>
        <p:spPr bwMode="auto">
          <a:xfrm>
            <a:off x="1013415" y="2958639"/>
            <a:ext cx="975136" cy="1476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248660" y="2458771"/>
            <a:ext cx="1088021" cy="3462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25" dirty="0">
                <a:solidFill>
                  <a:srgbClr val="000000"/>
                </a:solidFill>
              </a:rPr>
              <a:t>Light incident on FSM from </a:t>
            </a:r>
            <a:r>
              <a:rPr lang="en-US" sz="825" dirty="0" smtClean="0">
                <a:solidFill>
                  <a:srgbClr val="000000"/>
                </a:solidFill>
              </a:rPr>
              <a:t>TOMA</a:t>
            </a:r>
            <a:endParaRPr lang="en-US" sz="825" dirty="0">
              <a:solidFill>
                <a:srgbClr val="000000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351770" y="2636862"/>
            <a:ext cx="1673723" cy="37453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348861" y="3773271"/>
            <a:ext cx="109609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rgbClr val="000000"/>
                </a:solidFill>
              </a:rPr>
              <a:t>Focal Plane Mask</a:t>
            </a:r>
          </a:p>
        </p:txBody>
      </p:sp>
      <p:cxnSp>
        <p:nvCxnSpPr>
          <p:cNvPr id="50" name="Straight Arrow Connector 49"/>
          <p:cNvCxnSpPr>
            <a:stCxn id="49" idx="3"/>
          </p:cNvCxnSpPr>
          <p:nvPr/>
        </p:nvCxnSpPr>
        <p:spPr bwMode="auto">
          <a:xfrm flipV="1">
            <a:off x="1444951" y="3187826"/>
            <a:ext cx="2545099" cy="69316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248660" y="3467416"/>
            <a:ext cx="72060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rgbClr val="000000"/>
                </a:solidFill>
              </a:rPr>
              <a:t>Field Stop</a:t>
            </a:r>
          </a:p>
        </p:txBody>
      </p:sp>
      <p:cxnSp>
        <p:nvCxnSpPr>
          <p:cNvPr id="53" name="Straight Arrow Connector 52"/>
          <p:cNvCxnSpPr>
            <a:stCxn id="52" idx="3"/>
          </p:cNvCxnSpPr>
          <p:nvPr/>
        </p:nvCxnSpPr>
        <p:spPr>
          <a:xfrm flipV="1">
            <a:off x="969260" y="3488330"/>
            <a:ext cx="1122399" cy="8680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59" name="TextBox 58"/>
          <p:cNvSpPr txBox="1"/>
          <p:nvPr/>
        </p:nvSpPr>
        <p:spPr>
          <a:xfrm>
            <a:off x="343319" y="3129779"/>
            <a:ext cx="60615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OAP8</a:t>
            </a:r>
            <a:r>
              <a:rPr lang="en-US" sz="600" b="1" dirty="0" smtClean="0"/>
              <a:t> </a:t>
            </a:r>
            <a:endParaRPr lang="en-US" sz="600" b="1" dirty="0"/>
          </a:p>
        </p:txBody>
      </p:sp>
      <p:cxnSp>
        <p:nvCxnSpPr>
          <p:cNvPr id="60" name="Straight Arrow Connector 59"/>
          <p:cNvCxnSpPr>
            <a:stCxn id="59" idx="3"/>
          </p:cNvCxnSpPr>
          <p:nvPr/>
        </p:nvCxnSpPr>
        <p:spPr bwMode="auto">
          <a:xfrm>
            <a:off x="949470" y="3245195"/>
            <a:ext cx="240782" cy="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67" name="TextBox 66"/>
          <p:cNvSpPr txBox="1"/>
          <p:nvPr/>
        </p:nvSpPr>
        <p:spPr>
          <a:xfrm>
            <a:off x="858693" y="4171342"/>
            <a:ext cx="9222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rgbClr val="000000"/>
                </a:solidFill>
              </a:rPr>
              <a:t>Color </a:t>
            </a: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Filter Wheel</a:t>
            </a:r>
          </a:p>
        </p:txBody>
      </p:sp>
      <p:cxnSp>
        <p:nvCxnSpPr>
          <p:cNvPr id="68" name="Straight Arrow Connector 67"/>
          <p:cNvCxnSpPr>
            <a:stCxn id="67" idx="3"/>
          </p:cNvCxnSpPr>
          <p:nvPr/>
        </p:nvCxnSpPr>
        <p:spPr>
          <a:xfrm flipV="1">
            <a:off x="1780911" y="3861832"/>
            <a:ext cx="787360" cy="49417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77" name="TextBox 76"/>
          <p:cNvSpPr txBox="1"/>
          <p:nvPr/>
        </p:nvSpPr>
        <p:spPr>
          <a:xfrm>
            <a:off x="1347711" y="4717101"/>
            <a:ext cx="92636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 sz="900" dirty="0"/>
              <a:t>IMG/Pupil/IFS Selection</a:t>
            </a:r>
          </a:p>
        </p:txBody>
      </p:sp>
      <p:cxnSp>
        <p:nvCxnSpPr>
          <p:cNvPr id="78" name="Straight Arrow Connector 77"/>
          <p:cNvCxnSpPr>
            <a:stCxn id="77" idx="0"/>
          </p:cNvCxnSpPr>
          <p:nvPr/>
        </p:nvCxnSpPr>
        <p:spPr>
          <a:xfrm flipV="1">
            <a:off x="1810892" y="3977249"/>
            <a:ext cx="1154945" cy="73985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2605272" y="4490838"/>
            <a:ext cx="844120" cy="400110"/>
          </a:xfrm>
          <a:prstGeom prst="rect">
            <a:avLst/>
          </a:prstGeom>
          <a:solidFill>
            <a:srgbClr val="008F00">
              <a:alpha val="9804"/>
            </a:srgb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rgbClr val="00B050"/>
                </a:solidFill>
              </a:rPr>
              <a:t>Imaging Camera</a:t>
            </a:r>
          </a:p>
        </p:txBody>
      </p:sp>
      <p:cxnSp>
        <p:nvCxnSpPr>
          <p:cNvPr id="86" name="Straight Arrow Connector 85"/>
          <p:cNvCxnSpPr>
            <a:stCxn id="85" idx="0"/>
          </p:cNvCxnSpPr>
          <p:nvPr/>
        </p:nvCxnSpPr>
        <p:spPr bwMode="auto">
          <a:xfrm flipV="1">
            <a:off x="3027332" y="4158551"/>
            <a:ext cx="349433" cy="33228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92" name="TextBox 91"/>
          <p:cNvSpPr txBox="1"/>
          <p:nvPr/>
        </p:nvSpPr>
        <p:spPr>
          <a:xfrm>
            <a:off x="4016578" y="4608550"/>
            <a:ext cx="79230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rgbClr val="000000"/>
                </a:solidFill>
              </a:rPr>
              <a:t>IFS Optics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106171" y="4602143"/>
            <a:ext cx="867057" cy="415498"/>
          </a:xfrm>
          <a:prstGeom prst="rect">
            <a:avLst/>
          </a:prstGeom>
          <a:solidFill>
            <a:srgbClr val="008F00">
              <a:alpha val="9804"/>
            </a:srgb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rgbClr val="00B050"/>
                </a:solidFill>
              </a:rPr>
              <a:t>IFS Camera</a:t>
            </a:r>
          </a:p>
        </p:txBody>
      </p:sp>
      <p:cxnSp>
        <p:nvCxnSpPr>
          <p:cNvPr id="123" name="Straight Arrow Connector 122"/>
          <p:cNvCxnSpPr>
            <a:stCxn id="122" idx="1"/>
          </p:cNvCxnSpPr>
          <p:nvPr/>
        </p:nvCxnSpPr>
        <p:spPr>
          <a:xfrm flipH="1" flipV="1">
            <a:off x="5805143" y="4451070"/>
            <a:ext cx="301028" cy="35882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126" name="TextBox 125"/>
          <p:cNvSpPr txBox="1"/>
          <p:nvPr/>
        </p:nvSpPr>
        <p:spPr>
          <a:xfrm>
            <a:off x="7503283" y="4648355"/>
            <a:ext cx="6238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err="1">
                <a:solidFill>
                  <a:srgbClr val="000000"/>
                </a:solidFill>
              </a:rPr>
              <a:t>Lyot</a:t>
            </a:r>
            <a:r>
              <a:rPr lang="en-US" sz="900" dirty="0">
                <a:solidFill>
                  <a:srgbClr val="000000"/>
                </a:solidFill>
              </a:rPr>
              <a:t> Stop</a:t>
            </a:r>
          </a:p>
        </p:txBody>
      </p:sp>
      <p:cxnSp>
        <p:nvCxnSpPr>
          <p:cNvPr id="127" name="Straight Arrow Connector 126"/>
          <p:cNvCxnSpPr>
            <a:cxnSpLocks/>
          </p:cNvCxnSpPr>
          <p:nvPr/>
        </p:nvCxnSpPr>
        <p:spPr bwMode="auto">
          <a:xfrm flipH="1" flipV="1">
            <a:off x="4444251" y="3681987"/>
            <a:ext cx="3066582" cy="97947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133" name="TextBox 132"/>
          <p:cNvSpPr txBox="1"/>
          <p:nvPr/>
        </p:nvSpPr>
        <p:spPr>
          <a:xfrm>
            <a:off x="7344016" y="4186691"/>
            <a:ext cx="540286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OAP7</a:t>
            </a:r>
            <a:endParaRPr lang="en-US" sz="900" dirty="0">
              <a:solidFill>
                <a:srgbClr val="000000"/>
              </a:solidFill>
            </a:endParaRPr>
          </a:p>
        </p:txBody>
      </p:sp>
      <p:cxnSp>
        <p:nvCxnSpPr>
          <p:cNvPr id="134" name="Straight Arrow Connector 133"/>
          <p:cNvCxnSpPr>
            <a:stCxn id="133" idx="1"/>
          </p:cNvCxnSpPr>
          <p:nvPr/>
        </p:nvCxnSpPr>
        <p:spPr bwMode="auto">
          <a:xfrm flipH="1" flipV="1">
            <a:off x="6091308" y="4059719"/>
            <a:ext cx="1252708" cy="24238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137" name="TextBox 136"/>
          <p:cNvSpPr txBox="1"/>
          <p:nvPr/>
        </p:nvSpPr>
        <p:spPr>
          <a:xfrm>
            <a:off x="7401068" y="3879399"/>
            <a:ext cx="1332492" cy="246221"/>
          </a:xfrm>
          <a:prstGeom prst="rect">
            <a:avLst/>
          </a:prstGeom>
          <a:solidFill>
            <a:srgbClr val="008F00">
              <a:alpha val="9804"/>
            </a:srgb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rgbClr val="00B050"/>
                </a:solidFill>
              </a:rPr>
              <a:t>LOWFS Camera</a:t>
            </a:r>
          </a:p>
        </p:txBody>
      </p:sp>
      <p:cxnSp>
        <p:nvCxnSpPr>
          <p:cNvPr id="138" name="Straight Arrow Connector 137"/>
          <p:cNvCxnSpPr>
            <a:stCxn id="137" idx="1"/>
          </p:cNvCxnSpPr>
          <p:nvPr/>
        </p:nvCxnSpPr>
        <p:spPr bwMode="auto">
          <a:xfrm flipH="1" flipV="1">
            <a:off x="5600690" y="3763184"/>
            <a:ext cx="1800378" cy="23932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141" name="TextBox 140"/>
          <p:cNvSpPr txBox="1"/>
          <p:nvPr/>
        </p:nvSpPr>
        <p:spPr>
          <a:xfrm>
            <a:off x="6312222" y="2316869"/>
            <a:ext cx="55981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OAP4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7670714" y="3543664"/>
            <a:ext cx="65260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OAP5</a:t>
            </a:r>
            <a:endParaRPr lang="en-US" sz="900" dirty="0">
              <a:solidFill>
                <a:srgbClr val="000000"/>
              </a:solidFill>
            </a:endParaRPr>
          </a:p>
        </p:txBody>
      </p:sp>
      <p:cxnSp>
        <p:nvCxnSpPr>
          <p:cNvPr id="144" name="Straight Arrow Connector 143"/>
          <p:cNvCxnSpPr>
            <a:stCxn id="142" idx="1"/>
          </p:cNvCxnSpPr>
          <p:nvPr/>
        </p:nvCxnSpPr>
        <p:spPr bwMode="auto">
          <a:xfrm flipH="1">
            <a:off x="6528021" y="3659080"/>
            <a:ext cx="1142693" cy="4441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150" name="TextBox 149"/>
          <p:cNvSpPr txBox="1"/>
          <p:nvPr/>
        </p:nvSpPr>
        <p:spPr>
          <a:xfrm>
            <a:off x="7503283" y="3224614"/>
            <a:ext cx="1170447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rgbClr val="000000"/>
                </a:solidFill>
              </a:rPr>
              <a:t>Shaped-pupil mask</a:t>
            </a:r>
          </a:p>
        </p:txBody>
      </p:sp>
      <p:cxnSp>
        <p:nvCxnSpPr>
          <p:cNvPr id="151" name="Straight Arrow Connector 150"/>
          <p:cNvCxnSpPr>
            <a:stCxn id="150" idx="1"/>
          </p:cNvCxnSpPr>
          <p:nvPr/>
        </p:nvCxnSpPr>
        <p:spPr bwMode="auto">
          <a:xfrm flipH="1" flipV="1">
            <a:off x="4674957" y="3219030"/>
            <a:ext cx="2828326" cy="11330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cxnSp>
        <p:nvCxnSpPr>
          <p:cNvPr id="143" name="Straight Arrow Connector 142"/>
          <p:cNvCxnSpPr>
            <a:stCxn id="141" idx="2"/>
          </p:cNvCxnSpPr>
          <p:nvPr/>
        </p:nvCxnSpPr>
        <p:spPr bwMode="auto">
          <a:xfrm flipH="1">
            <a:off x="5957727" y="2547701"/>
            <a:ext cx="634402" cy="78463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pic>
        <p:nvPicPr>
          <p:cNvPr id="57" name="Picture 56" descr="ccd201.jpe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33" y="4950039"/>
            <a:ext cx="2518190" cy="169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TextBox 57"/>
          <p:cNvSpPr txBox="1"/>
          <p:nvPr/>
        </p:nvSpPr>
        <p:spPr>
          <a:xfrm>
            <a:off x="5813431" y="6425318"/>
            <a:ext cx="27403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smtClean="0"/>
              <a:t>CCD201-20: </a:t>
            </a:r>
            <a:r>
              <a:rPr lang="en-US" sz="1000" dirty="0"/>
              <a:t>1K</a:t>
            </a:r>
            <a:r>
              <a:rPr lang="en-US" sz="1000" dirty="0" smtClean="0"/>
              <a:t>⤬2K </a:t>
            </a:r>
            <a:r>
              <a:rPr lang="en-US" sz="1000"/>
              <a:t>format  13.3 ⤬ 26.6 </a:t>
            </a:r>
            <a:r>
              <a:rPr lang="en-US" sz="1000" dirty="0" smtClean="0"/>
              <a:t>mm</a:t>
            </a:r>
            <a:endParaRPr lang="en-US" sz="1000" dirty="0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17797" r="13076" b="19297"/>
          <a:stretch/>
        </p:blipFill>
        <p:spPr>
          <a:xfrm>
            <a:off x="2842759" y="5002393"/>
            <a:ext cx="2377546" cy="1735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" name="Left Arrow 65"/>
          <p:cNvSpPr/>
          <p:nvPr/>
        </p:nvSpPr>
        <p:spPr>
          <a:xfrm rot="549936">
            <a:off x="3536945" y="5993060"/>
            <a:ext cx="724491" cy="214738"/>
          </a:xfrm>
          <a:prstGeom prst="leftArrow">
            <a:avLst/>
          </a:prstGeom>
          <a:solidFill>
            <a:srgbClr val="FFC000">
              <a:alpha val="74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 smtClean="0">
                <a:solidFill>
                  <a:schemeClr val="tx1"/>
                </a:solidFill>
              </a:rPr>
              <a:t>Light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80070" y="5682643"/>
            <a:ext cx="138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900" dirty="0" smtClean="0">
                <a:solidFill>
                  <a:srgbClr val="000000"/>
                </a:solidFill>
              </a:rPr>
              <a:t>Completely enclosed, 1cm Ta </a:t>
            </a:r>
            <a:r>
              <a:rPr lang="en-US" sz="900" dirty="0">
                <a:solidFill>
                  <a:srgbClr val="000000"/>
                </a:solidFill>
              </a:rPr>
              <a:t>S</a:t>
            </a:r>
            <a:r>
              <a:rPr lang="en-US" sz="900" dirty="0" smtClean="0">
                <a:solidFill>
                  <a:srgbClr val="000000"/>
                </a:solidFill>
              </a:rPr>
              <a:t>hield Concept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3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CGI Cameras</a:t>
            </a:r>
            <a:endParaRPr lang="en-US" altLang="en-US" dirty="0"/>
          </a:p>
        </p:txBody>
      </p:sp>
      <p:sp>
        <p:nvSpPr>
          <p:cNvPr id="35" name="Content Placeholder 6"/>
          <p:cNvSpPr>
            <a:spLocks noGrp="1"/>
          </p:cNvSpPr>
          <p:nvPr>
            <p:ph idx="4294967295"/>
          </p:nvPr>
        </p:nvSpPr>
        <p:spPr>
          <a:xfrm>
            <a:off x="4572001" y="4674042"/>
            <a:ext cx="4348172" cy="15509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marL="227013" indent="-103188"/>
            <a:endParaRPr lang="en-US" sz="20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227013" indent="-103188"/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EMCCD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enables high 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QE CCD imaging and zero read noise photon counting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227013" indent="-103188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Low light level multi-stage 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serial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register 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at elevated voltage (~50V) amplifies signals well above the level of the read noise.</a:t>
            </a:r>
          </a:p>
          <a:p>
            <a:pPr marL="227013" indent="-103188"/>
            <a:r>
              <a:rPr lang="en-US" sz="1200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Amplified data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are 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sent to a photon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counting discriminator, 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eliminating read noise.</a:t>
            </a:r>
          </a:p>
          <a:p>
            <a:pPr marL="0" indent="0">
              <a:buNone/>
            </a:pPr>
            <a:endParaRPr lang="en-US" sz="1200" kern="1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764627"/>
            <a:ext cx="4342630" cy="36358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 bwMode="auto">
          <a:xfrm>
            <a:off x="4805448" y="3004457"/>
            <a:ext cx="1039586" cy="12932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4" name="Picture 2" descr="http://www.e2v.com/assets/media/images/product%20specific/L3CCD_023746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0471" y="2632442"/>
            <a:ext cx="1156043" cy="1037475"/>
          </a:xfrm>
          <a:prstGeom prst="rect">
            <a:avLst/>
          </a:prstGeom>
          <a:noFill/>
          <a:scene3d>
            <a:camera prst="orthographicFront"/>
            <a:lightRig rig="soft" dir="t"/>
          </a:scene3d>
          <a:sp3d prstMaterial="dkEdge">
            <a:bevelT/>
          </a:sp3d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00230" y="6612672"/>
            <a:ext cx="1115170" cy="1384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F9A81-AA70-4DB4-94B7-F287A743788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12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MS PGothic" charset="-128"/>
              <a:cs typeface="Arial" panose="020B0604020202020204" pitchFamily="34" charset="0"/>
            </a:endParaRPr>
          </a:p>
        </p:txBody>
      </p:sp>
      <p:sp>
        <p:nvSpPr>
          <p:cNvPr id="15" name="Content Placeholder 6"/>
          <p:cNvSpPr>
            <a:spLocks noGrp="1"/>
          </p:cNvSpPr>
          <p:nvPr/>
        </p:nvSpPr>
        <p:spPr>
          <a:xfrm>
            <a:off x="220506" y="860243"/>
            <a:ext cx="4343400" cy="56388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2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○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45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Two science cameras</a:t>
            </a:r>
          </a:p>
          <a:p>
            <a:pPr lvl="1"/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Direct imaging camera (DICAM)</a:t>
            </a:r>
          </a:p>
          <a:p>
            <a:pPr lvl="1"/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Integral field spectrograph camera (IFSCAM)</a:t>
            </a:r>
          </a:p>
          <a:p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One engineering camera</a:t>
            </a:r>
          </a:p>
          <a:p>
            <a:pPr lvl="1"/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LOWFS camera (LOCAM)</a:t>
            </a:r>
          </a:p>
          <a:p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Science cameras detect ultra-low flux (~1 </a:t>
            </a:r>
            <a:r>
              <a:rPr lang="en-US" sz="1800" dirty="0" err="1" smtClean="0">
                <a:latin typeface="Century Gothic" charset="0"/>
                <a:ea typeface="Century Gothic" charset="0"/>
                <a:cs typeface="Century Gothic" charset="0"/>
              </a:rPr>
              <a:t>ph</a:t>
            </a: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/pix/15 min) </a:t>
            </a:r>
          </a:p>
          <a:p>
            <a:pPr lvl="1"/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~100 sec frames</a:t>
            </a:r>
          </a:p>
          <a:p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LOWFS camera detects higher flux</a:t>
            </a:r>
          </a:p>
          <a:p>
            <a:pPr lvl="1"/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1kHz frame rate</a:t>
            </a:r>
          </a:p>
          <a:p>
            <a:pPr marL="239713" indent="-173038"/>
            <a:r>
              <a:rPr lang="en-US" sz="1800" dirty="0">
                <a:latin typeface="Century Gothic" charset="0"/>
                <a:ea typeface="Century Gothic" charset="0"/>
                <a:cs typeface="Century Gothic" charset="0"/>
              </a:rPr>
              <a:t>Teledyne-e2V </a:t>
            </a: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CCD201-20 </a:t>
            </a:r>
            <a:r>
              <a:rPr lang="en-US" sz="1800" dirty="0">
                <a:latin typeface="Century Gothic" charset="0"/>
                <a:ea typeface="Century Gothic" charset="0"/>
                <a:cs typeface="Century Gothic" charset="0"/>
              </a:rPr>
              <a:t>baselined for CGI </a:t>
            </a: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cameras</a:t>
            </a:r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9713" indent="-227013">
              <a:buFont typeface="Arial" charset="0"/>
              <a:buChar char="•"/>
            </a:pP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CCD201-20 </a:t>
            </a:r>
            <a:r>
              <a:rPr lang="en-US" sz="1800" dirty="0">
                <a:latin typeface="Century Gothic" charset="0"/>
                <a:ea typeface="Century Gothic" charset="0"/>
                <a:cs typeface="Century Gothic" charset="0"/>
              </a:rPr>
              <a:t>version has been extensively tested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Electro-optical parameters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Radiation exposure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Low flux image characterization</a:t>
            </a:r>
          </a:p>
          <a:p>
            <a:endParaRPr lang="en-US" sz="1400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7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04729" y="985962"/>
            <a:ext cx="8367564" cy="5247861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LOWFScam</a:t>
            </a:r>
            <a:endParaRPr lang="en-US" dirty="0" smtClean="0"/>
          </a:p>
          <a:p>
            <a:pPr lvl="1"/>
            <a:r>
              <a:rPr lang="en-US" dirty="0"/>
              <a:t>&lt;5 e- read noise requirement</a:t>
            </a:r>
          </a:p>
          <a:p>
            <a:pPr lvl="1"/>
            <a:r>
              <a:rPr lang="en-US" dirty="0"/>
              <a:t>50,000 e- full well requirement</a:t>
            </a:r>
          </a:p>
          <a:p>
            <a:pPr lvl="1"/>
            <a:r>
              <a:rPr lang="en-US" dirty="0"/>
              <a:t>1000 fps operation of a 50x50 pixel region requirement</a:t>
            </a:r>
          </a:p>
          <a:p>
            <a:pPr lvl="1"/>
            <a:r>
              <a:rPr lang="en-US" dirty="0"/>
              <a:t>Latency of &lt;1ms requirement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DIcam</a:t>
            </a:r>
            <a:r>
              <a:rPr lang="en-US" dirty="0" smtClean="0"/>
              <a:t>/</a:t>
            </a:r>
            <a:r>
              <a:rPr lang="en-US" dirty="0" err="1" smtClean="0"/>
              <a:t>IFScam</a:t>
            </a:r>
            <a:endParaRPr lang="en-US" dirty="0"/>
          </a:p>
          <a:p>
            <a:pPr lvl="1"/>
            <a:r>
              <a:rPr lang="en-US" dirty="0" smtClean="0"/>
              <a:t>Minimum flux detection limit ~ 1 photon/pixel/15 min</a:t>
            </a:r>
          </a:p>
          <a:p>
            <a:pPr lvl="1"/>
            <a:r>
              <a:rPr lang="en-US" dirty="0" err="1" smtClean="0"/>
              <a:t>dQE</a:t>
            </a:r>
            <a:r>
              <a:rPr lang="en-US" dirty="0" smtClean="0"/>
              <a:t> </a:t>
            </a:r>
            <a:r>
              <a:rPr lang="en-US" dirty="0" smtClean="0"/>
              <a:t>≳50</a:t>
            </a:r>
            <a:r>
              <a:rPr lang="en-US" dirty="0" smtClean="0"/>
              <a:t>% (</a:t>
            </a:r>
            <a:r>
              <a:rPr lang="en-US" dirty="0" smtClean="0"/>
              <a:t>TBR)at midlife, </a:t>
            </a:r>
            <a:r>
              <a:rPr lang="en-US" dirty="0" smtClean="0"/>
              <a:t>95% confidence level</a:t>
            </a:r>
          </a:p>
          <a:p>
            <a:pPr lvl="1"/>
            <a:r>
              <a:rPr lang="en-US" dirty="0" smtClean="0"/>
              <a:t>Read noise (gain = 1, 1000) = 55, 75  e- RMS</a:t>
            </a:r>
          </a:p>
          <a:p>
            <a:pPr lvl="1"/>
            <a:r>
              <a:rPr lang="en-US" dirty="0" smtClean="0"/>
              <a:t>Dark current (BOL, EOL) &lt; 1 , 2  e-/pix/</a:t>
            </a:r>
            <a:r>
              <a:rPr lang="en-US" dirty="0" err="1" smtClean="0"/>
              <a:t>hr</a:t>
            </a:r>
            <a:endParaRPr lang="en-US" dirty="0" smtClean="0"/>
          </a:p>
          <a:p>
            <a:pPr lvl="1"/>
            <a:r>
              <a:rPr lang="en-US" dirty="0" smtClean="0"/>
              <a:t>CIC &lt; 0.01 e-/pix/frame </a:t>
            </a:r>
            <a:endParaRPr lang="en-US" sz="1600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COTS </a:t>
            </a:r>
            <a:r>
              <a:rPr lang="en-US" dirty="0" smtClean="0"/>
              <a:t>CCD201-20 </a:t>
            </a:r>
            <a:r>
              <a:rPr lang="en-US" dirty="0" smtClean="0"/>
              <a:t>meets requirements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60712-8143-A241-A9EF-434AAA834F42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9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Radiation </a:t>
            </a:r>
            <a:r>
              <a:rPr lang="en-US" sz="2800" dirty="0"/>
              <a:t>Test Program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4294967295"/>
          </p:nvPr>
        </p:nvSpPr>
        <p:spPr>
          <a:xfrm>
            <a:off x="461372" y="988387"/>
            <a:ext cx="8229745" cy="296257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6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WFIRST expected radiation environment at L2 (Kepler, JWST).</a:t>
            </a:r>
          </a:p>
          <a:p>
            <a:pPr lvl="1" algn="just">
              <a:lnSpc>
                <a:spcPct val="150000"/>
              </a:lnSpc>
            </a:pPr>
            <a:r>
              <a:rPr lang="en-US" sz="14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This location </a:t>
            </a:r>
            <a:r>
              <a:rPr lang="en-US" sz="14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is </a:t>
            </a:r>
            <a:r>
              <a:rPr lang="en-US" sz="14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beyond the Moon and outside the protection of the Earth’s magnetosphere</a:t>
            </a:r>
          </a:p>
          <a:p>
            <a:pPr lvl="1" algn="just">
              <a:lnSpc>
                <a:spcPct val="150000"/>
              </a:lnSpc>
            </a:pPr>
            <a:r>
              <a:rPr lang="en-US" sz="14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Radiation dose will be </a:t>
            </a:r>
            <a:r>
              <a:rPr lang="en-US" sz="1400" b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dominated by protons from solar flares.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6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EMCCD detectors exhibit charge transfer </a:t>
            </a:r>
            <a:r>
              <a:rPr lang="en-US" sz="16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degradation (trap defects) similar </a:t>
            </a:r>
            <a:r>
              <a:rPr lang="en-US" sz="16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to other CCD detectors (e.g. HST) when </a:t>
            </a:r>
            <a:r>
              <a:rPr lang="en-US" sz="16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the </a:t>
            </a:r>
            <a:r>
              <a:rPr lang="en-US" sz="16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lattice is damaged by energetic particles.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6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Collaboration with Open University, UK to evaluate the performance of commercial EMCCDs that are degraded by a flight-like radiation dose (95% confidence, 5 years, RDF=2) of protons.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48" y="4280284"/>
            <a:ext cx="2039061" cy="19742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784" y="4166975"/>
            <a:ext cx="2560320" cy="2286919"/>
          </a:xfrm>
          <a:prstGeom prst="rect">
            <a:avLst/>
          </a:prstGeom>
        </p:spPr>
      </p:pic>
      <p:sp>
        <p:nvSpPr>
          <p:cNvPr id="30" name="Line Callout 1 29"/>
          <p:cNvSpPr/>
          <p:nvPr/>
        </p:nvSpPr>
        <p:spPr bwMode="auto">
          <a:xfrm>
            <a:off x="6203412" y="5954209"/>
            <a:ext cx="1390875" cy="499685"/>
          </a:xfrm>
          <a:prstGeom prst="borderCallout1">
            <a:avLst>
              <a:gd name="adj1" fmla="val 61611"/>
              <a:gd name="adj2" fmla="val -403"/>
              <a:gd name="adj3" fmla="val 61573"/>
              <a:gd name="adj4" fmla="val -3306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smtClean="0">
                <a:latin typeface="Calibri" panose="020F0502020204030204" pitchFamily="34" charset="0"/>
                <a:cs typeface="Calibri"/>
              </a:rPr>
              <a:t>Radiation Exposed </a:t>
            </a:r>
            <a:r>
              <a:rPr lang="en-US" sz="1400" b="1" dirty="0" smtClean="0">
                <a:latin typeface="Calibri" panose="020F0502020204030204" pitchFamily="34" charset="0"/>
                <a:cs typeface="Calibri"/>
              </a:rPr>
              <a:t>areas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49208" y="4356327"/>
            <a:ext cx="2466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/>
              <a:t>We have evaluated two sets of irradiated devices and determined that the damage is dominated by the image area.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06974" y="4535488"/>
            <a:ext cx="93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EMCCD</a:t>
            </a:r>
            <a:endParaRPr lang="en-US" sz="160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246210" y="4833380"/>
            <a:ext cx="1004030" cy="341048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752019" y="4914320"/>
            <a:ext cx="568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5752019" y="5465843"/>
            <a:ext cx="514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Store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3781301" y="6229990"/>
            <a:ext cx="529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Serial</a:t>
            </a:r>
            <a:endParaRPr lang="en-US" sz="1200" dirty="0"/>
          </a:p>
        </p:txBody>
      </p:sp>
      <p:cxnSp>
        <p:nvCxnSpPr>
          <p:cNvPr id="3" name="Straight Connector 2"/>
          <p:cNvCxnSpPr>
            <a:stCxn id="30" idx="2"/>
          </p:cNvCxnSpPr>
          <p:nvPr/>
        </p:nvCxnSpPr>
        <p:spPr bwMode="auto">
          <a:xfrm flipH="1" flipV="1">
            <a:off x="3892991" y="5742843"/>
            <a:ext cx="2310421" cy="4612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4566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L2 Orbit Radiation Environment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60712-8143-A241-A9EF-434AAA834F42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1" t="11765" r="9815" b="12810"/>
          <a:stretch/>
        </p:blipFill>
        <p:spPr>
          <a:xfrm>
            <a:off x="1055988" y="1253760"/>
            <a:ext cx="6741459" cy="4948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16646" r="12839" b="12632"/>
          <a:stretch/>
        </p:blipFill>
        <p:spPr>
          <a:xfrm>
            <a:off x="6510248" y="1682205"/>
            <a:ext cx="2341652" cy="1693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253039" y="1434863"/>
            <a:ext cx="1537600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Flare Distribution</a:t>
            </a:r>
            <a:endParaRPr lang="en-US" sz="1400" dirty="0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6394325" y="3849850"/>
            <a:ext cx="85657" cy="8565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00572" y="4732168"/>
            <a:ext cx="1769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/>
              <a:t>Tested at this level</a:t>
            </a:r>
            <a:endParaRPr lang="en-US" sz="1400" b="1" dirty="0"/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 flipV="1">
            <a:off x="5470159" y="4006159"/>
            <a:ext cx="924166" cy="879898"/>
          </a:xfrm>
          <a:prstGeom prst="straightConnector1">
            <a:avLst/>
          </a:prstGeom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32151" y="3146148"/>
            <a:ext cx="14590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95% confidence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98794" y="1827453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7 years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4113" y="2578188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>
                <a:solidFill>
                  <a:srgbClr val="000000"/>
                </a:solidFill>
              </a:rPr>
              <a:t>3</a:t>
            </a:r>
            <a:r>
              <a:rPr lang="en-US" sz="1400" dirty="0" smtClean="0">
                <a:solidFill>
                  <a:srgbClr val="000000"/>
                </a:solidFill>
              </a:rPr>
              <a:t> years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84462" y="216375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smtClean="0">
                <a:solidFill>
                  <a:srgbClr val="000000"/>
                </a:solidFill>
              </a:rPr>
              <a:t>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6075985" y="3849850"/>
            <a:ext cx="85657" cy="85657"/>
          </a:xfrm>
          <a:prstGeom prst="ellipse">
            <a:avLst/>
          </a:prstGeom>
          <a:solidFill>
            <a:srgbClr val="008F00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50208" y="4348629"/>
            <a:ext cx="1931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</a:t>
            </a:r>
            <a:r>
              <a:rPr lang="en-US" sz="1400" b="1" dirty="0" smtClean="0"/>
              <a:t>odeled at this level</a:t>
            </a:r>
            <a:endParaRPr lang="en-US" sz="1400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482147" y="3922402"/>
            <a:ext cx="603242" cy="581065"/>
          </a:xfrm>
          <a:prstGeom prst="straightConnector1">
            <a:avLst/>
          </a:prstGeom>
          <a:ln w="38100" cap="flat" cmpd="sng" algn="ctr">
            <a:solidFill>
              <a:srgbClr val="008F00"/>
            </a:solidFill>
            <a:prstDash val="solid"/>
            <a:round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47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71812" y="133077"/>
            <a:ext cx="4629151" cy="436031"/>
          </a:xfrm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  <a:latin typeface="Century Gothic" charset="0"/>
                <a:cs typeface="Century Gothic" charset="0"/>
              </a:rPr>
              <a:t>Radiation Damage</a:t>
            </a:r>
            <a:endParaRPr lang="en-US" b="0" dirty="0">
              <a:solidFill>
                <a:schemeClr val="tx1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62644" y="979079"/>
            <a:ext cx="8248650" cy="2205558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Proton damage results in 1) hot pixels and 2) charge transfer degradation.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1400" b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Hot pixels </a:t>
            </a:r>
            <a:r>
              <a:rPr lang="en-US" sz="14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may have much higher dark than the typical pixel (&gt;10x), however, these pixels are ~10% of the total even at end of mission.</a:t>
            </a:r>
          </a:p>
          <a:p>
            <a:pPr lvl="2"/>
            <a:r>
              <a:rPr lang="en-US" sz="14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The </a:t>
            </a:r>
            <a:r>
              <a:rPr lang="en-US" sz="1400" i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diffuse</a:t>
            </a:r>
            <a:r>
              <a:rPr lang="en-US" sz="14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 dark current remains under 1 electron-px</a:t>
            </a:r>
            <a:r>
              <a:rPr lang="en-US" sz="1400" baseline="30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-1</a:t>
            </a:r>
            <a:r>
              <a:rPr lang="en-US" sz="14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-hour</a:t>
            </a:r>
            <a:r>
              <a:rPr lang="en-US" sz="1400" baseline="30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-1</a:t>
            </a:r>
            <a:endParaRPr lang="en-US" sz="1400" dirty="0" smtClean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571500" lvl="1" indent="-342900">
              <a:buFont typeface="+mj-lt"/>
              <a:buAutoNum type="arabicPeriod"/>
            </a:pPr>
            <a:r>
              <a:rPr lang="en-US" sz="1400" b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Charge transfer degradation </a:t>
            </a:r>
            <a:r>
              <a:rPr lang="en-US" sz="1400" b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due to traps </a:t>
            </a:r>
            <a:r>
              <a:rPr lang="en-US" sz="14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disproportionately </a:t>
            </a:r>
            <a:r>
              <a:rPr lang="en-US" sz="14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affects faint signals since traps are efficient when they are empty.</a:t>
            </a:r>
          </a:p>
          <a:p>
            <a:pPr lvl="2"/>
            <a:r>
              <a:rPr lang="en-US" sz="1400" i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Increasing the frame time is an effective mitigation but is limited by the long tails of cosmic rays generated in the EM gain register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>
          <a:xfrm>
            <a:off x="7993371" y="6473646"/>
            <a:ext cx="1069767" cy="365125"/>
          </a:xfrm>
        </p:spPr>
        <p:txBody>
          <a:bodyPr/>
          <a:lstStyle/>
          <a:p>
            <a:fld id="{F1E51A9F-9D40-144B-9666-6B30B75E8C1B}" type="slidenum">
              <a:rPr lang="en-US" smtClean="0">
                <a:solidFill>
                  <a:schemeClr val="tx1"/>
                </a:solidFill>
              </a:rPr>
              <a:pPr/>
              <a:t>16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7" y="3776391"/>
            <a:ext cx="2359152" cy="2290298"/>
          </a:xfrm>
          <a:prstGeom prst="rect">
            <a:avLst/>
          </a:prstGeom>
        </p:spPr>
      </p:pic>
      <p:pic>
        <p:nvPicPr>
          <p:cNvPr id="18" name="Picture 17" descr="jpl_cr_tail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137" y="3776391"/>
            <a:ext cx="2322576" cy="22880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243" y="3760616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Shielded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15272" y="3761156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FFFF00"/>
                </a:solidFill>
              </a:rPr>
              <a:t>Damaged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9751" y="3433526"/>
            <a:ext cx="801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Hot Pixels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4110119" y="3433526"/>
            <a:ext cx="951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Cosmic Rays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128" y="3731371"/>
            <a:ext cx="2606959" cy="23781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25225" y="3433525"/>
            <a:ext cx="2403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di-Vacancy traps</a:t>
            </a:r>
            <a:r>
              <a:rPr lang="en-US" sz="1200" smtClean="0"/>
              <a:t>, 50⤬50 window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392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891862" y="133077"/>
            <a:ext cx="7044919" cy="436031"/>
          </a:xfrm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  <a:latin typeface="Century Gothic" charset="0"/>
                <a:cs typeface="Century Gothic" charset="0"/>
              </a:rPr>
              <a:t>Radiation Induced </a:t>
            </a:r>
            <a:r>
              <a:rPr lang="en-US" b="0" smtClean="0">
                <a:solidFill>
                  <a:schemeClr val="tx1"/>
                </a:solidFill>
                <a:latin typeface="Century Gothic" charset="0"/>
                <a:cs typeface="Century Gothic" charset="0"/>
              </a:rPr>
              <a:t>Image Degradation</a:t>
            </a:r>
            <a:endParaRPr lang="en-US" b="0" dirty="0">
              <a:solidFill>
                <a:schemeClr val="tx1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62644" y="951925"/>
            <a:ext cx="8248650" cy="3047794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Low flux PSF measured using a scene generator and ND filters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PSF detection is characterized using </a:t>
            </a:r>
          </a:p>
          <a:p>
            <a:pPr lvl="1"/>
            <a:r>
              <a:rPr lang="en-US" sz="12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Aperture photometry</a:t>
            </a:r>
          </a:p>
          <a:p>
            <a:pPr lvl="1"/>
            <a:r>
              <a:rPr lang="en-US" sz="12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Markov Chain Monte Carlo Model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Input flux dependence of </a:t>
            </a:r>
            <a:r>
              <a:rPr lang="en-US" sz="1600" dirty="0" err="1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dQE</a:t>
            </a:r>
            <a:r>
              <a:rPr lang="en-US" sz="16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 is measured</a:t>
            </a:r>
          </a:p>
          <a:p>
            <a:pPr algn="just"/>
            <a:r>
              <a:rPr lang="en-US" sz="16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The radiation-damaged detector performance at 5 years meets requirements.  Desirable to increase performance margin by improving the sensor design at Teledyne-e2v.</a:t>
            </a:r>
            <a:endParaRPr lang="en-US" sz="1600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>
          <a:xfrm>
            <a:off x="8014931" y="6521989"/>
            <a:ext cx="1069767" cy="365125"/>
          </a:xfrm>
        </p:spPr>
        <p:txBody>
          <a:bodyPr/>
          <a:lstStyle/>
          <a:p>
            <a:fld id="{F1E51A9F-9D40-144B-9666-6B30B75E8C1B}" type="slidenum">
              <a:rPr lang="en-US" smtClean="0">
                <a:solidFill>
                  <a:schemeClr val="tx1"/>
                </a:solidFill>
              </a:rPr>
              <a:pPr/>
              <a:t>17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662" y="2973025"/>
            <a:ext cx="4681235" cy="3752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353" y="3137336"/>
            <a:ext cx="2265425" cy="329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8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Trap mitigation: narrow channels</a:t>
            </a:r>
            <a:endParaRPr lang="en-GB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2335" y="788725"/>
            <a:ext cx="353431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latin typeface="Century Gothic" charset="0"/>
                <a:ea typeface="Century Gothic" charset="0"/>
                <a:cs typeface="Century Gothic" charset="0"/>
              </a:rPr>
              <a:t>Narrowing the buried channel </a:t>
            </a:r>
            <a:r>
              <a:rPr lang="en-GB" sz="1600" b="1" dirty="0" smtClean="0">
                <a:latin typeface="Century Gothic" charset="0"/>
                <a:ea typeface="Century Gothic" charset="0"/>
                <a:cs typeface="Century Gothic" charset="0"/>
              </a:rPr>
              <a:t>result:</a:t>
            </a:r>
            <a:endParaRPr lang="en-GB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latin typeface="Century Gothic" charset="0"/>
                <a:ea typeface="Century Gothic" charset="0"/>
                <a:cs typeface="Century Gothic" charset="0"/>
              </a:rPr>
              <a:t>Higher density charge packets for a given signal size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latin typeface="Century Gothic" charset="0"/>
                <a:ea typeface="Century Gothic" charset="0"/>
                <a:cs typeface="Century Gothic" charset="0"/>
              </a:rPr>
              <a:t>Smaller volume for a given signal size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latin typeface="Century Gothic" charset="0"/>
                <a:ea typeface="Century Gothic" charset="0"/>
                <a:cs typeface="Century Gothic" charset="0"/>
              </a:rPr>
              <a:t>Change in the position of signal(y-axis) related to the change in channel parameter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766" y="44564"/>
            <a:ext cx="867256" cy="744161"/>
          </a:xfrm>
          <a:prstGeom prst="rect">
            <a:avLst/>
          </a:prstGeom>
        </p:spPr>
      </p:pic>
      <p:pic>
        <p:nvPicPr>
          <p:cNvPr id="16" name="Content Placeholder 7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279" y="3589492"/>
            <a:ext cx="3596867" cy="26833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447" y="910284"/>
            <a:ext cx="5289822" cy="4537066"/>
          </a:xfrm>
          <a:prstGeom prst="rect">
            <a:avLst/>
          </a:prstGeom>
        </p:spPr>
      </p:pic>
      <p:sp>
        <p:nvSpPr>
          <p:cNvPr id="3" name="Line Callout 1 2"/>
          <p:cNvSpPr/>
          <p:nvPr/>
        </p:nvSpPr>
        <p:spPr bwMode="auto">
          <a:xfrm>
            <a:off x="4456520" y="5577028"/>
            <a:ext cx="4099005" cy="615636"/>
          </a:xfrm>
          <a:prstGeom prst="borderCallout1">
            <a:avLst>
              <a:gd name="adj1" fmla="val 29044"/>
              <a:gd name="adj2" fmla="val -3253"/>
              <a:gd name="adj3" fmla="val -100806"/>
              <a:gd name="adj4" fmla="val -82181"/>
            </a:avLst>
          </a:prstGeom>
          <a:noFill/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charset="0"/>
                <a:ea typeface="Century Gothic" charset="0"/>
                <a:cs typeface="Century Gothic" charset="0"/>
              </a:rPr>
              <a:t>2x reduction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charset="0"/>
                <a:ea typeface="Century Gothic" charset="0"/>
                <a:cs typeface="Century Gothic" charset="0"/>
              </a:rPr>
              <a:t> in capture probability </a:t>
            </a:r>
            <a:r>
              <a:rPr lang="en-US" sz="1800" b="1" dirty="0" smtClean="0">
                <a:solidFill>
                  <a:srgbClr val="00B050"/>
                </a:solidFill>
                <a:latin typeface="Century Gothic" charset="0"/>
                <a:ea typeface="Century Gothic" charset="0"/>
                <a:cs typeface="Century Gothic" charset="0"/>
              </a:rPr>
              <a:t>for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charset="0"/>
                <a:ea typeface="Century Gothic" charset="0"/>
                <a:cs typeface="Century Gothic" charset="0"/>
              </a:rPr>
              <a:t>4u𝝁m channel width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567447" y="6322342"/>
            <a:ext cx="5179377" cy="376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Analysis by Nathan Bush of Open University, CEI</a:t>
            </a:r>
            <a:endParaRPr lang="en-US" sz="1400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987255" y="6594732"/>
            <a:ext cx="1069767" cy="15388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r" eaLnBrk="1" hangingPunct="1"/>
            <a:r>
              <a:rPr lang="en-US" sz="1000" dirty="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18</a:t>
            </a:r>
            <a:endParaRPr lang="en-US" sz="10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82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63" y="50063"/>
            <a:ext cx="7444384" cy="685800"/>
          </a:xfrm>
        </p:spPr>
        <p:txBody>
          <a:bodyPr/>
          <a:lstStyle/>
          <a:p>
            <a:r>
              <a:rPr lang="en-US" sz="2400" dirty="0"/>
              <a:t>Modeling </a:t>
            </a:r>
            <a:r>
              <a:rPr lang="en-US" sz="2400" dirty="0" smtClean="0"/>
              <a:t>of EMCCD Detector </a:t>
            </a:r>
            <a:r>
              <a:rPr lang="en-US" sz="2400" dirty="0"/>
              <a:t>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2347" y="1017057"/>
            <a:ext cx="4665198" cy="27711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b="1" i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What </a:t>
            </a:r>
            <a:r>
              <a:rPr lang="en-US" sz="1500" b="1" i="1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performance improvement is expected by narrowing the channel width of frame register pixels from 9um to 4um.</a:t>
            </a:r>
          </a:p>
          <a:p>
            <a:pPr marL="0" indent="0" algn="just">
              <a:spcBef>
                <a:spcPts val="900"/>
              </a:spcBef>
              <a:buNone/>
            </a:pPr>
            <a:r>
              <a:rPr lang="en-US" sz="1500" i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Result: </a:t>
            </a:r>
            <a:r>
              <a:rPr lang="en-US" sz="1500" i="1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The detector trap model predicts that signal loss due to radiation induced traps is decreased by a factor of 2 at a flux of 0.01 c-PSF</a:t>
            </a:r>
            <a:r>
              <a:rPr lang="en-US" sz="1500" i="1" baseline="300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-1</a:t>
            </a:r>
            <a:r>
              <a:rPr lang="en-US" sz="1500" i="1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-s</a:t>
            </a:r>
            <a:r>
              <a:rPr lang="en-US" sz="1500" i="1" baseline="300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-1</a:t>
            </a:r>
            <a:r>
              <a:rPr lang="en-US" sz="1500" i="1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5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by narrowing the </a:t>
            </a:r>
            <a:r>
              <a:rPr lang="en-US" sz="15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image </a:t>
            </a:r>
            <a:r>
              <a:rPr lang="en-US" sz="15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pixel channel width from 9um to 4um.    </a:t>
            </a:r>
            <a:endParaRPr lang="en-US" sz="1500" dirty="0" smtClean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 algn="just">
              <a:spcBef>
                <a:spcPts val="900"/>
              </a:spcBef>
              <a:buNone/>
            </a:pPr>
            <a:r>
              <a:rPr lang="en-US" sz="15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Reducing </a:t>
            </a:r>
            <a:r>
              <a:rPr lang="en-US" sz="15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the channel width further does not show much added benefit.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739" y="3636310"/>
            <a:ext cx="1223806" cy="74788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196559" y="1157379"/>
            <a:ext cx="3795888" cy="2630870"/>
            <a:chOff x="4882393" y="3424296"/>
            <a:chExt cx="4514781" cy="3028049"/>
          </a:xfrm>
        </p:grpSpPr>
        <p:pic>
          <p:nvPicPr>
            <p:cNvPr id="10" name="Content Placeholder 7"/>
            <p:cNvPicPr>
              <a:picLocks noChangeAspect="1"/>
            </p:cNvPicPr>
            <p:nvPr/>
          </p:nvPicPr>
          <p:blipFill>
            <a:blip r:embed="rId3"/>
            <a:srcRect t="-6201" b="-6201"/>
            <a:stretch>
              <a:fillRect/>
            </a:stretch>
          </p:blipFill>
          <p:spPr>
            <a:xfrm>
              <a:off x="4882393" y="3424296"/>
              <a:ext cx="4514781" cy="302804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16200000">
              <a:off x="3681097" y="4751393"/>
              <a:ext cx="2694321" cy="2470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750" dirty="0"/>
                <a:t>Fractional loss,  (# e- lost / # in pre-read PSF)</a:t>
              </a:r>
            </a:p>
          </p:txBody>
        </p:sp>
      </p:grpSp>
      <p:cxnSp>
        <p:nvCxnSpPr>
          <p:cNvPr id="15" name="Straight Arrow Connector 14"/>
          <p:cNvCxnSpPr>
            <a:stCxn id="20" idx="2"/>
          </p:cNvCxnSpPr>
          <p:nvPr/>
        </p:nvCxnSpPr>
        <p:spPr>
          <a:xfrm flipH="1">
            <a:off x="5972671" y="1400316"/>
            <a:ext cx="1267978" cy="921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46628" y="938651"/>
            <a:ext cx="318804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~2x less signal loss with 4um channel width than 9um</a:t>
            </a:r>
          </a:p>
        </p:txBody>
      </p:sp>
      <p:cxnSp>
        <p:nvCxnSpPr>
          <p:cNvPr id="23" name="Straight Arrow Connector 22"/>
          <p:cNvCxnSpPr>
            <a:stCxn id="20" idx="2"/>
          </p:cNvCxnSpPr>
          <p:nvPr/>
        </p:nvCxnSpPr>
        <p:spPr>
          <a:xfrm flipH="1">
            <a:off x="5972671" y="1400316"/>
            <a:ext cx="1267978" cy="12034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7BC5C29-714E-496B-93FB-130F5A613D76}"/>
              </a:ext>
            </a:extLst>
          </p:cNvPr>
          <p:cNvSpPr txBox="1"/>
          <p:nvPr/>
        </p:nvSpPr>
        <p:spPr>
          <a:xfrm>
            <a:off x="5335322" y="3701422"/>
            <a:ext cx="3757439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0" rIns="0" rtlCol="0">
            <a:spAutoFit/>
          </a:bodyPr>
          <a:lstStyle/>
          <a:p>
            <a:r>
              <a:rPr lang="en-US" sz="1400" dirty="0">
                <a:latin typeface="Century Gothic" charset="0"/>
                <a:ea typeface="Century Gothic" charset="0"/>
                <a:cs typeface="Century Gothic" charset="0"/>
              </a:rPr>
              <a:t>Analysis results by Bobby </a:t>
            </a:r>
            <a:r>
              <a:rPr lang="en-US" sz="1400" dirty="0" err="1" smtClean="0">
                <a:latin typeface="Century Gothic" charset="0"/>
                <a:ea typeface="Century Gothic" charset="0"/>
                <a:cs typeface="Century Gothic" charset="0"/>
              </a:rPr>
              <a:t>Effinger</a:t>
            </a:r>
            <a:r>
              <a:rPr lang="en-US" sz="1400" dirty="0" smtClean="0"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400" dirty="0">
                <a:latin typeface="Century Gothic" charset="0"/>
                <a:ea typeface="Century Gothic" charset="0"/>
                <a:cs typeface="Century Gothic" charset="0"/>
              </a:rPr>
              <a:t>8/16/2017</a:t>
            </a:r>
          </a:p>
        </p:txBody>
      </p:sp>
      <p:sp>
        <p:nvSpPr>
          <p:cNvPr id="19" name="Content Placeholder 32">
            <a:extLst>
              <a:ext uri="{FF2B5EF4-FFF2-40B4-BE49-F238E27FC236}">
                <a16:creationId xmlns="" xmlns:a16="http://schemas.microsoft.com/office/drawing/2014/main" id="{E9F74C3F-F048-47A4-BF63-CD805070CC8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7632" y="4432143"/>
            <a:ext cx="5030725" cy="1634427"/>
          </a:xfrm>
          <a:prstGeom prst="rect">
            <a:avLst/>
          </a:prstGeo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The effect of a 2x improvement of the detector CTI through narrowing the channel widths of the frame pixels is evaluated for the </a:t>
            </a:r>
            <a:r>
              <a:rPr lang="en-US" sz="16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current </a:t>
            </a:r>
            <a:r>
              <a:rPr lang="en-US" sz="16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error budget. </a:t>
            </a:r>
          </a:p>
          <a:p>
            <a:r>
              <a:rPr lang="en-US" sz="16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The margin against the </a:t>
            </a:r>
            <a:r>
              <a:rPr lang="en-US" sz="16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detector requirements </a:t>
            </a:r>
            <a:r>
              <a:rPr lang="en-US" sz="16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improves from 21% to 31% 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7E0C510D-1F37-4683-AA0C-64D4FCCE46C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43538" y="4419214"/>
          <a:ext cx="3260875" cy="135944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893734">
                  <a:extLst>
                    <a:ext uri="{9D8B030D-6E8A-4147-A177-3AD203B41FA5}">
                      <a16:colId xmlns="" xmlns:mc="http://schemas.openxmlformats.org/markup-compatibility/2006" xmlns:a14="http://schemas.microsoft.com/office/drawing/2010/main" xmlns:a16="http://schemas.microsoft.com/office/drawing/2014/main" val="2083204921"/>
                    </a:ext>
                  </a:extLst>
                </a:gridCol>
                <a:gridCol w="789047">
                  <a:extLst>
                    <a:ext uri="{9D8B030D-6E8A-4147-A177-3AD203B41FA5}">
                      <a16:colId xmlns="" xmlns:mc="http://schemas.openxmlformats.org/markup-compatibility/2006" xmlns:a14="http://schemas.microsoft.com/office/drawing/2010/main" xmlns:a16="http://schemas.microsoft.com/office/drawing/2014/main" val="2304115317"/>
                    </a:ext>
                  </a:extLst>
                </a:gridCol>
                <a:gridCol w="789047">
                  <a:extLst>
                    <a:ext uri="{9D8B030D-6E8A-4147-A177-3AD203B41FA5}">
                      <a16:colId xmlns="" xmlns:mc="http://schemas.openxmlformats.org/markup-compatibility/2006" xmlns:a14="http://schemas.microsoft.com/office/drawing/2010/main" xmlns:a16="http://schemas.microsoft.com/office/drawing/2014/main" val="4061003661"/>
                    </a:ext>
                  </a:extLst>
                </a:gridCol>
                <a:gridCol w="789047">
                  <a:extLst>
                    <a:ext uri="{9D8B030D-6E8A-4147-A177-3AD203B41FA5}">
                      <a16:colId xmlns="" xmlns:mc="http://schemas.openxmlformats.org/markup-compatibility/2006" xmlns:a14="http://schemas.microsoft.com/office/drawing/2010/main" xmlns:a16="http://schemas.microsoft.com/office/drawing/2014/main" val="597266746"/>
                    </a:ext>
                  </a:extLst>
                </a:gridCol>
              </a:tblGrid>
              <a:tr h="4000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1774B7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Error Budget Items</a:t>
                      </a:r>
                      <a:endParaRPr lang="en-US" sz="1000" b="0" i="0" u="none" strike="noStrike" dirty="0">
                        <a:solidFill>
                          <a:srgbClr val="1774B7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144" marR="7144" marT="7144" marB="0" anchor="ctr">
                    <a:solidFill>
                      <a:srgbClr val="DA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1774B7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Nominal</a:t>
                      </a:r>
                    </a:p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1774B7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Req. (ppb)</a:t>
                      </a:r>
                      <a:endParaRPr lang="en-US" sz="1000" b="0" i="0" u="none" strike="noStrike" dirty="0">
                        <a:solidFill>
                          <a:srgbClr val="1774B7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144" marR="7144" marT="7144" marB="0" anchor="ctr">
                    <a:solidFill>
                      <a:srgbClr val="DA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1774B7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Nominal </a:t>
                      </a:r>
                    </a:p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1774B7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CBE (ppb)</a:t>
                      </a:r>
                      <a:endParaRPr lang="en-US" sz="1000" b="0" i="0" u="none" strike="noStrike" dirty="0">
                        <a:solidFill>
                          <a:srgbClr val="1774B7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144" marR="7144" marT="7144" marB="0" anchor="ctr">
                    <a:solidFill>
                      <a:srgbClr val="DA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1774B7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2x </a:t>
                      </a:r>
                      <a:r>
                        <a:rPr lang="en-US" sz="1000" u="none" strike="noStrike" dirty="0" err="1">
                          <a:solidFill>
                            <a:srgbClr val="1774B7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Impr</a:t>
                      </a:r>
                      <a:r>
                        <a:rPr lang="en-US" sz="1000" u="none" strike="noStrike" dirty="0">
                          <a:solidFill>
                            <a:srgbClr val="1774B7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. In CTI</a:t>
                      </a:r>
                    </a:p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1774B7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CBE (ppb)</a:t>
                      </a:r>
                      <a:endParaRPr lang="en-US" sz="1000" b="0" i="0" u="none" strike="noStrike" dirty="0">
                        <a:solidFill>
                          <a:srgbClr val="1774B7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144" marR="7144" marT="7144" marB="0" anchor="ctr">
                    <a:solidFill>
                      <a:srgbClr val="DAECFF"/>
                    </a:solidFill>
                  </a:tcPr>
                </a:tc>
                <a:extLst>
                  <a:ext uri="{0D108BD9-81ED-4DB2-BD59-A6C34878D82A}">
                    <a16:rowId xmlns="" xmlns:mc="http://schemas.openxmlformats.org/markup-compatibility/2006" xmlns:a14="http://schemas.microsoft.com/office/drawing/2010/main" xmlns:a16="http://schemas.microsoft.com/office/drawing/2014/main" val="2776856778"/>
                  </a:ext>
                </a:extLst>
              </a:tr>
              <a:tr h="2586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rgbClr val="1774B7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Photometry </a:t>
                      </a:r>
                      <a:br>
                        <a:rPr lang="en-US" sz="900" u="none" strike="noStrike" dirty="0">
                          <a:solidFill>
                            <a:srgbClr val="1774B7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</a:br>
                      <a:r>
                        <a:rPr lang="en-US" sz="900" u="none" strike="noStrike" dirty="0">
                          <a:solidFill>
                            <a:srgbClr val="1774B7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Noise</a:t>
                      </a:r>
                      <a:endParaRPr lang="en-US" sz="900" b="0" i="0" u="none" strike="noStrike" dirty="0">
                        <a:solidFill>
                          <a:srgbClr val="1774B7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0.50</a:t>
                      </a:r>
                      <a:endParaRPr lang="en-US" sz="8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0.41</a:t>
                      </a:r>
                      <a:endParaRPr lang="en-US" sz="8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0.36</a:t>
                      </a:r>
                      <a:endParaRPr lang="en-US" sz="8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="" xmlns:mc="http://schemas.openxmlformats.org/markup-compatibility/2006" xmlns:a14="http://schemas.microsoft.com/office/drawing/2010/main" xmlns:a16="http://schemas.microsoft.com/office/drawing/2014/main" val="2893660389"/>
                  </a:ext>
                </a:extLst>
              </a:tr>
              <a:tr h="2586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rgbClr val="1774B7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Detector </a:t>
                      </a:r>
                      <a:br>
                        <a:rPr lang="en-US" sz="900" u="none" strike="noStrike" dirty="0">
                          <a:solidFill>
                            <a:srgbClr val="1774B7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</a:br>
                      <a:r>
                        <a:rPr lang="en-US" sz="900" u="none" strike="noStrike" dirty="0">
                          <a:solidFill>
                            <a:srgbClr val="1774B7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Noise </a:t>
                      </a:r>
                      <a:endParaRPr lang="en-US" sz="900" b="0" i="0" u="none" strike="noStrike" dirty="0">
                        <a:solidFill>
                          <a:srgbClr val="1774B7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0.41</a:t>
                      </a:r>
                      <a:endParaRPr lang="en-US" sz="8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0.32</a:t>
                      </a:r>
                      <a:endParaRPr lang="en-US" sz="8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0.28</a:t>
                      </a:r>
                      <a:endParaRPr lang="en-US" sz="8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="" xmlns:mc="http://schemas.openxmlformats.org/markup-compatibility/2006" xmlns:a14="http://schemas.microsoft.com/office/drawing/2010/main" xmlns:a16="http://schemas.microsoft.com/office/drawing/2014/main" val="3310604380"/>
                  </a:ext>
                </a:extLst>
              </a:tr>
              <a:tr h="3964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rgbClr val="1774B7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Margin against Detector Req.</a:t>
                      </a:r>
                      <a:endParaRPr lang="en-US" sz="900" b="0" i="0" u="none" strike="noStrike" dirty="0">
                        <a:solidFill>
                          <a:srgbClr val="1774B7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21.0%</a:t>
                      </a:r>
                      <a:endParaRPr lang="en-US" sz="8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30.9%</a:t>
                      </a:r>
                      <a:endParaRPr lang="en-US" sz="8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="" xmlns:mc="http://schemas.openxmlformats.org/markup-compatibility/2006" xmlns:a14="http://schemas.microsoft.com/office/drawing/2010/main" xmlns:a16="http://schemas.microsoft.com/office/drawing/2014/main" val="2895457077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7BC5C29-714E-496B-93FB-130F5A613D76}"/>
              </a:ext>
            </a:extLst>
          </p:cNvPr>
          <p:cNvSpPr txBox="1"/>
          <p:nvPr/>
        </p:nvSpPr>
        <p:spPr>
          <a:xfrm>
            <a:off x="5471690" y="5873234"/>
            <a:ext cx="3127459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0" rIns="0" rtlCol="0">
            <a:spAutoFit/>
          </a:bodyPr>
          <a:lstStyle/>
          <a:p>
            <a:r>
              <a:rPr lang="en-US" sz="1400" dirty="0" smtClean="0">
                <a:latin typeface="Century Gothic" charset="0"/>
                <a:ea typeface="Century Gothic" charset="0"/>
                <a:cs typeface="Century Gothic" charset="0"/>
              </a:rPr>
              <a:t>EB </a:t>
            </a:r>
            <a:r>
              <a:rPr lang="en-US" sz="1400" dirty="0">
                <a:latin typeface="Century Gothic" charset="0"/>
                <a:ea typeface="Century Gothic" charset="0"/>
                <a:cs typeface="Century Gothic" charset="0"/>
              </a:rPr>
              <a:t>results by </a:t>
            </a:r>
            <a:r>
              <a:rPr lang="en-US" sz="1400" dirty="0" err="1" smtClean="0">
                <a:latin typeface="Century Gothic" charset="0"/>
                <a:ea typeface="Century Gothic" charset="0"/>
                <a:cs typeface="Century Gothic" charset="0"/>
              </a:rPr>
              <a:t>Bijan</a:t>
            </a:r>
            <a:r>
              <a:rPr lang="en-US" sz="14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dirty="0" err="1" smtClean="0">
                <a:latin typeface="Century Gothic" charset="0"/>
                <a:ea typeface="Century Gothic" charset="0"/>
                <a:cs typeface="Century Gothic" charset="0"/>
              </a:rPr>
              <a:t>Nemati</a:t>
            </a:r>
            <a:r>
              <a:rPr lang="en-US" sz="1400" dirty="0" smtClean="0"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400" dirty="0">
                <a:latin typeface="Century Gothic" charset="0"/>
                <a:ea typeface="Century Gothic" charset="0"/>
                <a:cs typeface="Century Gothic" charset="0"/>
              </a:rPr>
              <a:t>8/16/2017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001484" y="6641054"/>
            <a:ext cx="1069767" cy="15388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r" eaLnBrk="1" hangingPunct="1"/>
            <a:r>
              <a:rPr lang="en-US" sz="10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19</a:t>
            </a:r>
            <a:endParaRPr lang="en-US" sz="10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87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312698" y="1741582"/>
            <a:ext cx="5708578" cy="390618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33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3333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000" i="1" dirty="0">
              <a:solidFill>
                <a:srgbClr val="F2F2F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lnSpc>
                <a:spcPct val="95000"/>
              </a:lnSpc>
              <a:spcBef>
                <a:spcPts val="1200"/>
              </a:spcBef>
              <a:buNone/>
            </a:pPr>
            <a:r>
              <a:rPr lang="en-US" sz="2000" dirty="0" smtClean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Patrick Morrissey, Leon Harding, Michael Bottom, Bobby </a:t>
            </a:r>
            <a:r>
              <a:rPr lang="en-US" sz="2000" dirty="0" err="1" smtClean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Effinger</a:t>
            </a:r>
            <a:r>
              <a:rPr lang="en-US" sz="2000" dirty="0" smtClean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, Leo Neat, Richard Demers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sz="1600" i="1" dirty="0" smtClean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Jet Propulsion Laboratory 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endParaRPr lang="en-US" sz="1600" i="1" dirty="0" smtClean="0">
              <a:solidFill>
                <a:srgbClr val="F2F2F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lnSpc>
                <a:spcPct val="95000"/>
              </a:lnSpc>
              <a:spcBef>
                <a:spcPts val="1200"/>
              </a:spcBef>
              <a:buNone/>
            </a:pPr>
            <a:r>
              <a:rPr lang="en-US" sz="2000" dirty="0" smtClean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Nathan Bush, David Hall, Andrew Clarke, Ross </a:t>
            </a:r>
            <a:r>
              <a:rPr lang="en-US" sz="2000" dirty="0" err="1" smtClean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Burgon</a:t>
            </a:r>
            <a:r>
              <a:rPr lang="en-US" sz="2000" dirty="0" smtClean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, Andrew Holland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sz="1600" i="1" dirty="0" smtClean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Open University, Center for Electronic Imaging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endParaRPr lang="en-US" sz="1600" i="1" dirty="0">
              <a:solidFill>
                <a:srgbClr val="F2F2F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lnSpc>
                <a:spcPct val="95000"/>
              </a:lnSpc>
              <a:spcBef>
                <a:spcPts val="1200"/>
              </a:spcBef>
              <a:buNone/>
            </a:pPr>
            <a:r>
              <a:rPr lang="en-US" sz="2000" dirty="0" err="1" smtClean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Bijan</a:t>
            </a:r>
            <a:r>
              <a:rPr lang="en-US" sz="2000" dirty="0" smtClean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 err="1" smtClean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Nemati</a:t>
            </a:r>
            <a:endParaRPr lang="en-US" sz="2000" dirty="0">
              <a:solidFill>
                <a:srgbClr val="F2F2F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sz="1600" i="1" dirty="0" smtClean="0">
                <a:solidFill>
                  <a:srgbClr val="F2F2F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University of Alabama at Huntsville</a:t>
            </a:r>
            <a:endParaRPr lang="en-US" sz="1600" i="1" dirty="0">
              <a:solidFill>
                <a:srgbClr val="F2F2F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 bwMode="auto">
          <a:xfrm>
            <a:off x="1686913" y="901504"/>
            <a:ext cx="7583213" cy="70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/>
          <a:lstStyle>
            <a:lvl1pPr defTabSz="455613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WFIRST Coronagraph Camera </a:t>
            </a:r>
            <a:r>
              <a:rPr lang="en-US" sz="3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Team &amp; Co-authors</a:t>
            </a:r>
            <a:endParaRPr lang="en-US" altLang="x-none" sz="1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96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840" y="0"/>
            <a:ext cx="7176972" cy="685800"/>
          </a:xfrm>
        </p:spPr>
        <p:txBody>
          <a:bodyPr/>
          <a:lstStyle/>
          <a:p>
            <a:r>
              <a:rPr lang="en-US" dirty="0" smtClean="0"/>
              <a:t>Planned Device modifications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61400" y="6635006"/>
            <a:ext cx="419100" cy="153888"/>
          </a:xfrm>
        </p:spPr>
        <p:txBody>
          <a:bodyPr/>
          <a:lstStyle/>
          <a:p>
            <a:pPr>
              <a:defRPr/>
            </a:pPr>
            <a:fld id="{C7960712-8143-A241-A9EF-434AAA834F42}" type="slidenum">
              <a:rPr lang="en-US" altLang="en-US" b="1" smtClean="0"/>
              <a:pPr>
                <a:defRPr/>
              </a:pPr>
              <a:t>20</a:t>
            </a:fld>
            <a:endParaRPr lang="en-US" alt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555" y="533715"/>
            <a:ext cx="3321984" cy="3661767"/>
          </a:xfrm>
          <a:prstGeom prst="rect">
            <a:avLst/>
          </a:prstGeom>
          <a:ln>
            <a:noFill/>
          </a:ln>
          <a:effectLst>
            <a:softEdge rad="4318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687" y="3989292"/>
            <a:ext cx="1546694" cy="264169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66805" y="905699"/>
            <a:ext cx="4576968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800" b="1" dirty="0" smtClean="0"/>
              <a:t>Step 1 </a:t>
            </a:r>
            <a:r>
              <a:rPr lang="en-GB" sz="1800" dirty="0" smtClean="0"/>
              <a:t>: </a:t>
            </a:r>
            <a:r>
              <a:rPr lang="en-GB" sz="1800" b="1" dirty="0"/>
              <a:t>Low risk fast turn around </a:t>
            </a:r>
            <a:r>
              <a:rPr lang="en-GB" sz="1800" b="1" dirty="0" smtClean="0"/>
              <a:t>approach (process change only)</a:t>
            </a:r>
          </a:p>
          <a:p>
            <a:pPr>
              <a:defRPr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Eliminate visible light shield in store </a:t>
            </a:r>
            <a:r>
              <a:rPr lang="en-GB" sz="1800" dirty="0" smtClean="0"/>
              <a:t>section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800" dirty="0" smtClean="0"/>
              <a:t>Reduces number of transfers to serial readout by ~1000 transfers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800" dirty="0" smtClean="0"/>
              <a:t>Image camera only needs small window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/>
          </a:p>
          <a:p>
            <a:pPr>
              <a:defRPr/>
            </a:pPr>
            <a:r>
              <a:rPr lang="en-GB" sz="1800" b="1" dirty="0" smtClean="0"/>
              <a:t>Step 2 : More aggressive approach (both process and design change)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800" dirty="0" smtClean="0"/>
              <a:t>Two different buried channel reduced widths (3, 4 𝜇m) in a banded array</a:t>
            </a:r>
            <a:endParaRPr lang="en-GB" sz="1800" b="1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800" dirty="0" smtClean="0"/>
              <a:t>Notch channel design (high heritage)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Overspill register drain </a:t>
            </a:r>
            <a:r>
              <a:rPr lang="en-GB" sz="1800" dirty="0" smtClean="0"/>
              <a:t>dump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800" dirty="0" smtClean="0"/>
              <a:t>High responsivity/low noise output amp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254077" y="1998208"/>
            <a:ext cx="1141805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Store Section</a:t>
            </a:r>
          </a:p>
          <a:p>
            <a:pPr algn="ctr"/>
            <a:r>
              <a:rPr lang="en-US" sz="1000" dirty="0" smtClean="0"/>
              <a:t>1056H×1037V </a:t>
            </a:r>
            <a:r>
              <a:rPr lang="en-US" sz="1000" dirty="0" smtClean="0"/>
              <a:t>elements</a:t>
            </a:r>
          </a:p>
          <a:p>
            <a:pPr algn="ctr"/>
            <a:endParaRPr lang="en-US" sz="1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12" t="12417" r="22233" b="19680"/>
          <a:stretch/>
        </p:blipFill>
        <p:spPr>
          <a:xfrm>
            <a:off x="6822218" y="2571539"/>
            <a:ext cx="564697" cy="564697"/>
          </a:xfrm>
          <a:prstGeom prst="rect">
            <a:avLst/>
          </a:prstGeom>
          <a:ln w="254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Straight Arrow Connector 20"/>
          <p:cNvCxnSpPr>
            <a:endCxn id="20" idx="1"/>
          </p:cNvCxnSpPr>
          <p:nvPr/>
        </p:nvCxnSpPr>
        <p:spPr>
          <a:xfrm flipV="1">
            <a:off x="4755282" y="2853888"/>
            <a:ext cx="2066936" cy="15161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6245112" y="2017058"/>
            <a:ext cx="1150769" cy="112222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625788" y="5747478"/>
            <a:ext cx="2832847" cy="66742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  <p:cxnSp>
        <p:nvCxnSpPr>
          <p:cNvPr id="27" name="Straight Arrow Connector 26"/>
          <p:cNvCxnSpPr/>
          <p:nvPr/>
        </p:nvCxnSpPr>
        <p:spPr>
          <a:xfrm flipV="1">
            <a:off x="4205211" y="4609676"/>
            <a:ext cx="2048866" cy="15401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stealth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40856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9286" y="6319433"/>
            <a:ext cx="2283059" cy="52211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47357" y="6620218"/>
            <a:ext cx="419100" cy="16158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fld id="{B0646270-D692-4BFB-9550-8B1C722CDB0B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34694" y="-150175"/>
            <a:ext cx="5627084" cy="106283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Summary</a:t>
            </a:r>
            <a:endParaRPr lang="en-US" sz="36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164908" y="994486"/>
            <a:ext cx="7295699" cy="25534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3038" indent="-173038">
              <a:lnSpc>
                <a:spcPct val="120000"/>
              </a:lnSpc>
              <a:buFont typeface="Arial"/>
              <a:buChar char="•"/>
            </a:pP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EMCCD technology is being advanced for the WFIRST CGI</a:t>
            </a:r>
          </a:p>
          <a:p>
            <a:pPr marL="409575" lvl="1" indent="-173038">
              <a:lnSpc>
                <a:spcPct val="120000"/>
              </a:lnSpc>
              <a:buFont typeface="Arial"/>
              <a:buChar char="•"/>
            </a:pPr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Low flux image and characterization</a:t>
            </a:r>
          </a:p>
          <a:p>
            <a:pPr marL="409575" lvl="1" indent="-173038">
              <a:lnSpc>
                <a:spcPct val="120000"/>
              </a:lnSpc>
              <a:buFont typeface="Arial"/>
              <a:buChar char="•"/>
            </a:pPr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High frame rate </a:t>
            </a:r>
            <a:r>
              <a:rPr lang="en-US" sz="1400" b="1" dirty="0" err="1" smtClean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wavefront</a:t>
            </a:r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sensing</a:t>
            </a:r>
          </a:p>
          <a:p>
            <a:pPr marL="173038" indent="-173038">
              <a:lnSpc>
                <a:spcPct val="120000"/>
              </a:lnSpc>
              <a:buFont typeface="Arial"/>
              <a:buChar char="•"/>
            </a:pP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Ambient and </a:t>
            </a:r>
            <a:r>
              <a:rPr lang="en-US" sz="1800" b="1" dirty="0" err="1" smtClean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cryo</a:t>
            </a: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-radiation testing was completed</a:t>
            </a:r>
          </a:p>
          <a:p>
            <a:pPr marL="409575" lvl="1" indent="-173038">
              <a:lnSpc>
                <a:spcPct val="120000"/>
              </a:lnSpc>
              <a:buFont typeface="Arial"/>
              <a:buChar char="•"/>
            </a:pPr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Characterized dark current, CIC, image degradation in the presence of displacement damage</a:t>
            </a:r>
          </a:p>
          <a:p>
            <a:pPr marL="173038" indent="-173038">
              <a:lnSpc>
                <a:spcPct val="120000"/>
              </a:lnSpc>
              <a:buFont typeface="Arial"/>
              <a:buChar char="•"/>
            </a:pPr>
            <a:endParaRPr lang="en-US" sz="1800" b="1" dirty="0" smtClean="0">
              <a:solidFill>
                <a:schemeClr val="bg1">
                  <a:lumMod val="9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96995" y="3203890"/>
            <a:ext cx="4672193" cy="2713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lnSpc>
                <a:spcPct val="120000"/>
              </a:lnSpc>
              <a:buFont typeface="Arial"/>
              <a:buChar char="•"/>
            </a:pP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COTS </a:t>
            </a: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EMCCD 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meets performance requirements</a:t>
            </a:r>
          </a:p>
          <a:p>
            <a:pPr marL="409575" lvl="1" indent="-173038">
              <a:lnSpc>
                <a:spcPct val="120000"/>
              </a:lnSpc>
              <a:buFont typeface="Arial"/>
              <a:buChar char="•"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Various modifications are underway to increase margins</a:t>
            </a:r>
          </a:p>
          <a:p>
            <a:pPr marL="225425" indent="-225425">
              <a:lnSpc>
                <a:spcPct val="120000"/>
              </a:lnSpc>
              <a:buFont typeface="Arial"/>
              <a:buChar char="•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Next programmatic milestones </a:t>
            </a:r>
          </a:p>
          <a:p>
            <a:pPr marL="625475" lvl="1" indent="-225425">
              <a:lnSpc>
                <a:spcPct val="120000"/>
              </a:lnSpc>
              <a:buFont typeface="Arial"/>
              <a:buChar char="•"/>
            </a:pPr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System Requirements Review</a:t>
            </a:r>
          </a:p>
          <a:p>
            <a:pPr marL="625475" lvl="1" indent="-225425">
              <a:lnSpc>
                <a:spcPct val="120000"/>
              </a:lnSpc>
              <a:buFont typeface="Arial"/>
              <a:buChar char="•"/>
            </a:pPr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Subsystem Definition Review</a:t>
            </a:r>
            <a:endParaRPr lang="en-US" sz="1200" b="1" dirty="0">
              <a:solidFill>
                <a:schemeClr val="bg1">
                  <a:lumMod val="9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03128" y="6190961"/>
            <a:ext cx="2683287" cy="218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are Mighty Things 180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887" y="1462452"/>
            <a:ext cx="1853232" cy="13764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780215" y="5986261"/>
            <a:ext cx="5888214" cy="376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00" dirty="0">
                <a:solidFill>
                  <a:srgbClr val="F2F2F2"/>
                </a:solidFill>
              </a:rPr>
              <a:t>GPI image of 51 </a:t>
            </a:r>
            <a:r>
              <a:rPr lang="en-US" sz="1200" dirty="0" err="1">
                <a:solidFill>
                  <a:srgbClr val="F2F2F2"/>
                </a:solidFill>
              </a:rPr>
              <a:t>Erdiani</a:t>
            </a:r>
            <a:r>
              <a:rPr lang="en-US" sz="1200" dirty="0">
                <a:solidFill>
                  <a:srgbClr val="F2F2F2"/>
                </a:solidFill>
              </a:rPr>
              <a:t> </a:t>
            </a:r>
            <a:r>
              <a:rPr lang="en-US" sz="1200" dirty="0" smtClean="0">
                <a:solidFill>
                  <a:srgbClr val="F2F2F2"/>
                </a:solidFill>
              </a:rPr>
              <a:t>b, Courtesy Bruce Macintosh, Stanford University</a:t>
            </a:r>
            <a:endParaRPr lang="en-US" sz="1200" dirty="0">
              <a:solidFill>
                <a:srgbClr val="F2F2F2"/>
              </a:solidFill>
              <a:latin typeface="Candara"/>
              <a:cs typeface="Candar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8436" r="18492"/>
          <a:stretch/>
        </p:blipFill>
        <p:spPr>
          <a:xfrm>
            <a:off x="822960" y="3199127"/>
            <a:ext cx="2920198" cy="2723348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4" name="Straight Arrow Connector 13"/>
          <p:cNvCxnSpPr/>
          <p:nvPr/>
        </p:nvCxnSpPr>
        <p:spPr>
          <a:xfrm>
            <a:off x="1564106" y="5204627"/>
            <a:ext cx="494631" cy="0"/>
          </a:xfrm>
          <a:prstGeom prst="straightConnector1">
            <a:avLst/>
          </a:prstGeom>
          <a:ln w="38100" cmpd="sng">
            <a:solidFill>
              <a:srgbClr val="A3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1" y="6363990"/>
            <a:ext cx="2121408" cy="40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7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High Contrast Spectrum - GPI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60712-8143-A241-A9EF-434AAA834F42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22598" y="5385008"/>
            <a:ext cx="7134429" cy="718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rgbClr val="F2F2F2"/>
                </a:solidFill>
                <a:latin typeface="Century Gothic" charset="0"/>
                <a:ea typeface="Century Gothic" charset="0"/>
                <a:cs typeface="Century Gothic" charset="0"/>
              </a:rPr>
              <a:t>GPI image </a:t>
            </a:r>
            <a:r>
              <a:rPr lang="en-US" sz="1600" dirty="0" smtClean="0">
                <a:solidFill>
                  <a:srgbClr val="F2F2F2"/>
                </a:solidFill>
                <a:latin typeface="Century Gothic" charset="0"/>
                <a:ea typeface="Century Gothic" charset="0"/>
                <a:cs typeface="Century Gothic" charset="0"/>
              </a:rPr>
              <a:t>(2015) of </a:t>
            </a:r>
            <a:r>
              <a:rPr lang="en-US" sz="1600" dirty="0">
                <a:solidFill>
                  <a:srgbClr val="F2F2F2"/>
                </a:solidFill>
                <a:latin typeface="Century Gothic" charset="0"/>
                <a:ea typeface="Century Gothic" charset="0"/>
                <a:cs typeface="Century Gothic" charset="0"/>
              </a:rPr>
              <a:t>51 </a:t>
            </a:r>
            <a:r>
              <a:rPr lang="en-US" sz="1600" dirty="0" err="1">
                <a:solidFill>
                  <a:srgbClr val="F2F2F2"/>
                </a:solidFill>
                <a:latin typeface="Century Gothic" charset="0"/>
                <a:ea typeface="Century Gothic" charset="0"/>
                <a:cs typeface="Century Gothic" charset="0"/>
              </a:rPr>
              <a:t>Erdiani</a:t>
            </a:r>
            <a:r>
              <a:rPr lang="en-US" sz="1600" dirty="0">
                <a:solidFill>
                  <a:srgbClr val="F2F2F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smtClean="0">
                <a:solidFill>
                  <a:srgbClr val="F2F2F2"/>
                </a:solidFill>
                <a:latin typeface="Century Gothic" charset="0"/>
                <a:ea typeface="Century Gothic" charset="0"/>
                <a:cs typeface="Century Gothic" charset="0"/>
              </a:rPr>
              <a:t>b, provided by Bruce Macintosh, Rob </a:t>
            </a:r>
            <a:r>
              <a:rPr lang="en-US" sz="1600" dirty="0" err="1" smtClean="0">
                <a:solidFill>
                  <a:srgbClr val="F2F2F2"/>
                </a:solidFill>
                <a:latin typeface="Century Gothic" charset="0"/>
                <a:ea typeface="Century Gothic" charset="0"/>
                <a:cs typeface="Century Gothic" charset="0"/>
              </a:rPr>
              <a:t>deRosa</a:t>
            </a:r>
            <a:r>
              <a:rPr lang="en-US" sz="1600" dirty="0">
                <a:solidFill>
                  <a:srgbClr val="F2F2F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smtClean="0">
                <a:solidFill>
                  <a:srgbClr val="F2F2F2"/>
                </a:solidFill>
                <a:latin typeface="Century Gothic" charset="0"/>
                <a:ea typeface="Century Gothic" charset="0"/>
                <a:cs typeface="Century Gothic" charset="0"/>
              </a:rPr>
              <a:t>&amp; Christian </a:t>
            </a:r>
            <a:r>
              <a:rPr lang="en-US" sz="1600" dirty="0" err="1" smtClean="0">
                <a:solidFill>
                  <a:srgbClr val="F2F2F2"/>
                </a:solidFill>
                <a:latin typeface="Century Gothic" charset="0"/>
                <a:ea typeface="Century Gothic" charset="0"/>
                <a:cs typeface="Century Gothic" charset="0"/>
              </a:rPr>
              <a:t>Marois</a:t>
            </a:r>
            <a:r>
              <a:rPr lang="en-US" sz="1600" dirty="0" smtClean="0">
                <a:solidFill>
                  <a:srgbClr val="F2F2F2"/>
                </a:solidFill>
                <a:latin typeface="Century Gothic" charset="0"/>
                <a:ea typeface="Century Gothic" charset="0"/>
                <a:cs typeface="Century Gothic" charset="0"/>
              </a:rPr>
              <a:t>, UC Berkeley</a:t>
            </a:r>
            <a:endParaRPr lang="en-US" sz="1600" dirty="0">
              <a:solidFill>
                <a:srgbClr val="F2F2F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" name="51Eri_Hband_anima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183" y="1441977"/>
            <a:ext cx="8015302" cy="36875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9286" y="6319433"/>
            <a:ext cx="2283059" cy="52211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1" y="6363990"/>
            <a:ext cx="2121408" cy="40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4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7200" y="2444970"/>
            <a:ext cx="8248650" cy="759957"/>
          </a:xfr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mtClean="0">
                <a:solidFill>
                  <a:schemeClr val="tx1"/>
                </a:solidFill>
              </a:rPr>
              <a:t>RESERVE SLIDES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4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2700" y="0"/>
            <a:ext cx="91694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26" name="Date Placeholder 1"/>
          <p:cNvSpPr>
            <a:spLocks noGrp="1"/>
          </p:cNvSpPr>
          <p:nvPr>
            <p:ph type="dt" sz="quarter" idx="4294967295"/>
          </p:nvPr>
        </p:nvSpPr>
        <p:spPr>
          <a:xfrm>
            <a:off x="580768" y="45275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smtClean="0"/>
              <a:t>August 2, 2009</a:t>
            </a:r>
          </a:p>
        </p:txBody>
      </p:sp>
      <p:sp>
        <p:nvSpPr>
          <p:cNvPr id="52227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smtClean="0"/>
              <a:t>Stuart Shaklan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6A4E079-4C7F-48FC-82A1-D69AA9564B30}" type="slidenum">
              <a:rPr lang="en-US" altLang="en-US" sz="1000" smtClean="0"/>
              <a:pPr eaLnBrk="1" hangingPunct="1"/>
              <a:t>24</a:t>
            </a:fld>
            <a:endParaRPr lang="en-US" altLang="en-US" sz="1000" smtClean="0"/>
          </a:p>
        </p:txBody>
      </p:sp>
      <p:pic>
        <p:nvPicPr>
          <p:cNvPr id="52229" name="Picture 14" descr="m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775"/>
            <a:ext cx="9144000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2" descr="shapedpupil_sys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7563"/>
            <a:ext cx="7732713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3"/>
          <p:cNvSpPr txBox="1">
            <a:spLocks noChangeArrowheads="1"/>
          </p:cNvSpPr>
          <p:nvPr/>
        </p:nvSpPr>
        <p:spPr bwMode="auto">
          <a:xfrm>
            <a:off x="2187575" y="0"/>
            <a:ext cx="6956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The Apodized Pupil Coronagraph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032250" y="2657475"/>
            <a:ext cx="5111750" cy="1371600"/>
            <a:chOff x="2540" y="774"/>
            <a:chExt cx="3220" cy="864"/>
          </a:xfrm>
        </p:grpSpPr>
        <p:pic>
          <p:nvPicPr>
            <p:cNvPr id="52241" name="Picture 5" descr="AAS2006_CircPS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774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2" name="Picture 6" descr="AAS2006_CircPU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774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030663" y="2657475"/>
            <a:ext cx="5113337" cy="1371600"/>
            <a:chOff x="2539" y="1688"/>
            <a:chExt cx="3221" cy="864"/>
          </a:xfrm>
        </p:grpSpPr>
        <p:pic>
          <p:nvPicPr>
            <p:cNvPr id="52239" name="Picture 8" descr="AAS2006_SpcPS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1688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0" name="Picture 9" descr="AAS2006_SpcPUP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" y="1688"/>
              <a:ext cx="866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032250" y="2657475"/>
            <a:ext cx="5111750" cy="1371600"/>
            <a:chOff x="2540" y="2602"/>
            <a:chExt cx="3220" cy="864"/>
          </a:xfrm>
        </p:grpSpPr>
        <p:pic>
          <p:nvPicPr>
            <p:cNvPr id="52237" name="Picture 11" descr="AAS2006_ApcPS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7" y="2602"/>
              <a:ext cx="863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8" name="Picture 12" descr="AAS2006_ApcPUP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2602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36" name="TextBox 49"/>
          <p:cNvSpPr txBox="1">
            <a:spLocks noChangeArrowheads="1"/>
          </p:cNvSpPr>
          <p:nvPr/>
        </p:nvSpPr>
        <p:spPr bwMode="auto">
          <a:xfrm>
            <a:off x="5824538" y="6457950"/>
            <a:ext cx="3319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/>
              <a:t>Slide courtesy of A. Give’on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116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4104E-6 L 3.88889E-6 -0.210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2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4104E-6 L 3.88889E-6 0.2145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6477000" cy="685800"/>
          </a:xfrm>
        </p:spPr>
        <p:txBody>
          <a:bodyPr/>
          <a:lstStyle/>
          <a:p>
            <a:r>
              <a:rPr lang="en-US" sz="3200" dirty="0" err="1"/>
              <a:t>Cryo</a:t>
            </a:r>
            <a:r>
              <a:rPr lang="en-US" sz="3200" dirty="0"/>
              <a:t> Radiation Test Summary</a:t>
            </a:r>
            <a:endParaRPr lang="en-US" sz="32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7235" y="951891"/>
          <a:ext cx="8331122" cy="3632459"/>
        </p:xfrm>
        <a:graphic>
          <a:graphicData uri="http://schemas.openxmlformats.org/drawingml/2006/table">
            <a:tbl>
              <a:tblPr/>
              <a:tblGrid>
                <a:gridCol w="2195641"/>
                <a:gridCol w="843447"/>
                <a:gridCol w="728756"/>
                <a:gridCol w="1521093"/>
                <a:gridCol w="1772282"/>
                <a:gridCol w="1269903"/>
              </a:tblGrid>
              <a:tr h="6483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Parameter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Units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Org.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Pre-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Irradiation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Post-</a:t>
                      </a:r>
                      <a:r>
                        <a:rPr lang="pt-BR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Irradiation</a:t>
                      </a:r>
                      <a:endParaRPr lang="pt-BR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  <a:p>
                      <a:pPr algn="ct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2.5</a:t>
                      </a: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enlo Regular"/>
                        </a:rPr>
                        <a:t>✕</a:t>
                      </a: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10</a:t>
                      </a:r>
                      <a:r>
                        <a:rPr lang="pt-BR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9  </a:t>
                      </a:r>
                      <a:r>
                        <a:rPr lang="pt-BR" sz="16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pr</a:t>
                      </a:r>
                      <a:r>
                        <a:rPr lang="pt-BR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/cm</a:t>
                      </a:r>
                      <a:r>
                        <a:rPr lang="pt-BR" sz="16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2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MS-7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Requirement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Image area Dark Current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e-/pix/sec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JPL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(3.00±0.40)</a:t>
                      </a:r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×10</a:t>
                      </a:r>
                      <a:r>
                        <a:rPr lang="is-I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-5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(7.00±0.0)×10</a:t>
                      </a:r>
                      <a:r>
                        <a:rPr lang="hr-HR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-4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1.0×10</a:t>
                      </a:r>
                      <a:r>
                        <a:rPr lang="nb-NO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-3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17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Effective Read Noise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e-/pix/frame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JPL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(1.70±0.0)×10</a:t>
                      </a:r>
                      <a:r>
                        <a:rPr lang="hr-HR" sz="14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-6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(1.70±0.0)×10</a:t>
                      </a:r>
                      <a:r>
                        <a:rPr lang="hr-HR" sz="14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-6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1.0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175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Total CIC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e-/pix/frame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JPL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(2.1±0.2)</a:t>
                      </a:r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×10</a:t>
                      </a:r>
                      <a:r>
                        <a:rPr lang="is-IS" sz="14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-3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(</a:t>
                      </a:r>
                      <a:r>
                        <a:rPr lang="is-I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2.3±0.2)</a:t>
                      </a:r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×10</a:t>
                      </a:r>
                      <a:r>
                        <a:rPr lang="is-IS" sz="14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-3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__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4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EPER Parallel CTI (10e- signal)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CEI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(8.88±0.49)×10</a:t>
                      </a:r>
                      <a:r>
                        <a:rPr lang="hr-HR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-6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(8.32±0.52)×10</a:t>
                      </a:r>
                      <a:r>
                        <a:rPr lang="is-I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-4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__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7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EPER Serial CTI (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10e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 signal)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CEI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(1.65±0.47)×10</a:t>
                      </a:r>
                      <a:r>
                        <a:rPr lang="is-I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-5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(6.84±0.15)×10</a:t>
                      </a:r>
                      <a:r>
                        <a:rPr lang="is-I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-4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__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X-Ray Parallel CTI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(1 event/2700 pix)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CEI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(0.569±1.0)×10</a:t>
                      </a:r>
                      <a:r>
                        <a:rPr lang="it-IT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(1.31±0.05)×10</a:t>
                      </a:r>
                      <a:r>
                        <a:rPr lang="is-I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-4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__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X-Ray Serial CTI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(1 event/2700 pix)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CEI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(1.65±2.08)×10</a:t>
                      </a:r>
                      <a:r>
                        <a:rPr lang="is-I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-6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(4.12±0.35)×10</a:t>
                      </a:r>
                      <a:r>
                        <a:rPr lang="is-I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-5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__</a:t>
                      </a:r>
                    </a:p>
                  </a:txBody>
                  <a:tcPr marL="12413" marR="12413" marT="124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83794" y="4720531"/>
          <a:ext cx="8233438" cy="1356360"/>
        </p:xfrm>
        <a:graphic>
          <a:graphicData uri="http://schemas.openxmlformats.org/drawingml/2006/table">
            <a:tbl>
              <a:tblPr/>
              <a:tblGrid>
                <a:gridCol w="8233438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NOTES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1. CEI measurements made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at 165K using XCAM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commercial electronics, not performance optimized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2. JPL measurements made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at 168K using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NüVü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 flight-like commercial electronics, performance optimized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3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. CEI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read noise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measurement (not shown)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made in analog mode with low gain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4. JPL read noise measurement made in photon counting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mode with high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 gain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5. JPL EOL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 measurements are optimized for extremely low flux detection and result in slightly higher dark current.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Slide Number Placeholder 2"/>
          <p:cNvSpPr txBox="1">
            <a:spLocks/>
          </p:cNvSpPr>
          <p:nvPr/>
        </p:nvSpPr>
        <p:spPr>
          <a:xfrm>
            <a:off x="8661955" y="6631613"/>
            <a:ext cx="419100" cy="16158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B0646270-D692-4BFB-9550-8B1C722CDB0B}" type="slidenum">
              <a:rPr lang="en-US" smtClean="0">
                <a:latin typeface="Calibri" panose="020F0502020204030204" pitchFamily="34" charset="0"/>
              </a:rPr>
              <a:pPr/>
              <a:t>25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1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CGI Modes – Hybrid </a:t>
            </a:r>
            <a:r>
              <a:rPr lang="en-US" dirty="0" err="1" smtClean="0">
                <a:solidFill>
                  <a:schemeClr val="tx1"/>
                </a:solidFill>
              </a:rPr>
              <a:t>Lyot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61400" y="6408917"/>
            <a:ext cx="419100" cy="161925"/>
          </a:xfrm>
        </p:spPr>
        <p:txBody>
          <a:bodyPr/>
          <a:lstStyle/>
          <a:p>
            <a:pPr>
              <a:defRPr/>
            </a:pPr>
            <a:fld id="{C7960712-8143-A241-A9EF-434AAA834F42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847155" y="5776236"/>
            <a:ext cx="5478821" cy="31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7235621" y="4585709"/>
            <a:ext cx="0" cy="12905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5419805" y="4603852"/>
            <a:ext cx="0" cy="12963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6057007" y="4597805"/>
            <a:ext cx="0" cy="13024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4758990" y="4597805"/>
            <a:ext cx="0" cy="13024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4386813" y="4127692"/>
            <a:ext cx="715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Pupil mask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5713736" y="4127692"/>
            <a:ext cx="715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/>
              <a:t>Lyot</a:t>
            </a:r>
            <a:endParaRPr lang="en-US" sz="1000" dirty="0" smtClean="0"/>
          </a:p>
          <a:p>
            <a:pPr algn="ctr"/>
            <a:r>
              <a:rPr lang="en-US" sz="1000" dirty="0" smtClean="0"/>
              <a:t>mask</a:t>
            </a:r>
            <a:endParaRPr lang="en-US" sz="1000" dirty="0"/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6788106" y="4591757"/>
            <a:ext cx="0" cy="13084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927736" y="4127692"/>
            <a:ext cx="650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Filter </a:t>
            </a:r>
          </a:p>
          <a:p>
            <a:pPr algn="ctr"/>
            <a:r>
              <a:rPr lang="en-US" sz="1000" dirty="0" smtClean="0"/>
              <a:t>wheel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47136" y="4127692"/>
            <a:ext cx="885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Field stop</a:t>
            </a:r>
          </a:p>
          <a:p>
            <a:pPr algn="ctr"/>
            <a:r>
              <a:rPr lang="en-US" sz="1000" dirty="0" smtClean="0"/>
              <a:t>mask</a:t>
            </a:r>
            <a:endParaRPr lang="en-US" sz="1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7073240" y="5216055"/>
            <a:ext cx="340164" cy="315145"/>
            <a:chOff x="7571883" y="2557516"/>
            <a:chExt cx="340164" cy="315145"/>
          </a:xfrm>
        </p:grpSpPr>
        <p:sp>
          <p:nvSpPr>
            <p:cNvPr id="18" name="Rectangle 17"/>
            <p:cNvSpPr/>
            <p:nvPr/>
          </p:nvSpPr>
          <p:spPr bwMode="auto">
            <a:xfrm>
              <a:off x="7571883" y="2557516"/>
              <a:ext cx="340164" cy="31514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7602595" y="2572438"/>
              <a:ext cx="274320" cy="27432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808948" y="6334704"/>
            <a:ext cx="821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to LOWFS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283" y="5695649"/>
            <a:ext cx="4993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FSM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065906" y="5645407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5664126" y="5645407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427525" y="5645407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5" name="Straight Connector 24"/>
          <p:cNvCxnSpPr>
            <a:stCxn id="27" idx="7"/>
            <a:endCxn id="28" idx="3"/>
          </p:cNvCxnSpPr>
          <p:nvPr/>
        </p:nvCxnSpPr>
        <p:spPr bwMode="auto">
          <a:xfrm>
            <a:off x="5107365" y="5683228"/>
            <a:ext cx="563874" cy="1826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27" idx="5"/>
            <a:endCxn id="28" idx="1"/>
          </p:cNvCxnSpPr>
          <p:nvPr/>
        </p:nvCxnSpPr>
        <p:spPr bwMode="auto">
          <a:xfrm flipV="1">
            <a:off x="5107365" y="5683228"/>
            <a:ext cx="563874" cy="1826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5385138" y="5711408"/>
            <a:ext cx="30536" cy="131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28" idx="7"/>
            <a:endCxn id="29" idx="1"/>
          </p:cNvCxnSpPr>
          <p:nvPr/>
        </p:nvCxnSpPr>
        <p:spPr bwMode="auto">
          <a:xfrm>
            <a:off x="5705585" y="5683228"/>
            <a:ext cx="7290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8" idx="5"/>
            <a:endCxn id="29" idx="3"/>
          </p:cNvCxnSpPr>
          <p:nvPr/>
        </p:nvCxnSpPr>
        <p:spPr bwMode="auto">
          <a:xfrm>
            <a:off x="5705585" y="5865841"/>
            <a:ext cx="7290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5257800" y="5785003"/>
            <a:ext cx="139434" cy="6223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1" name="Group 30"/>
          <p:cNvGrpSpPr/>
          <p:nvPr/>
        </p:nvGrpSpPr>
        <p:grpSpPr>
          <a:xfrm>
            <a:off x="6011722" y="5622140"/>
            <a:ext cx="73573" cy="304777"/>
            <a:chOff x="6329882" y="2855113"/>
            <a:chExt cx="73573" cy="304777"/>
          </a:xfrm>
        </p:grpSpPr>
        <p:cxnSp>
          <p:nvCxnSpPr>
            <p:cNvPr id="32" name="Straight Connector 31"/>
            <p:cNvCxnSpPr/>
            <p:nvPr/>
          </p:nvCxnSpPr>
          <p:spPr bwMode="auto">
            <a:xfrm>
              <a:off x="6366669" y="2855113"/>
              <a:ext cx="0" cy="3047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Rectangle 32"/>
            <p:cNvSpPr/>
            <p:nvPr/>
          </p:nvSpPr>
          <p:spPr bwMode="auto">
            <a:xfrm>
              <a:off x="6329882" y="2928622"/>
              <a:ext cx="67322" cy="331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336133" y="3053022"/>
              <a:ext cx="67322" cy="331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35" name="Straight Connector 34"/>
          <p:cNvCxnSpPr>
            <a:endCxn id="122" idx="3"/>
          </p:cNvCxnSpPr>
          <p:nvPr/>
        </p:nvCxnSpPr>
        <p:spPr bwMode="auto">
          <a:xfrm>
            <a:off x="6463472" y="5682716"/>
            <a:ext cx="563874" cy="1826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endCxn id="122" idx="1"/>
          </p:cNvCxnSpPr>
          <p:nvPr/>
        </p:nvCxnSpPr>
        <p:spPr bwMode="auto">
          <a:xfrm flipV="1">
            <a:off x="6463472" y="5682716"/>
            <a:ext cx="563874" cy="1826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Rectangle 36"/>
          <p:cNvSpPr/>
          <p:nvPr/>
        </p:nvSpPr>
        <p:spPr bwMode="auto">
          <a:xfrm>
            <a:off x="6764634" y="5710125"/>
            <a:ext cx="31227" cy="1277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7225640" y="5646489"/>
            <a:ext cx="0" cy="2721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endCxn id="91" idx="1"/>
          </p:cNvCxnSpPr>
          <p:nvPr/>
        </p:nvCxnSpPr>
        <p:spPr bwMode="auto">
          <a:xfrm>
            <a:off x="425219" y="5389508"/>
            <a:ext cx="1184239" cy="64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504532" y="5590653"/>
            <a:ext cx="1095747" cy="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4347441" y="5686638"/>
            <a:ext cx="7290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4347441" y="5869251"/>
            <a:ext cx="7290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7" name="Group 46"/>
          <p:cNvGrpSpPr/>
          <p:nvPr/>
        </p:nvGrpSpPr>
        <p:grpSpPr>
          <a:xfrm>
            <a:off x="7065978" y="5216055"/>
            <a:ext cx="340164" cy="315145"/>
            <a:chOff x="7571883" y="4509953"/>
            <a:chExt cx="340164" cy="315145"/>
          </a:xfrm>
        </p:grpSpPr>
        <p:sp>
          <p:nvSpPr>
            <p:cNvPr id="48" name="Rectangle 47"/>
            <p:cNvSpPr/>
            <p:nvPr/>
          </p:nvSpPr>
          <p:spPr bwMode="auto">
            <a:xfrm>
              <a:off x="7571883" y="4509953"/>
              <a:ext cx="340164" cy="31514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7602595" y="4524875"/>
              <a:ext cx="274320" cy="27432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808948" y="5882603"/>
            <a:ext cx="5477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OAP5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389308" y="5900553"/>
            <a:ext cx="6083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OAP6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67" name="Rectangle 66"/>
          <p:cNvSpPr/>
          <p:nvPr/>
        </p:nvSpPr>
        <p:spPr bwMode="auto">
          <a:xfrm rot="20100000">
            <a:off x="362797" y="5344184"/>
            <a:ext cx="80771" cy="32918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1" name="Rounded Rectangle 70"/>
          <p:cNvSpPr/>
          <p:nvPr/>
        </p:nvSpPr>
        <p:spPr bwMode="auto">
          <a:xfrm>
            <a:off x="198032" y="4786496"/>
            <a:ext cx="8260167" cy="1536090"/>
          </a:xfrm>
          <a:prstGeom prst="roundRect">
            <a:avLst/>
          </a:prstGeom>
          <a:noFill/>
          <a:ln w="28575" cap="flat" cmpd="sng" algn="ctr">
            <a:solidFill>
              <a:srgbClr val="80008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164614" y="5877574"/>
            <a:ext cx="558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OAP7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770592" y="5872733"/>
            <a:ext cx="539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OAP8</a:t>
            </a:r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7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347" y="5204278"/>
            <a:ext cx="340188" cy="35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" name="Group 76"/>
          <p:cNvGrpSpPr/>
          <p:nvPr/>
        </p:nvGrpSpPr>
        <p:grpSpPr>
          <a:xfrm>
            <a:off x="6606731" y="5222265"/>
            <a:ext cx="340164" cy="315145"/>
            <a:chOff x="6943379" y="2552378"/>
            <a:chExt cx="340164" cy="315145"/>
          </a:xfrm>
        </p:grpSpPr>
        <p:sp>
          <p:nvSpPr>
            <p:cNvPr id="78" name="Rectangle 77"/>
            <p:cNvSpPr/>
            <p:nvPr/>
          </p:nvSpPr>
          <p:spPr bwMode="auto">
            <a:xfrm>
              <a:off x="6943379" y="2552378"/>
              <a:ext cx="340164" cy="31514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7077417" y="2668220"/>
              <a:ext cx="73871" cy="7173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27" y="5198085"/>
            <a:ext cx="365637" cy="36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TextBox 81"/>
          <p:cNvSpPr txBox="1"/>
          <p:nvPr/>
        </p:nvSpPr>
        <p:spPr>
          <a:xfrm>
            <a:off x="2571127" y="5896482"/>
            <a:ext cx="52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DM2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83" name="Rectangle 82"/>
          <p:cNvSpPr/>
          <p:nvPr/>
        </p:nvSpPr>
        <p:spPr bwMode="auto">
          <a:xfrm rot="20400000">
            <a:off x="3234725" y="5353194"/>
            <a:ext cx="30536" cy="2521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4" name="Rectangle 83"/>
          <p:cNvSpPr/>
          <p:nvPr/>
        </p:nvSpPr>
        <p:spPr bwMode="auto">
          <a:xfrm rot="20400000">
            <a:off x="2817540" y="5655389"/>
            <a:ext cx="30536" cy="2521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85" name="Straight Connector 84"/>
          <p:cNvCxnSpPr/>
          <p:nvPr/>
        </p:nvCxnSpPr>
        <p:spPr bwMode="auto">
          <a:xfrm flipH="1">
            <a:off x="2807221" y="5416228"/>
            <a:ext cx="386648" cy="2836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2831791" y="5693672"/>
            <a:ext cx="61350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 flipH="1">
            <a:off x="2868293" y="5573814"/>
            <a:ext cx="386648" cy="2836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2880172" y="5857468"/>
            <a:ext cx="56512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2629957" y="5419022"/>
            <a:ext cx="56845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2629957" y="5573814"/>
            <a:ext cx="63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Oval 90"/>
          <p:cNvSpPr/>
          <p:nvPr/>
        </p:nvSpPr>
        <p:spPr bwMode="auto">
          <a:xfrm>
            <a:off x="1602345" y="5358093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92" name="Straight Connector 91"/>
          <p:cNvCxnSpPr>
            <a:stCxn id="99" idx="7"/>
            <a:endCxn id="102" idx="3"/>
          </p:cNvCxnSpPr>
          <p:nvPr/>
        </p:nvCxnSpPr>
        <p:spPr bwMode="auto">
          <a:xfrm>
            <a:off x="1643804" y="5395914"/>
            <a:ext cx="977993" cy="1948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99" idx="5"/>
            <a:endCxn id="102" idx="1"/>
          </p:cNvCxnSpPr>
          <p:nvPr/>
        </p:nvCxnSpPr>
        <p:spPr bwMode="auto">
          <a:xfrm flipV="1">
            <a:off x="1643804" y="5408102"/>
            <a:ext cx="977993" cy="1704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4" name="Oval 93"/>
          <p:cNvSpPr/>
          <p:nvPr/>
        </p:nvSpPr>
        <p:spPr bwMode="auto">
          <a:xfrm>
            <a:off x="2614684" y="5370281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5" name="Rectangle 94"/>
          <p:cNvSpPr/>
          <p:nvPr/>
        </p:nvSpPr>
        <p:spPr bwMode="auto">
          <a:xfrm rot="20400000">
            <a:off x="2284449" y="5371631"/>
            <a:ext cx="30536" cy="2521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0399999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96" name="Straight Connector 95"/>
          <p:cNvCxnSpPr/>
          <p:nvPr/>
        </p:nvCxnSpPr>
        <p:spPr bwMode="auto">
          <a:xfrm flipV="1">
            <a:off x="475406" y="5492951"/>
            <a:ext cx="2760240" cy="1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7" name="Oval 96"/>
          <p:cNvSpPr/>
          <p:nvPr/>
        </p:nvSpPr>
        <p:spPr bwMode="auto">
          <a:xfrm>
            <a:off x="3429660" y="5653562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8" name="Oval 97"/>
          <p:cNvSpPr/>
          <p:nvPr/>
        </p:nvSpPr>
        <p:spPr bwMode="auto">
          <a:xfrm>
            <a:off x="4310235" y="5648817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99" name="Straight Connector 98"/>
          <p:cNvCxnSpPr>
            <a:endCxn id="106" idx="3"/>
          </p:cNvCxnSpPr>
          <p:nvPr/>
        </p:nvCxnSpPr>
        <p:spPr bwMode="auto">
          <a:xfrm>
            <a:off x="3471119" y="5691383"/>
            <a:ext cx="846229" cy="1778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>
            <a:endCxn id="106" idx="1"/>
          </p:cNvCxnSpPr>
          <p:nvPr/>
        </p:nvCxnSpPr>
        <p:spPr bwMode="auto">
          <a:xfrm flipV="1">
            <a:off x="3471119" y="5686638"/>
            <a:ext cx="846229" cy="1873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1" name="TextBox 100"/>
          <p:cNvSpPr txBox="1"/>
          <p:nvPr/>
        </p:nvSpPr>
        <p:spPr>
          <a:xfrm>
            <a:off x="2095083" y="5624327"/>
            <a:ext cx="5079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rgbClr val="000000"/>
                </a:solidFill>
              </a:rPr>
              <a:t>FocM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393335" y="5575897"/>
            <a:ext cx="548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OAP1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324760" y="5156172"/>
            <a:ext cx="5245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OAP2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128132" y="5872139"/>
            <a:ext cx="552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OAP3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202848" y="5233841"/>
            <a:ext cx="52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DM1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07" name="Rectangle 106"/>
          <p:cNvSpPr/>
          <p:nvPr/>
        </p:nvSpPr>
        <p:spPr bwMode="auto">
          <a:xfrm rot="20400000">
            <a:off x="3711082" y="5659497"/>
            <a:ext cx="30536" cy="2521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0399999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614849" y="5903727"/>
            <a:ext cx="3664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FM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109" name="Straight Connector 108"/>
          <p:cNvCxnSpPr/>
          <p:nvPr/>
        </p:nvCxnSpPr>
        <p:spPr bwMode="auto">
          <a:xfrm>
            <a:off x="7070159" y="5682716"/>
            <a:ext cx="375341" cy="487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/>
          <p:nvPr/>
        </p:nvCxnSpPr>
        <p:spPr bwMode="auto">
          <a:xfrm>
            <a:off x="7019360" y="5882262"/>
            <a:ext cx="519274" cy="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>
            <a:off x="7453967" y="5687586"/>
            <a:ext cx="503163" cy="874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 flipV="1">
            <a:off x="7530167" y="5775054"/>
            <a:ext cx="426963" cy="1072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3" name="TextBox 112"/>
          <p:cNvSpPr txBox="1"/>
          <p:nvPr/>
        </p:nvSpPr>
        <p:spPr>
          <a:xfrm>
            <a:off x="7469605" y="4127689"/>
            <a:ext cx="780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IFS/</a:t>
            </a:r>
            <a:r>
              <a:rPr lang="en-US" sz="1000" dirty="0" err="1" smtClean="0"/>
              <a:t>Img</a:t>
            </a:r>
            <a:r>
              <a:rPr lang="en-US" sz="1000" dirty="0" smtClean="0"/>
              <a:t> Selector</a:t>
            </a:r>
          </a:p>
        </p:txBody>
      </p:sp>
      <p:sp>
        <p:nvSpPr>
          <p:cNvPr id="114" name="Oval 113"/>
          <p:cNvSpPr/>
          <p:nvPr/>
        </p:nvSpPr>
        <p:spPr bwMode="auto">
          <a:xfrm>
            <a:off x="7020233" y="5644895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7957130" y="5689957"/>
            <a:ext cx="296332" cy="170193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027936" y="4077226"/>
            <a:ext cx="8122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Focal Plane mask</a:t>
            </a:r>
            <a:endParaRPr lang="en-US" sz="1000" dirty="0"/>
          </a:p>
        </p:txBody>
      </p:sp>
      <p:sp>
        <p:nvSpPr>
          <p:cNvPr id="119" name="TextBox 118"/>
          <p:cNvSpPr txBox="1"/>
          <p:nvPr/>
        </p:nvSpPr>
        <p:spPr>
          <a:xfrm>
            <a:off x="7911441" y="5665226"/>
            <a:ext cx="3770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</a:rPr>
              <a:t>FPA</a:t>
            </a:r>
            <a:endParaRPr lang="en-US" sz="800" dirty="0">
              <a:solidFill>
                <a:srgbClr val="000000"/>
              </a:solidFill>
            </a:endParaRPr>
          </a:p>
        </p:txBody>
      </p:sp>
      <p:cxnSp>
        <p:nvCxnSpPr>
          <p:cNvPr id="120" name="Straight Connector 119"/>
          <p:cNvCxnSpPr/>
          <p:nvPr/>
        </p:nvCxnSpPr>
        <p:spPr bwMode="auto">
          <a:xfrm flipV="1">
            <a:off x="7498093" y="4917117"/>
            <a:ext cx="6675" cy="8659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 flipV="1">
            <a:off x="7504768" y="4460063"/>
            <a:ext cx="380353" cy="4655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Oval 121"/>
          <p:cNvSpPr/>
          <p:nvPr/>
        </p:nvSpPr>
        <p:spPr bwMode="auto">
          <a:xfrm>
            <a:off x="7468967" y="5653361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1" name="Content Placeholder 8"/>
          <p:cNvSpPr txBox="1">
            <a:spLocks/>
          </p:cNvSpPr>
          <p:nvPr/>
        </p:nvSpPr>
        <p:spPr bwMode="auto">
          <a:xfrm>
            <a:off x="7732161" y="4764166"/>
            <a:ext cx="568475" cy="32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400">
                <a:solidFill>
                  <a:srgbClr val="333399"/>
                </a:solidFill>
                <a:latin typeface="Candara"/>
                <a:ea typeface="+mn-ea"/>
                <a:cs typeface="Candara"/>
              </a:defRPr>
            </a:lvl1pPr>
            <a:lvl2pPr marL="4572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–"/>
              <a:defRPr sz="2200">
                <a:solidFill>
                  <a:srgbClr val="333399"/>
                </a:solidFill>
                <a:latin typeface="Candara"/>
                <a:cs typeface="Candara"/>
              </a:defRPr>
            </a:lvl2pPr>
            <a:lvl3pPr marL="6858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000">
                <a:solidFill>
                  <a:srgbClr val="333399"/>
                </a:solidFill>
                <a:latin typeface="Candara"/>
                <a:cs typeface="Candara"/>
              </a:defRPr>
            </a:lvl3pPr>
            <a:lvl4pPr marL="9144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–"/>
              <a:defRPr>
                <a:solidFill>
                  <a:srgbClr val="333399"/>
                </a:solidFill>
                <a:latin typeface="Candara"/>
                <a:cs typeface="Candara"/>
              </a:defRPr>
            </a:lvl4pPr>
            <a:lvl5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»"/>
              <a:defRPr sz="1600">
                <a:solidFill>
                  <a:srgbClr val="333399"/>
                </a:solidFill>
                <a:latin typeface="Candara"/>
                <a:cs typeface="Candar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IMG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42" name="Content Placeholder 8"/>
          <p:cNvSpPr txBox="1">
            <a:spLocks/>
          </p:cNvSpPr>
          <p:nvPr/>
        </p:nvSpPr>
        <p:spPr bwMode="auto">
          <a:xfrm>
            <a:off x="3744635" y="837885"/>
            <a:ext cx="4775556" cy="41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 defTabSz="457200">
              <a:spcBef>
                <a:spcPct val="20000"/>
              </a:spcBef>
              <a:buFont typeface="Arial"/>
              <a:buNone/>
              <a:defRPr sz="2000" b="1"/>
            </a:lvl1pPr>
            <a:lvl2pPr marL="742950" indent="-285750" defTabSz="457200">
              <a:spcBef>
                <a:spcPct val="20000"/>
              </a:spcBef>
              <a:buFont typeface="Arial"/>
              <a:buChar char="–"/>
            </a:lvl2pPr>
            <a:lvl3pPr marL="1143000" indent="-228600" defTabSz="457200">
              <a:spcBef>
                <a:spcPct val="20000"/>
              </a:spcBef>
              <a:buFont typeface="Arial"/>
              <a:buChar char="•"/>
              <a:defRPr sz="1600"/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 sz="1400"/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 sz="14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 smtClean="0"/>
              <a:t>Hybrid </a:t>
            </a:r>
            <a:r>
              <a:rPr lang="en-US" dirty="0" err="1" smtClean="0"/>
              <a:t>Lyot</a:t>
            </a:r>
            <a:r>
              <a:rPr lang="en-US" dirty="0" smtClean="0"/>
              <a:t> Mode</a:t>
            </a:r>
            <a:endParaRPr lang="en-US" dirty="0"/>
          </a:p>
        </p:txBody>
      </p:sp>
      <p:cxnSp>
        <p:nvCxnSpPr>
          <p:cNvPr id="143" name="Straight Arrow Connector 142"/>
          <p:cNvCxnSpPr/>
          <p:nvPr/>
        </p:nvCxnSpPr>
        <p:spPr>
          <a:xfrm flipV="1">
            <a:off x="8099954" y="3922392"/>
            <a:ext cx="288922" cy="175470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Content Placeholder 8"/>
          <p:cNvSpPr txBox="1">
            <a:spLocks/>
          </p:cNvSpPr>
          <p:nvPr/>
        </p:nvSpPr>
        <p:spPr bwMode="auto">
          <a:xfrm>
            <a:off x="3633761" y="1434976"/>
            <a:ext cx="2367177" cy="1248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 defTabSz="457200">
              <a:spcBef>
                <a:spcPct val="20000"/>
              </a:spcBef>
              <a:buFont typeface="Arial"/>
              <a:buNone/>
              <a:defRPr sz="2000" b="1"/>
            </a:lvl1pPr>
            <a:lvl2pPr marL="742950" indent="-285750" defTabSz="457200">
              <a:spcBef>
                <a:spcPct val="20000"/>
              </a:spcBef>
              <a:buFont typeface="Arial"/>
              <a:buChar char="–"/>
            </a:lvl2pPr>
            <a:lvl3pPr marL="1143000" indent="-228600" defTabSz="457200">
              <a:spcBef>
                <a:spcPct val="20000"/>
              </a:spcBef>
              <a:buFont typeface="Arial"/>
              <a:buChar char="•"/>
              <a:defRPr sz="1600"/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 sz="1400"/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 sz="14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sz="1400" b="0" dirty="0" smtClean="0"/>
              <a:t>360deg dark hole from 3 to10 lambda/D for planet photometry and discovery</a:t>
            </a:r>
            <a:endParaRPr lang="en-US" sz="1400" b="0" dirty="0"/>
          </a:p>
        </p:txBody>
      </p:sp>
      <p:sp>
        <p:nvSpPr>
          <p:cNvPr id="148" name="Content Placeholder 8"/>
          <p:cNvSpPr txBox="1">
            <a:spLocks/>
          </p:cNvSpPr>
          <p:nvPr/>
        </p:nvSpPr>
        <p:spPr bwMode="auto">
          <a:xfrm>
            <a:off x="3058557" y="4779987"/>
            <a:ext cx="1536096" cy="32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400">
                <a:solidFill>
                  <a:srgbClr val="333399"/>
                </a:solidFill>
                <a:latin typeface="Candara"/>
                <a:ea typeface="+mn-ea"/>
                <a:cs typeface="Candara"/>
              </a:defRPr>
            </a:lvl1pPr>
            <a:lvl2pPr marL="4572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–"/>
              <a:defRPr sz="2200">
                <a:solidFill>
                  <a:srgbClr val="333399"/>
                </a:solidFill>
                <a:latin typeface="Candara"/>
                <a:cs typeface="Candara"/>
              </a:defRPr>
            </a:lvl2pPr>
            <a:lvl3pPr marL="6858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000">
                <a:solidFill>
                  <a:srgbClr val="333399"/>
                </a:solidFill>
                <a:latin typeface="Candara"/>
                <a:cs typeface="Candara"/>
              </a:defRPr>
            </a:lvl3pPr>
            <a:lvl4pPr marL="9144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–"/>
              <a:defRPr>
                <a:solidFill>
                  <a:srgbClr val="333399"/>
                </a:solidFill>
                <a:latin typeface="Candara"/>
                <a:cs typeface="Candara"/>
              </a:defRPr>
            </a:lvl4pPr>
            <a:lvl5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»"/>
              <a:defRPr sz="1600">
                <a:solidFill>
                  <a:srgbClr val="333399"/>
                </a:solidFill>
                <a:latin typeface="Candara"/>
                <a:cs typeface="Candar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200" b="1" dirty="0" smtClean="0">
                <a:solidFill>
                  <a:srgbClr val="800080"/>
                </a:solidFill>
              </a:rPr>
              <a:t>Coronagraph Instrument (CGI)</a:t>
            </a:r>
            <a:endParaRPr lang="en-US" sz="1200" b="1" dirty="0">
              <a:solidFill>
                <a:srgbClr val="800080"/>
              </a:solidFill>
            </a:endParaRPr>
          </a:p>
        </p:txBody>
      </p:sp>
      <p:pic>
        <p:nvPicPr>
          <p:cNvPr id="149" name="Picture 1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2912" y="1453470"/>
            <a:ext cx="2673891" cy="2423972"/>
          </a:xfrm>
          <a:prstGeom prst="rect">
            <a:avLst/>
          </a:prstGeom>
          <a:ln w="254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0" name="TextBox 149"/>
          <p:cNvSpPr txBox="1"/>
          <p:nvPr/>
        </p:nvSpPr>
        <p:spPr>
          <a:xfrm>
            <a:off x="4080247" y="5332173"/>
            <a:ext cx="552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OAP4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081321" y="5217325"/>
            <a:ext cx="296431" cy="296431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428" name="Straight Connector 427"/>
          <p:cNvCxnSpPr/>
          <p:nvPr/>
        </p:nvCxnSpPr>
        <p:spPr bwMode="auto">
          <a:xfrm>
            <a:off x="396267" y="3747919"/>
            <a:ext cx="854657" cy="1036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9" name="Straight Connector 428"/>
          <p:cNvCxnSpPr/>
          <p:nvPr/>
        </p:nvCxnSpPr>
        <p:spPr bwMode="auto">
          <a:xfrm flipV="1">
            <a:off x="403658" y="3944944"/>
            <a:ext cx="848355" cy="49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0" name="TextBox 429"/>
          <p:cNvSpPr txBox="1"/>
          <p:nvPr/>
        </p:nvSpPr>
        <p:spPr>
          <a:xfrm>
            <a:off x="247630" y="4263300"/>
            <a:ext cx="3742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M4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433" name="Straight Connector 432"/>
          <p:cNvCxnSpPr/>
          <p:nvPr/>
        </p:nvCxnSpPr>
        <p:spPr bwMode="auto">
          <a:xfrm flipH="1">
            <a:off x="396267" y="3432887"/>
            <a:ext cx="1593521" cy="5484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4" name="Straight Connector 433"/>
          <p:cNvCxnSpPr/>
          <p:nvPr/>
        </p:nvCxnSpPr>
        <p:spPr bwMode="auto">
          <a:xfrm flipH="1">
            <a:off x="396267" y="3519299"/>
            <a:ext cx="1563108" cy="2286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5" name="TextBox 434"/>
          <p:cNvSpPr txBox="1"/>
          <p:nvPr/>
        </p:nvSpPr>
        <p:spPr>
          <a:xfrm>
            <a:off x="1773011" y="3634020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F1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436" name="Rectangle 435"/>
          <p:cNvSpPr/>
          <p:nvPr/>
        </p:nvSpPr>
        <p:spPr bwMode="auto">
          <a:xfrm rot="21300000">
            <a:off x="1267100" y="3813297"/>
            <a:ext cx="45719" cy="1828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437" name="Straight Connector 436"/>
          <p:cNvCxnSpPr/>
          <p:nvPr/>
        </p:nvCxnSpPr>
        <p:spPr bwMode="auto">
          <a:xfrm flipV="1">
            <a:off x="618402" y="3847393"/>
            <a:ext cx="635036" cy="5097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8" name="Straight Connector 437"/>
          <p:cNvCxnSpPr/>
          <p:nvPr/>
        </p:nvCxnSpPr>
        <p:spPr bwMode="auto">
          <a:xfrm flipV="1">
            <a:off x="618402" y="3950641"/>
            <a:ext cx="639713" cy="2238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9" name="Rectangle 438"/>
          <p:cNvSpPr/>
          <p:nvPr/>
        </p:nvSpPr>
        <p:spPr bwMode="auto">
          <a:xfrm rot="-1500000">
            <a:off x="1173489" y="4099461"/>
            <a:ext cx="61962" cy="32918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40" name="TextBox 439"/>
          <p:cNvSpPr txBox="1"/>
          <p:nvPr/>
        </p:nvSpPr>
        <p:spPr>
          <a:xfrm>
            <a:off x="1273654" y="3843441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F1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1379070" y="4183404"/>
            <a:ext cx="4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F2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442" name="Straight Connector 441"/>
          <p:cNvCxnSpPr/>
          <p:nvPr/>
        </p:nvCxnSpPr>
        <p:spPr bwMode="auto">
          <a:xfrm flipH="1" flipV="1">
            <a:off x="627211" y="4177498"/>
            <a:ext cx="500821" cy="102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3" name="Straight Connector 442"/>
          <p:cNvCxnSpPr/>
          <p:nvPr/>
        </p:nvCxnSpPr>
        <p:spPr bwMode="auto">
          <a:xfrm flipH="1" flipV="1">
            <a:off x="627680" y="4343689"/>
            <a:ext cx="577315" cy="180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4" name="Content Placeholder 8"/>
          <p:cNvSpPr txBox="1">
            <a:spLocks/>
          </p:cNvSpPr>
          <p:nvPr/>
        </p:nvSpPr>
        <p:spPr bwMode="auto">
          <a:xfrm>
            <a:off x="1702122" y="4173439"/>
            <a:ext cx="1649751" cy="44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400">
                <a:solidFill>
                  <a:srgbClr val="333399"/>
                </a:solidFill>
                <a:latin typeface="Candara"/>
                <a:ea typeface="+mn-ea"/>
                <a:cs typeface="Candara"/>
              </a:defRPr>
            </a:lvl1pPr>
            <a:lvl2pPr marL="4572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–"/>
              <a:defRPr sz="2200">
                <a:solidFill>
                  <a:srgbClr val="333399"/>
                </a:solidFill>
                <a:latin typeface="Candara"/>
                <a:cs typeface="Candara"/>
              </a:defRPr>
            </a:lvl2pPr>
            <a:lvl3pPr marL="6858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000">
                <a:solidFill>
                  <a:srgbClr val="333399"/>
                </a:solidFill>
                <a:latin typeface="Candara"/>
                <a:cs typeface="Candara"/>
              </a:defRPr>
            </a:lvl3pPr>
            <a:lvl4pPr marL="9144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–"/>
              <a:defRPr>
                <a:solidFill>
                  <a:srgbClr val="333399"/>
                </a:solidFill>
                <a:latin typeface="Candara"/>
                <a:cs typeface="Candara"/>
              </a:defRPr>
            </a:lvl4pPr>
            <a:lvl5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»"/>
              <a:defRPr sz="1600">
                <a:solidFill>
                  <a:srgbClr val="333399"/>
                </a:solidFill>
                <a:latin typeface="Candara"/>
                <a:cs typeface="Candar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200" b="1" dirty="0" smtClean="0">
                <a:solidFill>
                  <a:srgbClr val="008040"/>
                </a:solidFill>
              </a:rPr>
              <a:t>Tertiary Collimator Assembly (TCA)</a:t>
            </a:r>
            <a:endParaRPr lang="en-US" sz="1200" b="1" dirty="0">
              <a:solidFill>
                <a:srgbClr val="008040"/>
              </a:solidFill>
            </a:endParaRPr>
          </a:p>
        </p:txBody>
      </p:sp>
      <p:sp>
        <p:nvSpPr>
          <p:cNvPr id="445" name="Rounded Rectangle 444"/>
          <p:cNvSpPr/>
          <p:nvPr/>
        </p:nvSpPr>
        <p:spPr bwMode="auto">
          <a:xfrm>
            <a:off x="198032" y="3278586"/>
            <a:ext cx="3138717" cy="1384526"/>
          </a:xfrm>
          <a:prstGeom prst="roundRect">
            <a:avLst/>
          </a:prstGeom>
          <a:noFill/>
          <a:ln w="28575" cap="flat" cmpd="sng" algn="ctr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46" name="Chord 445"/>
          <p:cNvSpPr/>
          <p:nvPr/>
        </p:nvSpPr>
        <p:spPr bwMode="auto">
          <a:xfrm>
            <a:off x="595966" y="2224934"/>
            <a:ext cx="2353733" cy="822960"/>
          </a:xfrm>
          <a:prstGeom prst="chord">
            <a:avLst>
              <a:gd name="adj1" fmla="val 868212"/>
              <a:gd name="adj2" fmla="val 997071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447" name="Straight Connector 446"/>
          <p:cNvCxnSpPr/>
          <p:nvPr/>
        </p:nvCxnSpPr>
        <p:spPr bwMode="auto">
          <a:xfrm flipH="1" flipV="1">
            <a:off x="1665976" y="1983133"/>
            <a:ext cx="80053" cy="16816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8" name="Chord 447"/>
          <p:cNvSpPr/>
          <p:nvPr/>
        </p:nvSpPr>
        <p:spPr bwMode="auto">
          <a:xfrm>
            <a:off x="1611966" y="1798214"/>
            <a:ext cx="406401" cy="225213"/>
          </a:xfrm>
          <a:prstGeom prst="chord">
            <a:avLst>
              <a:gd name="adj1" fmla="val 868212"/>
              <a:gd name="adj2" fmla="val 997071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449" name="Straight Connector 448"/>
          <p:cNvCxnSpPr/>
          <p:nvPr/>
        </p:nvCxnSpPr>
        <p:spPr bwMode="auto">
          <a:xfrm>
            <a:off x="816096" y="2035279"/>
            <a:ext cx="7" cy="8297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0" name="Straight Connector 449"/>
          <p:cNvCxnSpPr/>
          <p:nvPr/>
        </p:nvCxnSpPr>
        <p:spPr bwMode="auto">
          <a:xfrm>
            <a:off x="2712630" y="2094545"/>
            <a:ext cx="5" cy="7874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1" name="Straight Connector 450"/>
          <p:cNvCxnSpPr>
            <a:stCxn id="446" idx="1"/>
          </p:cNvCxnSpPr>
          <p:nvPr/>
        </p:nvCxnSpPr>
        <p:spPr bwMode="auto">
          <a:xfrm flipV="1">
            <a:off x="810354" y="1968344"/>
            <a:ext cx="856217" cy="9048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2" name="Straight Connector 451"/>
          <p:cNvCxnSpPr/>
          <p:nvPr/>
        </p:nvCxnSpPr>
        <p:spPr bwMode="auto">
          <a:xfrm flipH="1">
            <a:off x="1886113" y="1995061"/>
            <a:ext cx="81909" cy="16206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3" name="Straight Connector 452"/>
          <p:cNvCxnSpPr/>
          <p:nvPr/>
        </p:nvCxnSpPr>
        <p:spPr bwMode="auto">
          <a:xfrm>
            <a:off x="1637457" y="3355196"/>
            <a:ext cx="255884" cy="2597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4" name="Straight Connector 453"/>
          <p:cNvCxnSpPr/>
          <p:nvPr/>
        </p:nvCxnSpPr>
        <p:spPr bwMode="auto">
          <a:xfrm flipH="1">
            <a:off x="1811588" y="2043006"/>
            <a:ext cx="2949" cy="163627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55" name="Content Placeholder 8"/>
          <p:cNvSpPr txBox="1">
            <a:spLocks/>
          </p:cNvSpPr>
          <p:nvPr/>
        </p:nvSpPr>
        <p:spPr bwMode="auto">
          <a:xfrm>
            <a:off x="2349768" y="1829382"/>
            <a:ext cx="1065590" cy="24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400">
                <a:solidFill>
                  <a:srgbClr val="333399"/>
                </a:solidFill>
                <a:latin typeface="Candara"/>
                <a:ea typeface="+mn-ea"/>
                <a:cs typeface="Candara"/>
              </a:defRPr>
            </a:lvl1pPr>
            <a:lvl2pPr marL="4572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–"/>
              <a:defRPr sz="2200">
                <a:solidFill>
                  <a:srgbClr val="333399"/>
                </a:solidFill>
                <a:latin typeface="Candara"/>
                <a:cs typeface="Candara"/>
              </a:defRPr>
            </a:lvl2pPr>
            <a:lvl3pPr marL="6858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000">
                <a:solidFill>
                  <a:srgbClr val="333399"/>
                </a:solidFill>
                <a:latin typeface="Candara"/>
                <a:cs typeface="Candara"/>
              </a:defRPr>
            </a:lvl3pPr>
            <a:lvl4pPr marL="9144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–"/>
              <a:defRPr>
                <a:solidFill>
                  <a:srgbClr val="333399"/>
                </a:solidFill>
                <a:latin typeface="Candara"/>
                <a:cs typeface="Candara"/>
              </a:defRPr>
            </a:lvl4pPr>
            <a:lvl5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»"/>
              <a:defRPr sz="1600">
                <a:solidFill>
                  <a:srgbClr val="333399"/>
                </a:solidFill>
                <a:latin typeface="Candara"/>
                <a:cs typeface="Candar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200" b="1" dirty="0" smtClean="0">
                <a:solidFill>
                  <a:schemeClr val="accent2"/>
                </a:solidFill>
              </a:rPr>
              <a:t>Telescope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456" name="Rounded Rectangle 455"/>
          <p:cNvSpPr/>
          <p:nvPr/>
        </p:nvSpPr>
        <p:spPr bwMode="auto">
          <a:xfrm>
            <a:off x="198032" y="1865824"/>
            <a:ext cx="3141131" cy="1295524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7" name="TextBox 456"/>
          <p:cNvSpPr txBox="1"/>
          <p:nvPr/>
        </p:nvSpPr>
        <p:spPr>
          <a:xfrm>
            <a:off x="2033580" y="264596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PM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458" name="TextBox 457"/>
          <p:cNvSpPr txBox="1"/>
          <p:nvPr/>
        </p:nvSpPr>
        <p:spPr>
          <a:xfrm>
            <a:off x="1230879" y="1860179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SM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459" name="Rectangle 458"/>
          <p:cNvSpPr/>
          <p:nvPr/>
        </p:nvSpPr>
        <p:spPr bwMode="auto">
          <a:xfrm rot="4200000">
            <a:off x="1808567" y="3538878"/>
            <a:ext cx="45720" cy="27432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60" name="TextBox 459"/>
          <p:cNvSpPr txBox="1"/>
          <p:nvPr/>
        </p:nvSpPr>
        <p:spPr>
          <a:xfrm>
            <a:off x="1994112" y="3326415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F3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461" name="Rectangle 460"/>
          <p:cNvSpPr/>
          <p:nvPr/>
        </p:nvSpPr>
        <p:spPr bwMode="auto">
          <a:xfrm rot="1500000" flipH="1">
            <a:off x="1566327" y="3296859"/>
            <a:ext cx="45719" cy="1828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62" name="TextBox 461"/>
          <p:cNvSpPr txBox="1"/>
          <p:nvPr/>
        </p:nvSpPr>
        <p:spPr>
          <a:xfrm>
            <a:off x="1244980" y="3242116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F2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463" name="Straight Connector 462"/>
          <p:cNvCxnSpPr>
            <a:stCxn id="446" idx="0"/>
          </p:cNvCxnSpPr>
          <p:nvPr/>
        </p:nvCxnSpPr>
        <p:spPr bwMode="auto">
          <a:xfrm flipH="1" flipV="1">
            <a:off x="1966918" y="1994242"/>
            <a:ext cx="752797" cy="8865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4" name="Straight Connector 463"/>
          <p:cNvCxnSpPr/>
          <p:nvPr/>
        </p:nvCxnSpPr>
        <p:spPr bwMode="auto">
          <a:xfrm>
            <a:off x="1607722" y="3434303"/>
            <a:ext cx="149750" cy="2431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5" name="Rectangle 464"/>
          <p:cNvSpPr/>
          <p:nvPr/>
        </p:nvSpPr>
        <p:spPr bwMode="auto">
          <a:xfrm rot="-300000">
            <a:off x="1982097" y="3375949"/>
            <a:ext cx="45719" cy="1828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466" name="Straight Connector 465"/>
          <p:cNvCxnSpPr/>
          <p:nvPr/>
        </p:nvCxnSpPr>
        <p:spPr bwMode="auto">
          <a:xfrm>
            <a:off x="1650302" y="3356675"/>
            <a:ext cx="314615" cy="633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7" name="Straight Connector 466"/>
          <p:cNvCxnSpPr/>
          <p:nvPr/>
        </p:nvCxnSpPr>
        <p:spPr bwMode="auto">
          <a:xfrm>
            <a:off x="1626631" y="3445593"/>
            <a:ext cx="345547" cy="726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8" name="Straight Connector 467"/>
          <p:cNvCxnSpPr/>
          <p:nvPr/>
        </p:nvCxnSpPr>
        <p:spPr bwMode="auto">
          <a:xfrm flipH="1">
            <a:off x="409336" y="4184021"/>
            <a:ext cx="710823" cy="12054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9" name="Straight Connector 468"/>
          <p:cNvCxnSpPr/>
          <p:nvPr/>
        </p:nvCxnSpPr>
        <p:spPr bwMode="auto">
          <a:xfrm flipH="1">
            <a:off x="503999" y="4357115"/>
            <a:ext cx="695440" cy="12214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0" name="TextBox 469"/>
          <p:cNvSpPr txBox="1"/>
          <p:nvPr/>
        </p:nvSpPr>
        <p:spPr>
          <a:xfrm>
            <a:off x="2058883" y="3572909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POMA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471" name="TextBox 470"/>
          <p:cNvSpPr txBox="1"/>
          <p:nvPr/>
        </p:nvSpPr>
        <p:spPr>
          <a:xfrm>
            <a:off x="462050" y="3331192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TOMA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56972" y="3472019"/>
            <a:ext cx="3742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M3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51" name="Chord 150"/>
          <p:cNvSpPr/>
          <p:nvPr/>
        </p:nvSpPr>
        <p:spPr bwMode="auto">
          <a:xfrm rot="5400000">
            <a:off x="292909" y="3776312"/>
            <a:ext cx="320040" cy="182880"/>
          </a:xfrm>
          <a:prstGeom prst="chord">
            <a:avLst>
              <a:gd name="adj1" fmla="val 868212"/>
              <a:gd name="adj2" fmla="val 997071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2" name="Chord 151"/>
          <p:cNvSpPr/>
          <p:nvPr/>
        </p:nvSpPr>
        <p:spPr bwMode="auto">
          <a:xfrm rot="5400000">
            <a:off x="552458" y="4187342"/>
            <a:ext cx="228600" cy="137160"/>
          </a:xfrm>
          <a:prstGeom prst="chord">
            <a:avLst>
              <a:gd name="adj1" fmla="val 868212"/>
              <a:gd name="adj2" fmla="val 997071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3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9760" r="2273" b="12750"/>
          <a:stretch/>
        </p:blipFill>
        <p:spPr>
          <a:xfrm>
            <a:off x="4976707" y="2088660"/>
            <a:ext cx="4132654" cy="1226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839" y="0"/>
            <a:ext cx="7348521" cy="685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CGI Modes – </a:t>
            </a:r>
            <a:r>
              <a:rPr lang="en-US" dirty="0" smtClean="0">
                <a:solidFill>
                  <a:schemeClr val="tx1"/>
                </a:solidFill>
              </a:rPr>
              <a:t>Shaped Pupil Spectroscopy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61400" y="6408917"/>
            <a:ext cx="419100" cy="161925"/>
          </a:xfrm>
        </p:spPr>
        <p:txBody>
          <a:bodyPr/>
          <a:lstStyle/>
          <a:p>
            <a:pPr>
              <a:defRPr/>
            </a:pPr>
            <a:fld id="{C7960712-8143-A241-A9EF-434AAA834F42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2847159" y="5771782"/>
            <a:ext cx="4649141" cy="39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7235625" y="4585245"/>
            <a:ext cx="0" cy="12905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5419809" y="4603388"/>
            <a:ext cx="0" cy="12963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6057011" y="4597341"/>
            <a:ext cx="0" cy="13024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4758994" y="4597341"/>
            <a:ext cx="0" cy="13024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386817" y="4127228"/>
            <a:ext cx="715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Pupil mask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5713740" y="4127228"/>
            <a:ext cx="715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/>
              <a:t>Lyot</a:t>
            </a:r>
            <a:endParaRPr lang="en-US" sz="1000" dirty="0" smtClean="0"/>
          </a:p>
          <a:p>
            <a:pPr algn="ctr"/>
            <a:r>
              <a:rPr lang="en-US" sz="1000" dirty="0" smtClean="0"/>
              <a:t>mask</a:t>
            </a:r>
            <a:endParaRPr lang="en-US" sz="1000" dirty="0"/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6788110" y="4591293"/>
            <a:ext cx="0" cy="13084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27740" y="4127228"/>
            <a:ext cx="650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Filter </a:t>
            </a:r>
          </a:p>
          <a:p>
            <a:pPr algn="ctr"/>
            <a:r>
              <a:rPr lang="en-US" sz="1000" dirty="0" smtClean="0"/>
              <a:t>wheel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47140" y="4127228"/>
            <a:ext cx="885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Field stop</a:t>
            </a:r>
          </a:p>
          <a:p>
            <a:pPr algn="ctr"/>
            <a:r>
              <a:rPr lang="en-US" sz="1000" dirty="0" smtClean="0"/>
              <a:t>mask</a:t>
            </a:r>
            <a:endParaRPr lang="en-US" sz="1000" dirty="0"/>
          </a:p>
        </p:txBody>
      </p:sp>
      <p:sp>
        <p:nvSpPr>
          <p:cNvPr id="23" name="Oval 22"/>
          <p:cNvSpPr/>
          <p:nvPr/>
        </p:nvSpPr>
        <p:spPr bwMode="auto">
          <a:xfrm>
            <a:off x="5065910" y="5644943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5664130" y="5644943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427529" y="5644943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6" name="Straight Connector 25"/>
          <p:cNvCxnSpPr>
            <a:stCxn id="26" idx="7"/>
            <a:endCxn id="27" idx="3"/>
          </p:cNvCxnSpPr>
          <p:nvPr/>
        </p:nvCxnSpPr>
        <p:spPr bwMode="auto">
          <a:xfrm>
            <a:off x="5107369" y="5682764"/>
            <a:ext cx="563874" cy="1826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>
            <a:stCxn id="26" idx="5"/>
            <a:endCxn id="27" idx="1"/>
          </p:cNvCxnSpPr>
          <p:nvPr/>
        </p:nvCxnSpPr>
        <p:spPr bwMode="auto">
          <a:xfrm flipV="1">
            <a:off x="5107369" y="5682764"/>
            <a:ext cx="563874" cy="1826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5385142" y="5710944"/>
            <a:ext cx="30536" cy="131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7" idx="7"/>
            <a:endCxn id="28" idx="1"/>
          </p:cNvCxnSpPr>
          <p:nvPr/>
        </p:nvCxnSpPr>
        <p:spPr bwMode="auto">
          <a:xfrm>
            <a:off x="5705589" y="5682764"/>
            <a:ext cx="7290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7" idx="5"/>
            <a:endCxn id="28" idx="3"/>
          </p:cNvCxnSpPr>
          <p:nvPr/>
        </p:nvCxnSpPr>
        <p:spPr bwMode="auto">
          <a:xfrm>
            <a:off x="5705589" y="5865377"/>
            <a:ext cx="7290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1" name="Group 30"/>
          <p:cNvGrpSpPr/>
          <p:nvPr/>
        </p:nvGrpSpPr>
        <p:grpSpPr>
          <a:xfrm>
            <a:off x="6011726" y="5621676"/>
            <a:ext cx="73573" cy="304777"/>
            <a:chOff x="6329882" y="2855113"/>
            <a:chExt cx="73573" cy="304777"/>
          </a:xfrm>
        </p:grpSpPr>
        <p:cxnSp>
          <p:nvCxnSpPr>
            <p:cNvPr id="32" name="Straight Connector 31"/>
            <p:cNvCxnSpPr/>
            <p:nvPr/>
          </p:nvCxnSpPr>
          <p:spPr bwMode="auto">
            <a:xfrm>
              <a:off x="6366669" y="2855113"/>
              <a:ext cx="0" cy="3047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Rectangle 32"/>
            <p:cNvSpPr/>
            <p:nvPr/>
          </p:nvSpPr>
          <p:spPr bwMode="auto">
            <a:xfrm>
              <a:off x="6329882" y="2928622"/>
              <a:ext cx="67322" cy="331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336133" y="3053022"/>
              <a:ext cx="67322" cy="331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 bwMode="auto">
          <a:xfrm>
            <a:off x="6463476" y="5682252"/>
            <a:ext cx="563874" cy="1826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V="1">
            <a:off x="6463476" y="5682252"/>
            <a:ext cx="563874" cy="1826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Rectangle 36"/>
          <p:cNvSpPr/>
          <p:nvPr/>
        </p:nvSpPr>
        <p:spPr bwMode="auto">
          <a:xfrm>
            <a:off x="6764638" y="5709661"/>
            <a:ext cx="31227" cy="1277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7225644" y="5646025"/>
            <a:ext cx="0" cy="2721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4347445" y="5686174"/>
            <a:ext cx="7290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4347445" y="5868787"/>
            <a:ext cx="7290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Rounded Rectangle 67"/>
          <p:cNvSpPr/>
          <p:nvPr/>
        </p:nvSpPr>
        <p:spPr bwMode="auto">
          <a:xfrm>
            <a:off x="198032" y="4786032"/>
            <a:ext cx="8260167" cy="1536090"/>
          </a:xfrm>
          <a:prstGeom prst="roundRect">
            <a:avLst/>
          </a:prstGeom>
          <a:noFill/>
          <a:ln w="28575" cap="flat" cmpd="sng" algn="ctr">
            <a:solidFill>
              <a:srgbClr val="80008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71131" y="5896018"/>
            <a:ext cx="52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DM2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72" name="Rectangle 71"/>
          <p:cNvSpPr/>
          <p:nvPr/>
        </p:nvSpPr>
        <p:spPr bwMode="auto">
          <a:xfrm rot="20400000">
            <a:off x="3234729" y="5352730"/>
            <a:ext cx="30536" cy="2521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3" name="Rectangle 72"/>
          <p:cNvSpPr/>
          <p:nvPr/>
        </p:nvSpPr>
        <p:spPr bwMode="auto">
          <a:xfrm rot="20400000">
            <a:off x="2817544" y="5654925"/>
            <a:ext cx="30536" cy="2521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74" name="Straight Connector 73"/>
          <p:cNvCxnSpPr/>
          <p:nvPr/>
        </p:nvCxnSpPr>
        <p:spPr bwMode="auto">
          <a:xfrm flipH="1">
            <a:off x="2807225" y="5415764"/>
            <a:ext cx="386648" cy="2836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2831795" y="5693208"/>
            <a:ext cx="61350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 flipH="1">
            <a:off x="2868297" y="5573350"/>
            <a:ext cx="386648" cy="2836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2880176" y="5857004"/>
            <a:ext cx="56512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2629961" y="5418558"/>
            <a:ext cx="56845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2629961" y="5573350"/>
            <a:ext cx="63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>
            <a:endCxn id="88" idx="3"/>
          </p:cNvCxnSpPr>
          <p:nvPr/>
        </p:nvCxnSpPr>
        <p:spPr bwMode="auto">
          <a:xfrm>
            <a:off x="1643808" y="5395450"/>
            <a:ext cx="977993" cy="1948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endCxn id="88" idx="1"/>
          </p:cNvCxnSpPr>
          <p:nvPr/>
        </p:nvCxnSpPr>
        <p:spPr bwMode="auto">
          <a:xfrm flipV="1">
            <a:off x="1643808" y="5407638"/>
            <a:ext cx="977993" cy="1704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3" name="Oval 82"/>
          <p:cNvSpPr/>
          <p:nvPr/>
        </p:nvSpPr>
        <p:spPr bwMode="auto">
          <a:xfrm>
            <a:off x="2614688" y="5369817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4" name="Rectangle 83"/>
          <p:cNvSpPr/>
          <p:nvPr/>
        </p:nvSpPr>
        <p:spPr bwMode="auto">
          <a:xfrm rot="20400000">
            <a:off x="2284453" y="5371167"/>
            <a:ext cx="30536" cy="2521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0399999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>
            <a:off x="3429664" y="5653098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Oval 86"/>
          <p:cNvSpPr/>
          <p:nvPr/>
        </p:nvSpPr>
        <p:spPr bwMode="auto">
          <a:xfrm>
            <a:off x="4310239" y="5648353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88" name="Straight Connector 87"/>
          <p:cNvCxnSpPr/>
          <p:nvPr/>
        </p:nvCxnSpPr>
        <p:spPr bwMode="auto">
          <a:xfrm>
            <a:off x="3471123" y="5690919"/>
            <a:ext cx="846229" cy="1778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 flipV="1">
            <a:off x="3471123" y="5686174"/>
            <a:ext cx="846229" cy="1873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TextBox 89"/>
          <p:cNvSpPr txBox="1"/>
          <p:nvPr/>
        </p:nvSpPr>
        <p:spPr>
          <a:xfrm>
            <a:off x="2095087" y="5623863"/>
            <a:ext cx="5079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rgbClr val="000000"/>
                </a:solidFill>
              </a:rPr>
              <a:t>FocM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202852" y="5233377"/>
            <a:ext cx="52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DM1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96" name="Rectangle 95"/>
          <p:cNvSpPr/>
          <p:nvPr/>
        </p:nvSpPr>
        <p:spPr bwMode="auto">
          <a:xfrm rot="20400000">
            <a:off x="3711086" y="5659033"/>
            <a:ext cx="30536" cy="2521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0399999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614853" y="5903263"/>
            <a:ext cx="3664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FM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98" name="Straight Connector 97"/>
          <p:cNvCxnSpPr/>
          <p:nvPr/>
        </p:nvCxnSpPr>
        <p:spPr bwMode="auto">
          <a:xfrm>
            <a:off x="7070163" y="5682252"/>
            <a:ext cx="375341" cy="487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>
            <a:off x="7019364" y="5881798"/>
            <a:ext cx="570069" cy="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0" name="TextBox 99"/>
          <p:cNvSpPr txBox="1"/>
          <p:nvPr/>
        </p:nvSpPr>
        <p:spPr>
          <a:xfrm>
            <a:off x="7891553" y="3927077"/>
            <a:ext cx="780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IFS/</a:t>
            </a:r>
            <a:r>
              <a:rPr lang="en-US" sz="1000" dirty="0" err="1" smtClean="0"/>
              <a:t>Img</a:t>
            </a:r>
            <a:r>
              <a:rPr lang="en-US" sz="1000" dirty="0" smtClean="0"/>
              <a:t> Selector</a:t>
            </a:r>
          </a:p>
        </p:txBody>
      </p:sp>
      <p:sp>
        <p:nvSpPr>
          <p:cNvPr id="101" name="Oval 100"/>
          <p:cNvSpPr/>
          <p:nvPr/>
        </p:nvSpPr>
        <p:spPr bwMode="auto">
          <a:xfrm>
            <a:off x="7020237" y="5644431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027940" y="4076762"/>
            <a:ext cx="8122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Focal Plane mask</a:t>
            </a:r>
            <a:endParaRPr lang="en-US" sz="1000" dirty="0"/>
          </a:p>
        </p:txBody>
      </p:sp>
      <p:cxnSp>
        <p:nvCxnSpPr>
          <p:cNvPr id="103" name="Straight Connector 102"/>
          <p:cNvCxnSpPr/>
          <p:nvPr/>
        </p:nvCxnSpPr>
        <p:spPr bwMode="auto">
          <a:xfrm flipV="1">
            <a:off x="7498097" y="4916653"/>
            <a:ext cx="6675" cy="8659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/>
          <p:nvPr/>
        </p:nvCxnSpPr>
        <p:spPr bwMode="auto">
          <a:xfrm flipV="1">
            <a:off x="7504772" y="4306020"/>
            <a:ext cx="547736" cy="6190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19" name="Content Placeholder 8"/>
          <p:cNvSpPr txBox="1">
            <a:spLocks/>
          </p:cNvSpPr>
          <p:nvPr/>
        </p:nvSpPr>
        <p:spPr bwMode="auto">
          <a:xfrm>
            <a:off x="3765345" y="1217805"/>
            <a:ext cx="4462370" cy="411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 defTabSz="457200">
              <a:spcBef>
                <a:spcPct val="20000"/>
              </a:spcBef>
              <a:buFont typeface="Arial"/>
              <a:buNone/>
              <a:defRPr sz="2000" b="1"/>
            </a:lvl1pPr>
            <a:lvl2pPr marL="742950" indent="-285750" defTabSz="457200">
              <a:spcBef>
                <a:spcPct val="20000"/>
              </a:spcBef>
              <a:buFont typeface="Arial"/>
              <a:buChar char="–"/>
            </a:lvl2pPr>
            <a:lvl3pPr marL="1143000" indent="-228600" defTabSz="457200">
              <a:spcBef>
                <a:spcPct val="20000"/>
              </a:spcBef>
              <a:buFont typeface="Arial"/>
              <a:buChar char="•"/>
              <a:defRPr sz="1600"/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 sz="1400"/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 sz="14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/>
              <a:t>Shaped Pupil </a:t>
            </a:r>
            <a:r>
              <a:rPr lang="en-US" dirty="0" smtClean="0"/>
              <a:t>Spectroscopy Mode</a:t>
            </a:r>
            <a:endParaRPr lang="en-US" dirty="0"/>
          </a:p>
        </p:txBody>
      </p:sp>
      <p:sp>
        <p:nvSpPr>
          <p:cNvPr id="120" name="Rectangle 119"/>
          <p:cNvSpPr/>
          <p:nvPr/>
        </p:nvSpPr>
        <p:spPr bwMode="auto">
          <a:xfrm>
            <a:off x="7877301" y="5124637"/>
            <a:ext cx="350414" cy="170193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FPA</a:t>
            </a:r>
          </a:p>
        </p:txBody>
      </p:sp>
      <p:cxnSp>
        <p:nvCxnSpPr>
          <p:cNvPr id="121" name="Straight Arrow Connector 120"/>
          <p:cNvCxnSpPr/>
          <p:nvPr/>
        </p:nvCxnSpPr>
        <p:spPr bwMode="auto">
          <a:xfrm flipV="1">
            <a:off x="7496305" y="5483915"/>
            <a:ext cx="389462" cy="2878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>
            <a:off x="7422540" y="5651557"/>
            <a:ext cx="158427" cy="23875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/>
          <p:nvPr/>
        </p:nvCxnSpPr>
        <p:spPr bwMode="auto">
          <a:xfrm flipH="1">
            <a:off x="7564034" y="5661715"/>
            <a:ext cx="287869" cy="228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/>
          <p:cNvCxnSpPr/>
          <p:nvPr/>
        </p:nvCxnSpPr>
        <p:spPr bwMode="auto">
          <a:xfrm flipH="1">
            <a:off x="7428568" y="5399248"/>
            <a:ext cx="406401" cy="2963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5" name="Rectangle 124"/>
          <p:cNvSpPr/>
          <p:nvPr/>
        </p:nvSpPr>
        <p:spPr bwMode="auto">
          <a:xfrm>
            <a:off x="7834965" y="5348448"/>
            <a:ext cx="431804" cy="3555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IFS</a:t>
            </a:r>
          </a:p>
        </p:txBody>
      </p:sp>
      <p:sp>
        <p:nvSpPr>
          <p:cNvPr id="127" name="Content Placeholder 8"/>
          <p:cNvSpPr txBox="1">
            <a:spLocks/>
          </p:cNvSpPr>
          <p:nvPr/>
        </p:nvSpPr>
        <p:spPr bwMode="auto">
          <a:xfrm>
            <a:off x="7732161" y="4764166"/>
            <a:ext cx="568475" cy="32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400">
                <a:solidFill>
                  <a:srgbClr val="333399"/>
                </a:solidFill>
                <a:latin typeface="Candara"/>
                <a:ea typeface="+mn-ea"/>
                <a:cs typeface="Candara"/>
              </a:defRPr>
            </a:lvl1pPr>
            <a:lvl2pPr marL="4572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–"/>
              <a:defRPr sz="2200">
                <a:solidFill>
                  <a:srgbClr val="333399"/>
                </a:solidFill>
                <a:latin typeface="Candara"/>
                <a:cs typeface="Candara"/>
              </a:defRPr>
            </a:lvl2pPr>
            <a:lvl3pPr marL="6858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000">
                <a:solidFill>
                  <a:srgbClr val="333399"/>
                </a:solidFill>
                <a:latin typeface="Candara"/>
                <a:cs typeface="Candara"/>
              </a:defRPr>
            </a:lvl3pPr>
            <a:lvl4pPr marL="9144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–"/>
              <a:defRPr>
                <a:solidFill>
                  <a:srgbClr val="333399"/>
                </a:solidFill>
                <a:latin typeface="Candara"/>
                <a:cs typeface="Candara"/>
              </a:defRPr>
            </a:lvl4pPr>
            <a:lvl5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»"/>
              <a:defRPr sz="1600">
                <a:solidFill>
                  <a:srgbClr val="333399"/>
                </a:solidFill>
                <a:latin typeface="Candara"/>
                <a:cs typeface="Candar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IFS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5245279" y="5168113"/>
            <a:ext cx="336887" cy="359370"/>
            <a:chOff x="5548982" y="4654311"/>
            <a:chExt cx="336887" cy="359370"/>
          </a:xfrm>
        </p:grpSpPr>
        <p:sp>
          <p:nvSpPr>
            <p:cNvPr id="129" name="Rectangle 128"/>
            <p:cNvSpPr/>
            <p:nvPr/>
          </p:nvSpPr>
          <p:spPr bwMode="auto">
            <a:xfrm>
              <a:off x="5548982" y="4654311"/>
              <a:ext cx="336887" cy="35937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0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3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976" y="4752108"/>
              <a:ext cx="298509" cy="172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444" y="5165908"/>
            <a:ext cx="364834" cy="36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7038" y="5172173"/>
            <a:ext cx="350226" cy="35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" name="Group 132"/>
          <p:cNvGrpSpPr/>
          <p:nvPr/>
        </p:nvGrpSpPr>
        <p:grpSpPr>
          <a:xfrm>
            <a:off x="7065982" y="5215591"/>
            <a:ext cx="340164" cy="315145"/>
            <a:chOff x="7571883" y="4509953"/>
            <a:chExt cx="340164" cy="315145"/>
          </a:xfrm>
        </p:grpSpPr>
        <p:sp>
          <p:nvSpPr>
            <p:cNvPr id="134" name="Rectangle 133"/>
            <p:cNvSpPr/>
            <p:nvPr/>
          </p:nvSpPr>
          <p:spPr bwMode="auto">
            <a:xfrm>
              <a:off x="7571883" y="4509953"/>
              <a:ext cx="340164" cy="31514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7602595" y="4524875"/>
              <a:ext cx="274320" cy="27432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cxnSp>
        <p:nvCxnSpPr>
          <p:cNvPr id="137" name="Straight Arrow Connector 136"/>
          <p:cNvCxnSpPr/>
          <p:nvPr/>
        </p:nvCxnSpPr>
        <p:spPr bwMode="auto">
          <a:xfrm flipH="1">
            <a:off x="5257800" y="5785003"/>
            <a:ext cx="139434" cy="6223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8" name="TextBox 137"/>
          <p:cNvSpPr txBox="1"/>
          <p:nvPr/>
        </p:nvSpPr>
        <p:spPr>
          <a:xfrm>
            <a:off x="4808948" y="6334704"/>
            <a:ext cx="821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to LOWFS</a:t>
            </a:r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14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647" y="2142398"/>
            <a:ext cx="1204264" cy="100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708" y="2273052"/>
            <a:ext cx="1204264" cy="100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1"/>
          <a:stretch/>
        </p:blipFill>
        <p:spPr bwMode="auto">
          <a:xfrm>
            <a:off x="3710770" y="2403706"/>
            <a:ext cx="1204264" cy="93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" name="Rectangle 143"/>
          <p:cNvSpPr/>
          <p:nvPr/>
        </p:nvSpPr>
        <p:spPr>
          <a:xfrm>
            <a:off x="3415358" y="1598541"/>
            <a:ext cx="551490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/>
              <a:t>The IFS uses </a:t>
            </a:r>
            <a:r>
              <a:rPr lang="en-US" sz="1300" dirty="0" smtClean="0"/>
              <a:t>3 18% bands </a:t>
            </a:r>
            <a:r>
              <a:rPr lang="en-US" sz="1300" dirty="0"/>
              <a:t>to produce </a:t>
            </a:r>
            <a:r>
              <a:rPr lang="en-US" sz="1300" dirty="0" smtClean="0"/>
              <a:t>R=50 </a:t>
            </a:r>
            <a:r>
              <a:rPr lang="en-US" sz="1300" dirty="0"/>
              <a:t>spectra </a:t>
            </a:r>
            <a:r>
              <a:rPr lang="en-US" sz="1300" dirty="0" smtClean="0"/>
              <a:t>from 600 </a:t>
            </a:r>
            <a:r>
              <a:rPr lang="en-US" sz="1300" dirty="0"/>
              <a:t>to </a:t>
            </a:r>
            <a:r>
              <a:rPr lang="en-US" sz="1300" dirty="0" smtClean="0"/>
              <a:t>970nm</a:t>
            </a:r>
            <a:endParaRPr lang="en-US" sz="1300" dirty="0"/>
          </a:p>
        </p:txBody>
      </p:sp>
      <p:sp>
        <p:nvSpPr>
          <p:cNvPr id="145" name="Rectangle 144"/>
          <p:cNvSpPr/>
          <p:nvPr/>
        </p:nvSpPr>
        <p:spPr>
          <a:xfrm>
            <a:off x="5161520" y="3174740"/>
            <a:ext cx="6786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l</a:t>
            </a:r>
            <a:r>
              <a:rPr lang="en-US" sz="1000" dirty="0" err="1" smtClean="0"/>
              <a:t>enslet</a:t>
            </a:r>
            <a:r>
              <a:rPr lang="en-US" sz="1000" dirty="0" smtClean="0"/>
              <a:t> array</a:t>
            </a:r>
            <a:endParaRPr lang="en-US" sz="1000" dirty="0"/>
          </a:p>
        </p:txBody>
      </p:sp>
      <p:sp>
        <p:nvSpPr>
          <p:cNvPr id="146" name="Rectangle 145"/>
          <p:cNvSpPr/>
          <p:nvPr/>
        </p:nvSpPr>
        <p:spPr>
          <a:xfrm>
            <a:off x="5923889" y="3290546"/>
            <a:ext cx="8225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p</a:t>
            </a:r>
            <a:r>
              <a:rPr lang="en-US" sz="1000" dirty="0" smtClean="0"/>
              <a:t>inhole mask</a:t>
            </a:r>
            <a:endParaRPr lang="en-US" sz="1000" dirty="0"/>
          </a:p>
        </p:txBody>
      </p:sp>
      <p:sp>
        <p:nvSpPr>
          <p:cNvPr id="147" name="Rectangle 146"/>
          <p:cNvSpPr/>
          <p:nvPr/>
        </p:nvSpPr>
        <p:spPr>
          <a:xfrm>
            <a:off x="6725245" y="3327089"/>
            <a:ext cx="10138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 smtClean="0"/>
              <a:t>dispersed </a:t>
            </a:r>
            <a:r>
              <a:rPr lang="en-US" sz="1000" dirty="0" err="1" smtClean="0"/>
              <a:t>lenslet</a:t>
            </a:r>
            <a:r>
              <a:rPr lang="en-US" sz="1000" dirty="0" smtClean="0"/>
              <a:t> images </a:t>
            </a:r>
            <a:endParaRPr lang="en-US" sz="1000" dirty="0"/>
          </a:p>
        </p:txBody>
      </p:sp>
      <p:sp>
        <p:nvSpPr>
          <p:cNvPr id="148" name="Rectangle 147"/>
          <p:cNvSpPr/>
          <p:nvPr/>
        </p:nvSpPr>
        <p:spPr>
          <a:xfrm>
            <a:off x="7934939" y="3262752"/>
            <a:ext cx="119739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e</a:t>
            </a:r>
            <a:r>
              <a:rPr lang="en-US" sz="1000" dirty="0" smtClean="0"/>
              <a:t>xtracted data cube</a:t>
            </a:r>
            <a:endParaRPr lang="en-US" sz="1000" dirty="0"/>
          </a:p>
        </p:txBody>
      </p:sp>
      <p:sp>
        <p:nvSpPr>
          <p:cNvPr id="149" name="Rectangle 148"/>
          <p:cNvSpPr/>
          <p:nvPr/>
        </p:nvSpPr>
        <p:spPr>
          <a:xfrm>
            <a:off x="3514733" y="3331027"/>
            <a:ext cx="15241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 smtClean="0"/>
              <a:t>SPC images in 3 18% </a:t>
            </a:r>
            <a:r>
              <a:rPr lang="en-US" sz="1000" dirty="0"/>
              <a:t>b</a:t>
            </a:r>
            <a:r>
              <a:rPr lang="en-US" sz="1000" dirty="0" smtClean="0"/>
              <a:t>ands</a:t>
            </a:r>
            <a:endParaRPr lang="en-US" sz="1000" dirty="0"/>
          </a:p>
        </p:txBody>
      </p:sp>
      <p:sp>
        <p:nvSpPr>
          <p:cNvPr id="151" name="Content Placeholder 8"/>
          <p:cNvSpPr txBox="1">
            <a:spLocks/>
          </p:cNvSpPr>
          <p:nvPr/>
        </p:nvSpPr>
        <p:spPr bwMode="auto">
          <a:xfrm>
            <a:off x="3058557" y="4779987"/>
            <a:ext cx="1536096" cy="32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400">
                <a:solidFill>
                  <a:srgbClr val="333399"/>
                </a:solidFill>
                <a:latin typeface="Candara"/>
                <a:ea typeface="+mn-ea"/>
                <a:cs typeface="Candara"/>
              </a:defRPr>
            </a:lvl1pPr>
            <a:lvl2pPr marL="4572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–"/>
              <a:defRPr sz="2200">
                <a:solidFill>
                  <a:srgbClr val="333399"/>
                </a:solidFill>
                <a:latin typeface="Candara"/>
                <a:cs typeface="Candara"/>
              </a:defRPr>
            </a:lvl2pPr>
            <a:lvl3pPr marL="6858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000">
                <a:solidFill>
                  <a:srgbClr val="333399"/>
                </a:solidFill>
                <a:latin typeface="Candara"/>
                <a:cs typeface="Candara"/>
              </a:defRPr>
            </a:lvl3pPr>
            <a:lvl4pPr marL="9144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–"/>
              <a:defRPr>
                <a:solidFill>
                  <a:srgbClr val="333399"/>
                </a:solidFill>
                <a:latin typeface="Candara"/>
                <a:cs typeface="Candara"/>
              </a:defRPr>
            </a:lvl4pPr>
            <a:lvl5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»"/>
              <a:defRPr sz="1600">
                <a:solidFill>
                  <a:srgbClr val="333399"/>
                </a:solidFill>
                <a:latin typeface="Candara"/>
                <a:cs typeface="Candar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200" b="1" dirty="0" smtClean="0">
                <a:solidFill>
                  <a:srgbClr val="800080"/>
                </a:solidFill>
              </a:rPr>
              <a:t>Coronagraph Instrument (CGI)</a:t>
            </a:r>
            <a:endParaRPr lang="en-US" sz="1200" b="1" dirty="0">
              <a:solidFill>
                <a:srgbClr val="800080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4808948" y="5882603"/>
            <a:ext cx="5477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OAP5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5389308" y="5900553"/>
            <a:ext cx="6083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OAP6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6164614" y="5877574"/>
            <a:ext cx="558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OAP7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6770592" y="5872733"/>
            <a:ext cx="539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OAP8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1393335" y="5575897"/>
            <a:ext cx="548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OAP1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2324760" y="5156172"/>
            <a:ext cx="5245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OAP2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3128132" y="5872139"/>
            <a:ext cx="552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OAP3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4080247" y="5332173"/>
            <a:ext cx="552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OAP4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228283" y="5695649"/>
            <a:ext cx="4993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FSM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204" name="Straight Connector 203"/>
          <p:cNvCxnSpPr>
            <a:endCxn id="207" idx="1"/>
          </p:cNvCxnSpPr>
          <p:nvPr/>
        </p:nvCxnSpPr>
        <p:spPr bwMode="auto">
          <a:xfrm>
            <a:off x="425219" y="5389508"/>
            <a:ext cx="1184239" cy="64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5" name="Straight Connector 204"/>
          <p:cNvCxnSpPr/>
          <p:nvPr/>
        </p:nvCxnSpPr>
        <p:spPr bwMode="auto">
          <a:xfrm>
            <a:off x="504532" y="5590653"/>
            <a:ext cx="1095747" cy="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6" name="Rectangle 205"/>
          <p:cNvSpPr/>
          <p:nvPr/>
        </p:nvSpPr>
        <p:spPr bwMode="auto">
          <a:xfrm rot="20100000">
            <a:off x="362797" y="5344184"/>
            <a:ext cx="80771" cy="32918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7" name="Oval 206"/>
          <p:cNvSpPr/>
          <p:nvPr/>
        </p:nvSpPr>
        <p:spPr bwMode="auto">
          <a:xfrm>
            <a:off x="1602345" y="5358093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08" name="Straight Connector 207"/>
          <p:cNvCxnSpPr/>
          <p:nvPr/>
        </p:nvCxnSpPr>
        <p:spPr bwMode="auto">
          <a:xfrm flipV="1">
            <a:off x="475406" y="5492951"/>
            <a:ext cx="2760240" cy="1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2" name="Straight Connector 211"/>
          <p:cNvCxnSpPr/>
          <p:nvPr/>
        </p:nvCxnSpPr>
        <p:spPr bwMode="auto">
          <a:xfrm>
            <a:off x="396267" y="3747919"/>
            <a:ext cx="854657" cy="1036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3" name="Straight Connector 212"/>
          <p:cNvCxnSpPr/>
          <p:nvPr/>
        </p:nvCxnSpPr>
        <p:spPr bwMode="auto">
          <a:xfrm flipV="1">
            <a:off x="403658" y="3944944"/>
            <a:ext cx="848355" cy="49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4" name="TextBox 213"/>
          <p:cNvSpPr txBox="1"/>
          <p:nvPr/>
        </p:nvSpPr>
        <p:spPr>
          <a:xfrm>
            <a:off x="247630" y="4263300"/>
            <a:ext cx="3742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M4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217" name="Straight Connector 216"/>
          <p:cNvCxnSpPr/>
          <p:nvPr/>
        </p:nvCxnSpPr>
        <p:spPr bwMode="auto">
          <a:xfrm flipH="1">
            <a:off x="396267" y="3432887"/>
            <a:ext cx="1593521" cy="5484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8" name="Straight Connector 217"/>
          <p:cNvCxnSpPr/>
          <p:nvPr/>
        </p:nvCxnSpPr>
        <p:spPr bwMode="auto">
          <a:xfrm flipH="1">
            <a:off x="396267" y="3519299"/>
            <a:ext cx="1563108" cy="2286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9" name="TextBox 218"/>
          <p:cNvSpPr txBox="1"/>
          <p:nvPr/>
        </p:nvSpPr>
        <p:spPr>
          <a:xfrm>
            <a:off x="1773011" y="3634020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F1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20" name="Rectangle 219"/>
          <p:cNvSpPr/>
          <p:nvPr/>
        </p:nvSpPr>
        <p:spPr bwMode="auto">
          <a:xfrm rot="21300000">
            <a:off x="1267100" y="3813297"/>
            <a:ext cx="45719" cy="1828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21" name="Straight Connector 220"/>
          <p:cNvCxnSpPr/>
          <p:nvPr/>
        </p:nvCxnSpPr>
        <p:spPr bwMode="auto">
          <a:xfrm flipV="1">
            <a:off x="618402" y="3847393"/>
            <a:ext cx="635036" cy="5097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2" name="Straight Connector 221"/>
          <p:cNvCxnSpPr/>
          <p:nvPr/>
        </p:nvCxnSpPr>
        <p:spPr bwMode="auto">
          <a:xfrm flipV="1">
            <a:off x="618402" y="3950641"/>
            <a:ext cx="639713" cy="2238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3" name="Rectangle 222"/>
          <p:cNvSpPr/>
          <p:nvPr/>
        </p:nvSpPr>
        <p:spPr bwMode="auto">
          <a:xfrm rot="-1500000">
            <a:off x="1173489" y="4099461"/>
            <a:ext cx="61962" cy="32918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1273654" y="3843441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F1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379070" y="4183404"/>
            <a:ext cx="4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F2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226" name="Straight Connector 225"/>
          <p:cNvCxnSpPr/>
          <p:nvPr/>
        </p:nvCxnSpPr>
        <p:spPr bwMode="auto">
          <a:xfrm flipH="1" flipV="1">
            <a:off x="627211" y="4177498"/>
            <a:ext cx="500821" cy="102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7" name="Straight Connector 226"/>
          <p:cNvCxnSpPr/>
          <p:nvPr/>
        </p:nvCxnSpPr>
        <p:spPr bwMode="auto">
          <a:xfrm flipH="1" flipV="1">
            <a:off x="627680" y="4343689"/>
            <a:ext cx="577315" cy="180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8" name="Content Placeholder 8"/>
          <p:cNvSpPr txBox="1">
            <a:spLocks/>
          </p:cNvSpPr>
          <p:nvPr/>
        </p:nvSpPr>
        <p:spPr bwMode="auto">
          <a:xfrm>
            <a:off x="1702122" y="4173439"/>
            <a:ext cx="1649751" cy="44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400">
                <a:solidFill>
                  <a:srgbClr val="333399"/>
                </a:solidFill>
                <a:latin typeface="Candara"/>
                <a:ea typeface="+mn-ea"/>
                <a:cs typeface="Candara"/>
              </a:defRPr>
            </a:lvl1pPr>
            <a:lvl2pPr marL="4572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–"/>
              <a:defRPr sz="2200">
                <a:solidFill>
                  <a:srgbClr val="333399"/>
                </a:solidFill>
                <a:latin typeface="Candara"/>
                <a:cs typeface="Candara"/>
              </a:defRPr>
            </a:lvl2pPr>
            <a:lvl3pPr marL="6858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000">
                <a:solidFill>
                  <a:srgbClr val="333399"/>
                </a:solidFill>
                <a:latin typeface="Candara"/>
                <a:cs typeface="Candara"/>
              </a:defRPr>
            </a:lvl3pPr>
            <a:lvl4pPr marL="9144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–"/>
              <a:defRPr>
                <a:solidFill>
                  <a:srgbClr val="333399"/>
                </a:solidFill>
                <a:latin typeface="Candara"/>
                <a:cs typeface="Candara"/>
              </a:defRPr>
            </a:lvl4pPr>
            <a:lvl5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»"/>
              <a:defRPr sz="1600">
                <a:solidFill>
                  <a:srgbClr val="333399"/>
                </a:solidFill>
                <a:latin typeface="Candara"/>
                <a:cs typeface="Candar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200" b="1" dirty="0" smtClean="0">
                <a:solidFill>
                  <a:srgbClr val="008040"/>
                </a:solidFill>
              </a:rPr>
              <a:t>Tertiary Collimator Assembly (TCA)</a:t>
            </a:r>
            <a:endParaRPr lang="en-US" sz="1200" b="1" dirty="0">
              <a:solidFill>
                <a:srgbClr val="008040"/>
              </a:solidFill>
            </a:endParaRPr>
          </a:p>
        </p:txBody>
      </p:sp>
      <p:sp>
        <p:nvSpPr>
          <p:cNvPr id="229" name="Rounded Rectangle 228"/>
          <p:cNvSpPr/>
          <p:nvPr/>
        </p:nvSpPr>
        <p:spPr bwMode="auto">
          <a:xfrm>
            <a:off x="198032" y="3278586"/>
            <a:ext cx="3138717" cy="1384526"/>
          </a:xfrm>
          <a:prstGeom prst="roundRect">
            <a:avLst/>
          </a:prstGeom>
          <a:noFill/>
          <a:ln w="28575" cap="flat" cmpd="sng" algn="ctr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0" name="Chord 229"/>
          <p:cNvSpPr/>
          <p:nvPr/>
        </p:nvSpPr>
        <p:spPr bwMode="auto">
          <a:xfrm>
            <a:off x="595966" y="2224934"/>
            <a:ext cx="2353733" cy="822960"/>
          </a:xfrm>
          <a:prstGeom prst="chord">
            <a:avLst>
              <a:gd name="adj1" fmla="val 868212"/>
              <a:gd name="adj2" fmla="val 997071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231" name="Straight Connector 230"/>
          <p:cNvCxnSpPr/>
          <p:nvPr/>
        </p:nvCxnSpPr>
        <p:spPr bwMode="auto">
          <a:xfrm flipH="1" flipV="1">
            <a:off x="1665976" y="1983133"/>
            <a:ext cx="80053" cy="16816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2" name="Chord 231"/>
          <p:cNvSpPr/>
          <p:nvPr/>
        </p:nvSpPr>
        <p:spPr bwMode="auto">
          <a:xfrm>
            <a:off x="1611966" y="1798214"/>
            <a:ext cx="406401" cy="225213"/>
          </a:xfrm>
          <a:prstGeom prst="chord">
            <a:avLst>
              <a:gd name="adj1" fmla="val 868212"/>
              <a:gd name="adj2" fmla="val 997071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233" name="Straight Connector 232"/>
          <p:cNvCxnSpPr/>
          <p:nvPr/>
        </p:nvCxnSpPr>
        <p:spPr bwMode="auto">
          <a:xfrm>
            <a:off x="816096" y="2035279"/>
            <a:ext cx="7" cy="8297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4" name="Straight Connector 233"/>
          <p:cNvCxnSpPr/>
          <p:nvPr/>
        </p:nvCxnSpPr>
        <p:spPr bwMode="auto">
          <a:xfrm>
            <a:off x="2712630" y="2094545"/>
            <a:ext cx="5" cy="7874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5" name="Straight Connector 234"/>
          <p:cNvCxnSpPr>
            <a:stCxn id="230" idx="1"/>
          </p:cNvCxnSpPr>
          <p:nvPr/>
        </p:nvCxnSpPr>
        <p:spPr bwMode="auto">
          <a:xfrm flipV="1">
            <a:off x="810354" y="1968344"/>
            <a:ext cx="856217" cy="9048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6" name="Straight Connector 235"/>
          <p:cNvCxnSpPr/>
          <p:nvPr/>
        </p:nvCxnSpPr>
        <p:spPr bwMode="auto">
          <a:xfrm flipH="1">
            <a:off x="1886113" y="1995061"/>
            <a:ext cx="81909" cy="16206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7" name="Straight Connector 236"/>
          <p:cNvCxnSpPr/>
          <p:nvPr/>
        </p:nvCxnSpPr>
        <p:spPr bwMode="auto">
          <a:xfrm>
            <a:off x="1637457" y="3355196"/>
            <a:ext cx="255884" cy="2597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8" name="Straight Connector 237"/>
          <p:cNvCxnSpPr/>
          <p:nvPr/>
        </p:nvCxnSpPr>
        <p:spPr bwMode="auto">
          <a:xfrm flipH="1">
            <a:off x="1811588" y="2043006"/>
            <a:ext cx="2949" cy="163627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9" name="Content Placeholder 8"/>
          <p:cNvSpPr txBox="1">
            <a:spLocks/>
          </p:cNvSpPr>
          <p:nvPr/>
        </p:nvSpPr>
        <p:spPr bwMode="auto">
          <a:xfrm>
            <a:off x="2349768" y="1829382"/>
            <a:ext cx="1065590" cy="24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400">
                <a:solidFill>
                  <a:srgbClr val="333399"/>
                </a:solidFill>
                <a:latin typeface="Candara"/>
                <a:ea typeface="+mn-ea"/>
                <a:cs typeface="Candara"/>
              </a:defRPr>
            </a:lvl1pPr>
            <a:lvl2pPr marL="4572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–"/>
              <a:defRPr sz="2200">
                <a:solidFill>
                  <a:srgbClr val="333399"/>
                </a:solidFill>
                <a:latin typeface="Candara"/>
                <a:cs typeface="Candara"/>
              </a:defRPr>
            </a:lvl2pPr>
            <a:lvl3pPr marL="6858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000">
                <a:solidFill>
                  <a:srgbClr val="333399"/>
                </a:solidFill>
                <a:latin typeface="Candara"/>
                <a:cs typeface="Candara"/>
              </a:defRPr>
            </a:lvl3pPr>
            <a:lvl4pPr marL="9144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–"/>
              <a:defRPr>
                <a:solidFill>
                  <a:srgbClr val="333399"/>
                </a:solidFill>
                <a:latin typeface="Candara"/>
                <a:cs typeface="Candara"/>
              </a:defRPr>
            </a:lvl4pPr>
            <a:lvl5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»"/>
              <a:defRPr sz="1600">
                <a:solidFill>
                  <a:srgbClr val="333399"/>
                </a:solidFill>
                <a:latin typeface="Candara"/>
                <a:cs typeface="Candar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200" b="1" dirty="0" smtClean="0">
                <a:solidFill>
                  <a:schemeClr val="accent2"/>
                </a:solidFill>
              </a:rPr>
              <a:t>Telescope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240" name="Rounded Rectangle 239"/>
          <p:cNvSpPr/>
          <p:nvPr/>
        </p:nvSpPr>
        <p:spPr bwMode="auto">
          <a:xfrm>
            <a:off x="198032" y="1865824"/>
            <a:ext cx="3141131" cy="1295524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2033580" y="264596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PM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1230879" y="1860179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SM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43" name="Rectangle 242"/>
          <p:cNvSpPr/>
          <p:nvPr/>
        </p:nvSpPr>
        <p:spPr bwMode="auto">
          <a:xfrm rot="4200000">
            <a:off x="1808567" y="3538878"/>
            <a:ext cx="45720" cy="27432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4" name="TextBox 243"/>
          <p:cNvSpPr txBox="1"/>
          <p:nvPr/>
        </p:nvSpPr>
        <p:spPr>
          <a:xfrm>
            <a:off x="1994112" y="3326415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F3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45" name="Rectangle 244"/>
          <p:cNvSpPr/>
          <p:nvPr/>
        </p:nvSpPr>
        <p:spPr bwMode="auto">
          <a:xfrm rot="1500000" flipH="1">
            <a:off x="1566327" y="3296859"/>
            <a:ext cx="45719" cy="1828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1244980" y="3242116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F2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247" name="Straight Connector 246"/>
          <p:cNvCxnSpPr>
            <a:stCxn id="230" idx="0"/>
          </p:cNvCxnSpPr>
          <p:nvPr/>
        </p:nvCxnSpPr>
        <p:spPr bwMode="auto">
          <a:xfrm flipH="1" flipV="1">
            <a:off x="1966918" y="1994242"/>
            <a:ext cx="752797" cy="8865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8" name="Straight Connector 247"/>
          <p:cNvCxnSpPr/>
          <p:nvPr/>
        </p:nvCxnSpPr>
        <p:spPr bwMode="auto">
          <a:xfrm>
            <a:off x="1607722" y="3434303"/>
            <a:ext cx="149750" cy="2431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9" name="Rectangle 248"/>
          <p:cNvSpPr/>
          <p:nvPr/>
        </p:nvSpPr>
        <p:spPr bwMode="auto">
          <a:xfrm rot="-300000">
            <a:off x="1982097" y="3375949"/>
            <a:ext cx="45719" cy="1828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50" name="Straight Connector 249"/>
          <p:cNvCxnSpPr/>
          <p:nvPr/>
        </p:nvCxnSpPr>
        <p:spPr bwMode="auto">
          <a:xfrm>
            <a:off x="1650302" y="3356675"/>
            <a:ext cx="314615" cy="633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1" name="Straight Connector 250"/>
          <p:cNvCxnSpPr/>
          <p:nvPr/>
        </p:nvCxnSpPr>
        <p:spPr bwMode="auto">
          <a:xfrm>
            <a:off x="1626631" y="3445593"/>
            <a:ext cx="345547" cy="726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2" name="Straight Connector 251"/>
          <p:cNvCxnSpPr/>
          <p:nvPr/>
        </p:nvCxnSpPr>
        <p:spPr bwMode="auto">
          <a:xfrm flipH="1">
            <a:off x="409336" y="4184021"/>
            <a:ext cx="710823" cy="12054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3" name="Straight Connector 252"/>
          <p:cNvCxnSpPr/>
          <p:nvPr/>
        </p:nvCxnSpPr>
        <p:spPr bwMode="auto">
          <a:xfrm flipH="1">
            <a:off x="503999" y="4357115"/>
            <a:ext cx="695440" cy="12214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4" name="TextBox 253"/>
          <p:cNvSpPr txBox="1"/>
          <p:nvPr/>
        </p:nvSpPr>
        <p:spPr>
          <a:xfrm>
            <a:off x="2058883" y="3572909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POMA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462050" y="3331192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TOMA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156972" y="3472019"/>
            <a:ext cx="3742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M3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52" name="Chord 151"/>
          <p:cNvSpPr/>
          <p:nvPr/>
        </p:nvSpPr>
        <p:spPr bwMode="auto">
          <a:xfrm rot="5400000">
            <a:off x="292909" y="3776312"/>
            <a:ext cx="320040" cy="182880"/>
          </a:xfrm>
          <a:prstGeom prst="chord">
            <a:avLst>
              <a:gd name="adj1" fmla="val 868212"/>
              <a:gd name="adj2" fmla="val 997071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" name="Chord 152"/>
          <p:cNvSpPr/>
          <p:nvPr/>
        </p:nvSpPr>
        <p:spPr bwMode="auto">
          <a:xfrm rot="5400000">
            <a:off x="552458" y="4187342"/>
            <a:ext cx="228600" cy="137160"/>
          </a:xfrm>
          <a:prstGeom prst="chord">
            <a:avLst>
              <a:gd name="adj1" fmla="val 868212"/>
              <a:gd name="adj2" fmla="val 997071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3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CGI Modes – </a:t>
            </a:r>
            <a:r>
              <a:rPr lang="en-US" dirty="0" smtClean="0">
                <a:solidFill>
                  <a:schemeClr val="tx1"/>
                </a:solidFill>
              </a:rPr>
              <a:t>Shaped Pupil Disk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60712-8143-A241-A9EF-434AAA834F42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847155" y="5776236"/>
            <a:ext cx="5478821" cy="31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7235625" y="4585245"/>
            <a:ext cx="0" cy="12905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5419809" y="4603388"/>
            <a:ext cx="0" cy="12963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6057011" y="4597341"/>
            <a:ext cx="0" cy="13024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4758994" y="4597341"/>
            <a:ext cx="0" cy="13024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386817" y="4127228"/>
            <a:ext cx="715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Pupil mask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5713740" y="4127228"/>
            <a:ext cx="715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/>
              <a:t>Lyot</a:t>
            </a:r>
            <a:endParaRPr lang="en-US" sz="1000" dirty="0" smtClean="0"/>
          </a:p>
          <a:p>
            <a:pPr algn="ctr"/>
            <a:r>
              <a:rPr lang="en-US" sz="1000" dirty="0" smtClean="0"/>
              <a:t>mask</a:t>
            </a:r>
            <a:endParaRPr lang="en-US" sz="1000" dirty="0"/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6788110" y="4591293"/>
            <a:ext cx="0" cy="13084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27740" y="4127228"/>
            <a:ext cx="650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Filter </a:t>
            </a:r>
          </a:p>
          <a:p>
            <a:pPr algn="ctr"/>
            <a:r>
              <a:rPr lang="en-US" sz="1000" dirty="0" smtClean="0"/>
              <a:t>wheel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47140" y="4127228"/>
            <a:ext cx="885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Field stop</a:t>
            </a:r>
          </a:p>
          <a:p>
            <a:pPr algn="ctr"/>
            <a:r>
              <a:rPr lang="en-US" sz="1000" dirty="0" smtClean="0"/>
              <a:t>mask</a:t>
            </a:r>
            <a:endParaRPr lang="en-US" sz="1000" dirty="0"/>
          </a:p>
        </p:txBody>
      </p:sp>
      <p:sp>
        <p:nvSpPr>
          <p:cNvPr id="23" name="Oval 22"/>
          <p:cNvSpPr/>
          <p:nvPr/>
        </p:nvSpPr>
        <p:spPr bwMode="auto">
          <a:xfrm>
            <a:off x="5065910" y="5644943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5664130" y="5644943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427529" y="5644943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6" name="Straight Connector 25"/>
          <p:cNvCxnSpPr>
            <a:stCxn id="26" idx="7"/>
            <a:endCxn id="27" idx="3"/>
          </p:cNvCxnSpPr>
          <p:nvPr/>
        </p:nvCxnSpPr>
        <p:spPr bwMode="auto">
          <a:xfrm>
            <a:off x="5107369" y="5682764"/>
            <a:ext cx="563874" cy="1826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>
            <a:stCxn id="26" idx="5"/>
            <a:endCxn id="27" idx="1"/>
          </p:cNvCxnSpPr>
          <p:nvPr/>
        </p:nvCxnSpPr>
        <p:spPr bwMode="auto">
          <a:xfrm flipV="1">
            <a:off x="5107369" y="5682764"/>
            <a:ext cx="563874" cy="1826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5385142" y="5710944"/>
            <a:ext cx="30536" cy="131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7" idx="7"/>
            <a:endCxn id="28" idx="1"/>
          </p:cNvCxnSpPr>
          <p:nvPr/>
        </p:nvCxnSpPr>
        <p:spPr bwMode="auto">
          <a:xfrm>
            <a:off x="5705589" y="5682764"/>
            <a:ext cx="7290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7" idx="5"/>
            <a:endCxn id="28" idx="3"/>
          </p:cNvCxnSpPr>
          <p:nvPr/>
        </p:nvCxnSpPr>
        <p:spPr bwMode="auto">
          <a:xfrm>
            <a:off x="5705589" y="5865377"/>
            <a:ext cx="7290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1" name="Group 30"/>
          <p:cNvGrpSpPr/>
          <p:nvPr/>
        </p:nvGrpSpPr>
        <p:grpSpPr>
          <a:xfrm>
            <a:off x="6011726" y="5621676"/>
            <a:ext cx="73573" cy="304777"/>
            <a:chOff x="6329882" y="2855113"/>
            <a:chExt cx="73573" cy="304777"/>
          </a:xfrm>
        </p:grpSpPr>
        <p:cxnSp>
          <p:nvCxnSpPr>
            <p:cNvPr id="32" name="Straight Connector 31"/>
            <p:cNvCxnSpPr/>
            <p:nvPr/>
          </p:nvCxnSpPr>
          <p:spPr bwMode="auto">
            <a:xfrm>
              <a:off x="6366669" y="2855113"/>
              <a:ext cx="0" cy="3047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Rectangle 32"/>
            <p:cNvSpPr/>
            <p:nvPr/>
          </p:nvSpPr>
          <p:spPr bwMode="auto">
            <a:xfrm>
              <a:off x="6329882" y="2928622"/>
              <a:ext cx="67322" cy="331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336133" y="3053022"/>
              <a:ext cx="67322" cy="331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80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 bwMode="auto">
          <a:xfrm>
            <a:off x="6463476" y="5682252"/>
            <a:ext cx="563874" cy="1826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V="1">
            <a:off x="6463476" y="5682252"/>
            <a:ext cx="563874" cy="1826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Rectangle 36"/>
          <p:cNvSpPr/>
          <p:nvPr/>
        </p:nvSpPr>
        <p:spPr bwMode="auto">
          <a:xfrm>
            <a:off x="6764638" y="5709661"/>
            <a:ext cx="31227" cy="1277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7225644" y="5646025"/>
            <a:ext cx="0" cy="2721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4347445" y="5686174"/>
            <a:ext cx="7290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4347445" y="5868787"/>
            <a:ext cx="7290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Rounded Rectangle 67"/>
          <p:cNvSpPr/>
          <p:nvPr/>
        </p:nvSpPr>
        <p:spPr bwMode="auto">
          <a:xfrm>
            <a:off x="198032" y="4786032"/>
            <a:ext cx="8260167" cy="1536090"/>
          </a:xfrm>
          <a:prstGeom prst="roundRect">
            <a:avLst/>
          </a:prstGeom>
          <a:noFill/>
          <a:ln w="28575" cap="flat" cmpd="sng" algn="ctr">
            <a:solidFill>
              <a:srgbClr val="80008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71131" y="5896018"/>
            <a:ext cx="52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DM2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72" name="Rectangle 71"/>
          <p:cNvSpPr/>
          <p:nvPr/>
        </p:nvSpPr>
        <p:spPr bwMode="auto">
          <a:xfrm rot="20400000">
            <a:off x="3234729" y="5352730"/>
            <a:ext cx="30536" cy="2521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3" name="Rectangle 72"/>
          <p:cNvSpPr/>
          <p:nvPr/>
        </p:nvSpPr>
        <p:spPr bwMode="auto">
          <a:xfrm rot="20400000">
            <a:off x="2817544" y="5654925"/>
            <a:ext cx="30536" cy="2521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74" name="Straight Connector 73"/>
          <p:cNvCxnSpPr/>
          <p:nvPr/>
        </p:nvCxnSpPr>
        <p:spPr bwMode="auto">
          <a:xfrm flipH="1">
            <a:off x="2807225" y="5415764"/>
            <a:ext cx="386648" cy="2836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2831795" y="5693208"/>
            <a:ext cx="61350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 flipH="1">
            <a:off x="2868297" y="5573350"/>
            <a:ext cx="386648" cy="2836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2880176" y="5857004"/>
            <a:ext cx="56512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2629961" y="5418558"/>
            <a:ext cx="56845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2629961" y="5573350"/>
            <a:ext cx="63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>
            <a:endCxn id="88" idx="3"/>
          </p:cNvCxnSpPr>
          <p:nvPr/>
        </p:nvCxnSpPr>
        <p:spPr bwMode="auto">
          <a:xfrm>
            <a:off x="1643808" y="5395450"/>
            <a:ext cx="977993" cy="1948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endCxn id="88" idx="1"/>
          </p:cNvCxnSpPr>
          <p:nvPr/>
        </p:nvCxnSpPr>
        <p:spPr bwMode="auto">
          <a:xfrm flipV="1">
            <a:off x="1643808" y="5407638"/>
            <a:ext cx="977993" cy="1704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3" name="Oval 82"/>
          <p:cNvSpPr/>
          <p:nvPr/>
        </p:nvSpPr>
        <p:spPr bwMode="auto">
          <a:xfrm>
            <a:off x="2614688" y="5369817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4" name="Rectangle 83"/>
          <p:cNvSpPr/>
          <p:nvPr/>
        </p:nvSpPr>
        <p:spPr bwMode="auto">
          <a:xfrm rot="20400000">
            <a:off x="2284453" y="5371167"/>
            <a:ext cx="30536" cy="2521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0399999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>
            <a:off x="3429664" y="5653098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Oval 86"/>
          <p:cNvSpPr/>
          <p:nvPr/>
        </p:nvSpPr>
        <p:spPr bwMode="auto">
          <a:xfrm>
            <a:off x="4310239" y="5648353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88" name="Straight Connector 87"/>
          <p:cNvCxnSpPr/>
          <p:nvPr/>
        </p:nvCxnSpPr>
        <p:spPr bwMode="auto">
          <a:xfrm>
            <a:off x="3471123" y="5690919"/>
            <a:ext cx="846229" cy="1778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 flipV="1">
            <a:off x="3471123" y="5686174"/>
            <a:ext cx="846229" cy="1873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TextBox 89"/>
          <p:cNvSpPr txBox="1"/>
          <p:nvPr/>
        </p:nvSpPr>
        <p:spPr>
          <a:xfrm>
            <a:off x="2095087" y="5623863"/>
            <a:ext cx="5079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rgbClr val="000000"/>
                </a:solidFill>
              </a:rPr>
              <a:t>FocM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202852" y="5233377"/>
            <a:ext cx="52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DM1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96" name="Rectangle 95"/>
          <p:cNvSpPr/>
          <p:nvPr/>
        </p:nvSpPr>
        <p:spPr bwMode="auto">
          <a:xfrm rot="20400000">
            <a:off x="3711086" y="5659033"/>
            <a:ext cx="30536" cy="2521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0399999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614853" y="5903263"/>
            <a:ext cx="3664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FM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98" name="Straight Connector 97"/>
          <p:cNvCxnSpPr/>
          <p:nvPr/>
        </p:nvCxnSpPr>
        <p:spPr bwMode="auto">
          <a:xfrm>
            <a:off x="7070163" y="5682252"/>
            <a:ext cx="375341" cy="487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>
            <a:off x="7019364" y="5881798"/>
            <a:ext cx="570069" cy="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0" name="TextBox 99"/>
          <p:cNvSpPr txBox="1"/>
          <p:nvPr/>
        </p:nvSpPr>
        <p:spPr>
          <a:xfrm>
            <a:off x="7891553" y="3927077"/>
            <a:ext cx="780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IFS/</a:t>
            </a:r>
            <a:r>
              <a:rPr lang="en-US" sz="1000" dirty="0" err="1" smtClean="0"/>
              <a:t>Img</a:t>
            </a:r>
            <a:r>
              <a:rPr lang="en-US" sz="1000" dirty="0" smtClean="0"/>
              <a:t> Selector</a:t>
            </a:r>
          </a:p>
        </p:txBody>
      </p:sp>
      <p:sp>
        <p:nvSpPr>
          <p:cNvPr id="101" name="Oval 100"/>
          <p:cNvSpPr/>
          <p:nvPr/>
        </p:nvSpPr>
        <p:spPr bwMode="auto">
          <a:xfrm>
            <a:off x="7020237" y="5644431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027940" y="4076762"/>
            <a:ext cx="8122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Focal Plane mask</a:t>
            </a:r>
            <a:endParaRPr lang="en-US" sz="1000" dirty="0"/>
          </a:p>
        </p:txBody>
      </p:sp>
      <p:cxnSp>
        <p:nvCxnSpPr>
          <p:cNvPr id="103" name="Straight Connector 102"/>
          <p:cNvCxnSpPr/>
          <p:nvPr/>
        </p:nvCxnSpPr>
        <p:spPr bwMode="auto">
          <a:xfrm flipV="1">
            <a:off x="7504772" y="4306020"/>
            <a:ext cx="547736" cy="6190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18" name="Content Placeholder 8"/>
          <p:cNvSpPr txBox="1">
            <a:spLocks/>
          </p:cNvSpPr>
          <p:nvPr/>
        </p:nvSpPr>
        <p:spPr bwMode="auto">
          <a:xfrm>
            <a:off x="4080247" y="1217805"/>
            <a:ext cx="4192017" cy="411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 defTabSz="457200">
              <a:spcBef>
                <a:spcPct val="20000"/>
              </a:spcBef>
              <a:buFont typeface="Arial"/>
              <a:buNone/>
              <a:defRPr sz="2000" b="1"/>
            </a:lvl1pPr>
            <a:lvl2pPr marL="742950" indent="-285750" defTabSz="457200">
              <a:spcBef>
                <a:spcPct val="20000"/>
              </a:spcBef>
              <a:buFont typeface="Arial"/>
              <a:buChar char="–"/>
            </a:lvl2pPr>
            <a:lvl3pPr marL="1143000" indent="-228600" defTabSz="457200">
              <a:spcBef>
                <a:spcPct val="20000"/>
              </a:spcBef>
              <a:buFont typeface="Arial"/>
              <a:buChar char="•"/>
              <a:defRPr sz="1600"/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 sz="1400"/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 sz="14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/>
              <a:t>Shaped Pupil </a:t>
            </a:r>
            <a:r>
              <a:rPr lang="en-US" dirty="0" smtClean="0"/>
              <a:t>Disk Imaging Mode</a:t>
            </a:r>
            <a:endParaRPr lang="en-US" dirty="0"/>
          </a:p>
        </p:txBody>
      </p:sp>
      <p:grpSp>
        <p:nvGrpSpPr>
          <p:cNvPr id="120" name="Group 119"/>
          <p:cNvGrpSpPr/>
          <p:nvPr/>
        </p:nvGrpSpPr>
        <p:grpSpPr>
          <a:xfrm>
            <a:off x="5245279" y="5168113"/>
            <a:ext cx="336887" cy="359370"/>
            <a:chOff x="5548982" y="4654311"/>
            <a:chExt cx="336887" cy="359370"/>
          </a:xfrm>
        </p:grpSpPr>
        <p:sp>
          <p:nvSpPr>
            <p:cNvPr id="121" name="Rectangle 120"/>
            <p:cNvSpPr/>
            <p:nvPr/>
          </p:nvSpPr>
          <p:spPr bwMode="auto">
            <a:xfrm>
              <a:off x="5548982" y="4654311"/>
              <a:ext cx="336887" cy="35937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0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2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976" y="4752108"/>
              <a:ext cx="298509" cy="172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97" y="5165908"/>
            <a:ext cx="365529" cy="36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102" y="5172173"/>
            <a:ext cx="352099" cy="35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oup 124"/>
          <p:cNvGrpSpPr/>
          <p:nvPr/>
        </p:nvGrpSpPr>
        <p:grpSpPr>
          <a:xfrm>
            <a:off x="7065982" y="5215591"/>
            <a:ext cx="340164" cy="315145"/>
            <a:chOff x="7571883" y="4509953"/>
            <a:chExt cx="340164" cy="315145"/>
          </a:xfrm>
        </p:grpSpPr>
        <p:sp>
          <p:nvSpPr>
            <p:cNvPr id="126" name="Rectangle 125"/>
            <p:cNvSpPr/>
            <p:nvPr/>
          </p:nvSpPr>
          <p:spPr bwMode="auto">
            <a:xfrm>
              <a:off x="7571883" y="4509953"/>
              <a:ext cx="340164" cy="31514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7" name="Oval 126"/>
            <p:cNvSpPr/>
            <p:nvPr/>
          </p:nvSpPr>
          <p:spPr bwMode="auto">
            <a:xfrm>
              <a:off x="7602595" y="4524875"/>
              <a:ext cx="274320" cy="27432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cxnSp>
        <p:nvCxnSpPr>
          <p:cNvPr id="129" name="Straight Arrow Connector 128"/>
          <p:cNvCxnSpPr/>
          <p:nvPr/>
        </p:nvCxnSpPr>
        <p:spPr bwMode="auto">
          <a:xfrm flipH="1">
            <a:off x="5257800" y="5785003"/>
            <a:ext cx="139434" cy="6223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0" name="TextBox 129"/>
          <p:cNvSpPr txBox="1"/>
          <p:nvPr/>
        </p:nvSpPr>
        <p:spPr>
          <a:xfrm>
            <a:off x="4808948" y="6334704"/>
            <a:ext cx="821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to LOWFS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3530097" y="1738555"/>
            <a:ext cx="561390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 smtClean="0"/>
              <a:t>Disk Imaging</a:t>
            </a:r>
            <a:r>
              <a:rPr lang="en-US" sz="1200" dirty="0"/>
              <a:t> </a:t>
            </a:r>
            <a:r>
              <a:rPr lang="en-US" sz="1200" dirty="0" smtClean="0"/>
              <a:t>at </a:t>
            </a:r>
            <a:r>
              <a:rPr lang="en-US" sz="1300" dirty="0" smtClean="0"/>
              <a:t>wavelengths 508 and 721 nm, with OWA of 20 lambda/D</a:t>
            </a:r>
            <a:endParaRPr lang="en-US" sz="1300" dirty="0"/>
          </a:p>
        </p:txBody>
      </p:sp>
      <p:sp>
        <p:nvSpPr>
          <p:cNvPr id="133" name="Content Placeholder 8"/>
          <p:cNvSpPr txBox="1">
            <a:spLocks/>
          </p:cNvSpPr>
          <p:nvPr/>
        </p:nvSpPr>
        <p:spPr bwMode="auto">
          <a:xfrm>
            <a:off x="3058557" y="4779987"/>
            <a:ext cx="1536096" cy="32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400">
                <a:solidFill>
                  <a:srgbClr val="333399"/>
                </a:solidFill>
                <a:latin typeface="Candara"/>
                <a:ea typeface="+mn-ea"/>
                <a:cs typeface="Candara"/>
              </a:defRPr>
            </a:lvl1pPr>
            <a:lvl2pPr marL="4572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–"/>
              <a:defRPr sz="2200">
                <a:solidFill>
                  <a:srgbClr val="333399"/>
                </a:solidFill>
                <a:latin typeface="Candara"/>
                <a:cs typeface="Candara"/>
              </a:defRPr>
            </a:lvl2pPr>
            <a:lvl3pPr marL="6858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000">
                <a:solidFill>
                  <a:srgbClr val="333399"/>
                </a:solidFill>
                <a:latin typeface="Candara"/>
                <a:cs typeface="Candara"/>
              </a:defRPr>
            </a:lvl3pPr>
            <a:lvl4pPr marL="9144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–"/>
              <a:defRPr>
                <a:solidFill>
                  <a:srgbClr val="333399"/>
                </a:solidFill>
                <a:latin typeface="Candara"/>
                <a:cs typeface="Candara"/>
              </a:defRPr>
            </a:lvl4pPr>
            <a:lvl5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»"/>
              <a:defRPr sz="1600">
                <a:solidFill>
                  <a:srgbClr val="333399"/>
                </a:solidFill>
                <a:latin typeface="Candara"/>
                <a:cs typeface="Candar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200" b="1" dirty="0" smtClean="0">
                <a:solidFill>
                  <a:srgbClr val="800080"/>
                </a:solidFill>
              </a:rPr>
              <a:t>Coronagraph Instrument (CGI)</a:t>
            </a:r>
            <a:endParaRPr lang="en-US" sz="1200" b="1" dirty="0">
              <a:solidFill>
                <a:srgbClr val="800080"/>
              </a:solidFill>
            </a:endParaRPr>
          </a:p>
        </p:txBody>
      </p:sp>
      <p:cxnSp>
        <p:nvCxnSpPr>
          <p:cNvPr id="134" name="Straight Connector 133"/>
          <p:cNvCxnSpPr/>
          <p:nvPr/>
        </p:nvCxnSpPr>
        <p:spPr bwMode="auto">
          <a:xfrm>
            <a:off x="7483967" y="5687586"/>
            <a:ext cx="503163" cy="874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/>
          <p:nvPr/>
        </p:nvCxnSpPr>
        <p:spPr bwMode="auto">
          <a:xfrm flipV="1">
            <a:off x="7560167" y="5775054"/>
            <a:ext cx="426963" cy="1072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Rectangle 135"/>
          <p:cNvSpPr/>
          <p:nvPr/>
        </p:nvSpPr>
        <p:spPr bwMode="auto">
          <a:xfrm>
            <a:off x="7987130" y="5689957"/>
            <a:ext cx="296332" cy="170193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7951441" y="5665226"/>
            <a:ext cx="3770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</a:rPr>
              <a:t>FPA</a:t>
            </a:r>
            <a:endParaRPr lang="en-US" sz="800" dirty="0">
              <a:solidFill>
                <a:srgbClr val="000000"/>
              </a:solidFill>
            </a:endParaRPr>
          </a:p>
        </p:txBody>
      </p:sp>
      <p:cxnSp>
        <p:nvCxnSpPr>
          <p:cNvPr id="140" name="Straight Connector 139"/>
          <p:cNvCxnSpPr/>
          <p:nvPr/>
        </p:nvCxnSpPr>
        <p:spPr bwMode="auto">
          <a:xfrm flipV="1">
            <a:off x="7498093" y="4917117"/>
            <a:ext cx="6675" cy="8659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Oval 140"/>
          <p:cNvSpPr/>
          <p:nvPr/>
        </p:nvSpPr>
        <p:spPr bwMode="auto">
          <a:xfrm>
            <a:off x="7468967" y="5653361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2" name="Content Placeholder 8"/>
          <p:cNvSpPr txBox="1">
            <a:spLocks/>
          </p:cNvSpPr>
          <p:nvPr/>
        </p:nvSpPr>
        <p:spPr bwMode="auto">
          <a:xfrm>
            <a:off x="7792161" y="4764166"/>
            <a:ext cx="568475" cy="32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400">
                <a:solidFill>
                  <a:srgbClr val="333399"/>
                </a:solidFill>
                <a:latin typeface="Candara"/>
                <a:ea typeface="+mn-ea"/>
                <a:cs typeface="Candara"/>
              </a:defRPr>
            </a:lvl1pPr>
            <a:lvl2pPr marL="4572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–"/>
              <a:defRPr sz="2200">
                <a:solidFill>
                  <a:srgbClr val="333399"/>
                </a:solidFill>
                <a:latin typeface="Candara"/>
                <a:cs typeface="Candara"/>
              </a:defRPr>
            </a:lvl2pPr>
            <a:lvl3pPr marL="6858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000">
                <a:solidFill>
                  <a:srgbClr val="333399"/>
                </a:solidFill>
                <a:latin typeface="Candara"/>
                <a:cs typeface="Candara"/>
              </a:defRPr>
            </a:lvl3pPr>
            <a:lvl4pPr marL="9144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–"/>
              <a:defRPr>
                <a:solidFill>
                  <a:srgbClr val="333399"/>
                </a:solidFill>
                <a:latin typeface="Candara"/>
                <a:cs typeface="Candara"/>
              </a:defRPr>
            </a:lvl4pPr>
            <a:lvl5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»"/>
              <a:defRPr sz="1600">
                <a:solidFill>
                  <a:srgbClr val="333399"/>
                </a:solidFill>
                <a:latin typeface="Candara"/>
                <a:cs typeface="Candar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IMG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14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7710" y="5149148"/>
            <a:ext cx="419332" cy="4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55573" y="5172203"/>
            <a:ext cx="323264" cy="33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" name="Oval 144"/>
          <p:cNvSpPr/>
          <p:nvPr/>
        </p:nvSpPr>
        <p:spPr bwMode="auto">
          <a:xfrm rot="5400000">
            <a:off x="7088329" y="5215897"/>
            <a:ext cx="299592" cy="310275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46" name="Picture 145" descr="newaltair_color.jpg.jpe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7" b="22166"/>
          <a:stretch/>
        </p:blipFill>
        <p:spPr>
          <a:xfrm>
            <a:off x="5298870" y="2120286"/>
            <a:ext cx="2020524" cy="1384397"/>
          </a:xfrm>
          <a:prstGeom prst="rect">
            <a:avLst/>
          </a:prstGeom>
        </p:spPr>
      </p:pic>
      <p:sp>
        <p:nvSpPr>
          <p:cNvPr id="147" name="TextBox 146"/>
          <p:cNvSpPr txBox="1"/>
          <p:nvPr/>
        </p:nvSpPr>
        <p:spPr>
          <a:xfrm>
            <a:off x="5252060" y="3486340"/>
            <a:ext cx="21611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Image from 2015 </a:t>
            </a:r>
            <a:r>
              <a:rPr lang="en-US" sz="900" dirty="0" err="1" smtClean="0"/>
              <a:t>Exo</a:t>
            </a:r>
            <a:r>
              <a:rPr lang="en-US" sz="900" dirty="0" smtClean="0"/>
              <a:t>-C STDT Final Report</a:t>
            </a:r>
            <a:endParaRPr lang="en-US" sz="900" dirty="0"/>
          </a:p>
        </p:txBody>
      </p:sp>
      <p:pic>
        <p:nvPicPr>
          <p:cNvPr id="148" name="Picture 1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3298" y="2128099"/>
            <a:ext cx="1376895" cy="1376895"/>
          </a:xfrm>
          <a:prstGeom prst="rect">
            <a:avLst/>
          </a:prstGeom>
        </p:spPr>
      </p:pic>
      <p:cxnSp>
        <p:nvCxnSpPr>
          <p:cNvPr id="149" name="Straight Arrow Connector 148"/>
          <p:cNvCxnSpPr/>
          <p:nvPr/>
        </p:nvCxnSpPr>
        <p:spPr>
          <a:xfrm flipH="1" flipV="1">
            <a:off x="7350201" y="3738218"/>
            <a:ext cx="749753" cy="193887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4808948" y="5882603"/>
            <a:ext cx="5477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OAP5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389308" y="5900553"/>
            <a:ext cx="6083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OAP6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6164614" y="5877574"/>
            <a:ext cx="558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OAP7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6770592" y="5872733"/>
            <a:ext cx="539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OAP8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1393335" y="5575897"/>
            <a:ext cx="548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OAP1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2324760" y="5156172"/>
            <a:ext cx="5245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OAP2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3128132" y="5872139"/>
            <a:ext cx="552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OAP3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4080247" y="5332173"/>
            <a:ext cx="552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OAP4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161" name="Straight Connector 160"/>
          <p:cNvCxnSpPr/>
          <p:nvPr/>
        </p:nvCxnSpPr>
        <p:spPr bwMode="auto">
          <a:xfrm>
            <a:off x="396267" y="3747919"/>
            <a:ext cx="854657" cy="1036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Straight Connector 161"/>
          <p:cNvCxnSpPr/>
          <p:nvPr/>
        </p:nvCxnSpPr>
        <p:spPr bwMode="auto">
          <a:xfrm flipV="1">
            <a:off x="403658" y="3944944"/>
            <a:ext cx="848355" cy="49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3" name="TextBox 162"/>
          <p:cNvSpPr txBox="1"/>
          <p:nvPr/>
        </p:nvSpPr>
        <p:spPr>
          <a:xfrm>
            <a:off x="247630" y="4263300"/>
            <a:ext cx="3742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M4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166" name="Straight Connector 165"/>
          <p:cNvCxnSpPr/>
          <p:nvPr/>
        </p:nvCxnSpPr>
        <p:spPr bwMode="auto">
          <a:xfrm flipH="1">
            <a:off x="396267" y="3432887"/>
            <a:ext cx="1593521" cy="5484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/>
          <p:nvPr/>
        </p:nvCxnSpPr>
        <p:spPr bwMode="auto">
          <a:xfrm flipH="1">
            <a:off x="396267" y="3519299"/>
            <a:ext cx="1563108" cy="2286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8" name="TextBox 167"/>
          <p:cNvSpPr txBox="1"/>
          <p:nvPr/>
        </p:nvSpPr>
        <p:spPr>
          <a:xfrm>
            <a:off x="1773011" y="3634020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F1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69" name="Rectangle 168"/>
          <p:cNvSpPr/>
          <p:nvPr/>
        </p:nvSpPr>
        <p:spPr bwMode="auto">
          <a:xfrm rot="21300000">
            <a:off x="1267100" y="3813297"/>
            <a:ext cx="45719" cy="1828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170" name="Straight Connector 169"/>
          <p:cNvCxnSpPr/>
          <p:nvPr/>
        </p:nvCxnSpPr>
        <p:spPr bwMode="auto">
          <a:xfrm flipV="1">
            <a:off x="618402" y="3847393"/>
            <a:ext cx="635036" cy="5097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/>
          <p:nvPr/>
        </p:nvCxnSpPr>
        <p:spPr bwMode="auto">
          <a:xfrm flipV="1">
            <a:off x="618402" y="3950641"/>
            <a:ext cx="639713" cy="2238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2" name="Rectangle 171"/>
          <p:cNvSpPr/>
          <p:nvPr/>
        </p:nvSpPr>
        <p:spPr bwMode="auto">
          <a:xfrm rot="-1500000">
            <a:off x="1173489" y="4099461"/>
            <a:ext cx="61962" cy="32918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1273654" y="3843441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F1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1379070" y="4183404"/>
            <a:ext cx="442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F2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175" name="Straight Connector 174"/>
          <p:cNvCxnSpPr/>
          <p:nvPr/>
        </p:nvCxnSpPr>
        <p:spPr bwMode="auto">
          <a:xfrm flipH="1" flipV="1">
            <a:off x="627211" y="4177498"/>
            <a:ext cx="500821" cy="102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/>
          <p:nvPr/>
        </p:nvCxnSpPr>
        <p:spPr bwMode="auto">
          <a:xfrm flipH="1" flipV="1">
            <a:off x="627680" y="4343689"/>
            <a:ext cx="577315" cy="180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7" name="Content Placeholder 8"/>
          <p:cNvSpPr txBox="1">
            <a:spLocks/>
          </p:cNvSpPr>
          <p:nvPr/>
        </p:nvSpPr>
        <p:spPr bwMode="auto">
          <a:xfrm>
            <a:off x="1702122" y="4173439"/>
            <a:ext cx="1649751" cy="44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400">
                <a:solidFill>
                  <a:srgbClr val="333399"/>
                </a:solidFill>
                <a:latin typeface="Candara"/>
                <a:ea typeface="+mn-ea"/>
                <a:cs typeface="Candara"/>
              </a:defRPr>
            </a:lvl1pPr>
            <a:lvl2pPr marL="4572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–"/>
              <a:defRPr sz="2200">
                <a:solidFill>
                  <a:srgbClr val="333399"/>
                </a:solidFill>
                <a:latin typeface="Candara"/>
                <a:cs typeface="Candara"/>
              </a:defRPr>
            </a:lvl2pPr>
            <a:lvl3pPr marL="6858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000">
                <a:solidFill>
                  <a:srgbClr val="333399"/>
                </a:solidFill>
                <a:latin typeface="Candara"/>
                <a:cs typeface="Candara"/>
              </a:defRPr>
            </a:lvl3pPr>
            <a:lvl4pPr marL="9144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–"/>
              <a:defRPr>
                <a:solidFill>
                  <a:srgbClr val="333399"/>
                </a:solidFill>
                <a:latin typeface="Candara"/>
                <a:cs typeface="Candara"/>
              </a:defRPr>
            </a:lvl4pPr>
            <a:lvl5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»"/>
              <a:defRPr sz="1600">
                <a:solidFill>
                  <a:srgbClr val="333399"/>
                </a:solidFill>
                <a:latin typeface="Candara"/>
                <a:cs typeface="Candar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200" b="1" dirty="0" smtClean="0">
                <a:solidFill>
                  <a:srgbClr val="008040"/>
                </a:solidFill>
              </a:rPr>
              <a:t>Tertiary Collimator Assembly (TCA)</a:t>
            </a:r>
            <a:endParaRPr lang="en-US" sz="1200" b="1" dirty="0">
              <a:solidFill>
                <a:srgbClr val="008040"/>
              </a:solidFill>
            </a:endParaRPr>
          </a:p>
        </p:txBody>
      </p:sp>
      <p:sp>
        <p:nvSpPr>
          <p:cNvPr id="178" name="Rounded Rectangle 177"/>
          <p:cNvSpPr/>
          <p:nvPr/>
        </p:nvSpPr>
        <p:spPr bwMode="auto">
          <a:xfrm>
            <a:off x="198032" y="3278586"/>
            <a:ext cx="3138717" cy="1384526"/>
          </a:xfrm>
          <a:prstGeom prst="roundRect">
            <a:avLst/>
          </a:prstGeom>
          <a:noFill/>
          <a:ln w="28575" cap="flat" cmpd="sng" algn="ctr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9" name="Chord 178"/>
          <p:cNvSpPr/>
          <p:nvPr/>
        </p:nvSpPr>
        <p:spPr bwMode="auto">
          <a:xfrm>
            <a:off x="595966" y="2224934"/>
            <a:ext cx="2353733" cy="822960"/>
          </a:xfrm>
          <a:prstGeom prst="chord">
            <a:avLst>
              <a:gd name="adj1" fmla="val 868212"/>
              <a:gd name="adj2" fmla="val 997071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80" name="Straight Connector 179"/>
          <p:cNvCxnSpPr/>
          <p:nvPr/>
        </p:nvCxnSpPr>
        <p:spPr bwMode="auto">
          <a:xfrm flipH="1" flipV="1">
            <a:off x="1665976" y="1983133"/>
            <a:ext cx="80053" cy="16816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1" name="Chord 180"/>
          <p:cNvSpPr/>
          <p:nvPr/>
        </p:nvSpPr>
        <p:spPr bwMode="auto">
          <a:xfrm>
            <a:off x="1611966" y="1798214"/>
            <a:ext cx="406401" cy="225213"/>
          </a:xfrm>
          <a:prstGeom prst="chord">
            <a:avLst>
              <a:gd name="adj1" fmla="val 868212"/>
              <a:gd name="adj2" fmla="val 997071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82" name="Straight Connector 181"/>
          <p:cNvCxnSpPr/>
          <p:nvPr/>
        </p:nvCxnSpPr>
        <p:spPr bwMode="auto">
          <a:xfrm>
            <a:off x="816096" y="2035279"/>
            <a:ext cx="7" cy="8297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>
            <a:off x="2712630" y="2094545"/>
            <a:ext cx="5" cy="7874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4" name="Straight Connector 183"/>
          <p:cNvCxnSpPr>
            <a:stCxn id="179" idx="1"/>
          </p:cNvCxnSpPr>
          <p:nvPr/>
        </p:nvCxnSpPr>
        <p:spPr bwMode="auto">
          <a:xfrm flipV="1">
            <a:off x="810354" y="1968344"/>
            <a:ext cx="856217" cy="9048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5" name="Straight Connector 184"/>
          <p:cNvCxnSpPr/>
          <p:nvPr/>
        </p:nvCxnSpPr>
        <p:spPr bwMode="auto">
          <a:xfrm flipH="1">
            <a:off x="1886113" y="1995061"/>
            <a:ext cx="81909" cy="16206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6" name="Straight Connector 185"/>
          <p:cNvCxnSpPr/>
          <p:nvPr/>
        </p:nvCxnSpPr>
        <p:spPr bwMode="auto">
          <a:xfrm>
            <a:off x="1637457" y="3355196"/>
            <a:ext cx="255884" cy="2597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7" name="Straight Connector 186"/>
          <p:cNvCxnSpPr/>
          <p:nvPr/>
        </p:nvCxnSpPr>
        <p:spPr bwMode="auto">
          <a:xfrm flipH="1">
            <a:off x="1811588" y="2043006"/>
            <a:ext cx="2949" cy="163627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88" name="Content Placeholder 8"/>
          <p:cNvSpPr txBox="1">
            <a:spLocks/>
          </p:cNvSpPr>
          <p:nvPr/>
        </p:nvSpPr>
        <p:spPr bwMode="auto">
          <a:xfrm>
            <a:off x="2349768" y="1829382"/>
            <a:ext cx="1065590" cy="24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400">
                <a:solidFill>
                  <a:srgbClr val="333399"/>
                </a:solidFill>
                <a:latin typeface="Candara"/>
                <a:ea typeface="+mn-ea"/>
                <a:cs typeface="Candara"/>
              </a:defRPr>
            </a:lvl1pPr>
            <a:lvl2pPr marL="4572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–"/>
              <a:defRPr sz="2200">
                <a:solidFill>
                  <a:srgbClr val="333399"/>
                </a:solidFill>
                <a:latin typeface="Candara"/>
                <a:cs typeface="Candara"/>
              </a:defRPr>
            </a:lvl2pPr>
            <a:lvl3pPr marL="685800" indent="-228600" algn="l" rtl="0" eaLnBrk="1" fontAlgn="base" hangingPunct="1">
              <a:spcBef>
                <a:spcPts val="250"/>
              </a:spcBef>
              <a:spcAft>
                <a:spcPts val="250"/>
              </a:spcAft>
              <a:buChar char="•"/>
              <a:defRPr sz="2000">
                <a:solidFill>
                  <a:srgbClr val="333399"/>
                </a:solidFill>
                <a:latin typeface="Candara"/>
                <a:cs typeface="Candara"/>
              </a:defRPr>
            </a:lvl3pPr>
            <a:lvl4pPr marL="9144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–"/>
              <a:defRPr>
                <a:solidFill>
                  <a:srgbClr val="333399"/>
                </a:solidFill>
                <a:latin typeface="Candara"/>
                <a:cs typeface="Candara"/>
              </a:defRPr>
            </a:lvl4pPr>
            <a:lvl5pPr marL="1143000" indent="-228600" algn="l" rtl="0" eaLnBrk="1" fontAlgn="base" hangingPunct="1">
              <a:spcBef>
                <a:spcPts val="200"/>
              </a:spcBef>
              <a:spcAft>
                <a:spcPts val="200"/>
              </a:spcAft>
              <a:buChar char="»"/>
              <a:defRPr sz="1600">
                <a:solidFill>
                  <a:srgbClr val="333399"/>
                </a:solidFill>
                <a:latin typeface="Candara"/>
                <a:cs typeface="Candar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200" b="1" dirty="0" smtClean="0">
                <a:solidFill>
                  <a:schemeClr val="accent2"/>
                </a:solidFill>
              </a:rPr>
              <a:t>Telescope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189" name="Rounded Rectangle 188"/>
          <p:cNvSpPr/>
          <p:nvPr/>
        </p:nvSpPr>
        <p:spPr bwMode="auto">
          <a:xfrm>
            <a:off x="198032" y="1865824"/>
            <a:ext cx="3141131" cy="1295524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2033580" y="264596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PM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1230879" y="1860179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SM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92" name="Rectangle 191"/>
          <p:cNvSpPr/>
          <p:nvPr/>
        </p:nvSpPr>
        <p:spPr bwMode="auto">
          <a:xfrm rot="4200000">
            <a:off x="1808567" y="3538878"/>
            <a:ext cx="45720" cy="27432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1994112" y="3326415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F3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94" name="Rectangle 193"/>
          <p:cNvSpPr/>
          <p:nvPr/>
        </p:nvSpPr>
        <p:spPr bwMode="auto">
          <a:xfrm rot="1500000" flipH="1">
            <a:off x="1566327" y="3296859"/>
            <a:ext cx="45719" cy="1828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1244980" y="3242116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F2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196" name="Straight Connector 195"/>
          <p:cNvCxnSpPr>
            <a:stCxn id="179" idx="0"/>
          </p:cNvCxnSpPr>
          <p:nvPr/>
        </p:nvCxnSpPr>
        <p:spPr bwMode="auto">
          <a:xfrm flipH="1" flipV="1">
            <a:off x="1966918" y="1994242"/>
            <a:ext cx="752797" cy="8865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7" name="Straight Connector 196"/>
          <p:cNvCxnSpPr/>
          <p:nvPr/>
        </p:nvCxnSpPr>
        <p:spPr bwMode="auto">
          <a:xfrm>
            <a:off x="1607722" y="3434303"/>
            <a:ext cx="149750" cy="2431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8" name="Rectangle 197"/>
          <p:cNvSpPr/>
          <p:nvPr/>
        </p:nvSpPr>
        <p:spPr bwMode="auto">
          <a:xfrm rot="-300000">
            <a:off x="1982097" y="3375949"/>
            <a:ext cx="45719" cy="1828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199" name="Straight Connector 198"/>
          <p:cNvCxnSpPr/>
          <p:nvPr/>
        </p:nvCxnSpPr>
        <p:spPr bwMode="auto">
          <a:xfrm>
            <a:off x="1650302" y="3356675"/>
            <a:ext cx="314615" cy="633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/>
          <p:cNvCxnSpPr/>
          <p:nvPr/>
        </p:nvCxnSpPr>
        <p:spPr bwMode="auto">
          <a:xfrm>
            <a:off x="1626631" y="3445593"/>
            <a:ext cx="345547" cy="726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1" name="TextBox 200"/>
          <p:cNvSpPr txBox="1"/>
          <p:nvPr/>
        </p:nvSpPr>
        <p:spPr>
          <a:xfrm>
            <a:off x="228283" y="5695649"/>
            <a:ext cx="4993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FSM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202" name="Straight Connector 201"/>
          <p:cNvCxnSpPr>
            <a:endCxn id="205" idx="1"/>
          </p:cNvCxnSpPr>
          <p:nvPr/>
        </p:nvCxnSpPr>
        <p:spPr bwMode="auto">
          <a:xfrm>
            <a:off x="425219" y="5389508"/>
            <a:ext cx="1184239" cy="64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3" name="Straight Connector 202"/>
          <p:cNvCxnSpPr/>
          <p:nvPr/>
        </p:nvCxnSpPr>
        <p:spPr bwMode="auto">
          <a:xfrm>
            <a:off x="504532" y="5590653"/>
            <a:ext cx="1095747" cy="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4" name="Rectangle 203"/>
          <p:cNvSpPr/>
          <p:nvPr/>
        </p:nvSpPr>
        <p:spPr bwMode="auto">
          <a:xfrm rot="20100000">
            <a:off x="362797" y="5344184"/>
            <a:ext cx="80771" cy="32918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" name="Oval 204"/>
          <p:cNvSpPr/>
          <p:nvPr/>
        </p:nvSpPr>
        <p:spPr bwMode="auto">
          <a:xfrm>
            <a:off x="1602345" y="5358093"/>
            <a:ext cx="48572" cy="2582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06" name="Straight Connector 205"/>
          <p:cNvCxnSpPr/>
          <p:nvPr/>
        </p:nvCxnSpPr>
        <p:spPr bwMode="auto">
          <a:xfrm flipH="1">
            <a:off x="409336" y="4184021"/>
            <a:ext cx="710823" cy="12054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7" name="Straight Connector 206"/>
          <p:cNvCxnSpPr/>
          <p:nvPr/>
        </p:nvCxnSpPr>
        <p:spPr bwMode="auto">
          <a:xfrm flipH="1">
            <a:off x="503999" y="4357115"/>
            <a:ext cx="695440" cy="12214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" name="Straight Connector 207"/>
          <p:cNvCxnSpPr/>
          <p:nvPr/>
        </p:nvCxnSpPr>
        <p:spPr bwMode="auto">
          <a:xfrm flipV="1">
            <a:off x="475406" y="5492951"/>
            <a:ext cx="2760240" cy="1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09" name="TextBox 208"/>
          <p:cNvSpPr txBox="1"/>
          <p:nvPr/>
        </p:nvSpPr>
        <p:spPr>
          <a:xfrm>
            <a:off x="2058883" y="3572909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POMA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462050" y="3322094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TOMA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56972" y="3472019"/>
            <a:ext cx="3742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M3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59" name="Chord 158"/>
          <p:cNvSpPr/>
          <p:nvPr/>
        </p:nvSpPr>
        <p:spPr bwMode="auto">
          <a:xfrm rot="5400000">
            <a:off x="292909" y="3776312"/>
            <a:ext cx="320040" cy="182880"/>
          </a:xfrm>
          <a:prstGeom prst="chord">
            <a:avLst>
              <a:gd name="adj1" fmla="val 868212"/>
              <a:gd name="adj2" fmla="val 997071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1" name="Chord 210"/>
          <p:cNvSpPr/>
          <p:nvPr/>
        </p:nvSpPr>
        <p:spPr bwMode="auto">
          <a:xfrm rot="5400000">
            <a:off x="552458" y="4187342"/>
            <a:ext cx="228600" cy="137160"/>
          </a:xfrm>
          <a:prstGeom prst="chord">
            <a:avLst>
              <a:gd name="adj1" fmla="val 868212"/>
              <a:gd name="adj2" fmla="val 997071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0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42332"/>
            <a:ext cx="6477000" cy="685800"/>
          </a:xfrm>
        </p:spPr>
        <p:txBody>
          <a:bodyPr/>
          <a:lstStyle/>
          <a:p>
            <a:r>
              <a:rPr lang="en-US" sz="3200" b="1" dirty="0" smtClean="0"/>
              <a:t>T-e2V </a:t>
            </a:r>
            <a:r>
              <a:rPr lang="en-US" sz="3200" b="1" dirty="0" smtClean="0"/>
              <a:t>CCD201-20 Architecture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80211" y="30337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11"/>
          </p:nvPr>
        </p:nvSpPr>
        <p:spPr>
          <a:xfrm>
            <a:off x="28220" y="1735661"/>
            <a:ext cx="3033891" cy="2949223"/>
          </a:xfrm>
        </p:spPr>
        <p:txBody>
          <a:bodyPr/>
          <a:lstStyle/>
          <a:p>
            <a:pPr marL="230188" indent="-173038">
              <a:buFont typeface="Arial"/>
              <a:buChar char="•"/>
              <a:tabLst>
                <a:tab pos="1030288" algn="l"/>
              </a:tabLst>
            </a:pPr>
            <a:r>
              <a:rPr lang="en-US" sz="1600" dirty="0" smtClean="0">
                <a:solidFill>
                  <a:srgbClr val="215EAA"/>
                </a:solidFill>
                <a:latin typeface="Candara"/>
                <a:cs typeface="Candara"/>
              </a:rPr>
              <a:t>Frame transfer configuration</a:t>
            </a:r>
          </a:p>
          <a:p>
            <a:pPr marL="230188" indent="-173038">
              <a:buFont typeface="Arial"/>
              <a:buChar char="•"/>
              <a:tabLst>
                <a:tab pos="1030288" algn="l"/>
              </a:tabLst>
            </a:pPr>
            <a:r>
              <a:rPr lang="en-US" sz="1600" dirty="0" smtClean="0">
                <a:solidFill>
                  <a:srgbClr val="215EAA"/>
                </a:solidFill>
                <a:latin typeface="Candara"/>
                <a:cs typeface="Candara"/>
              </a:rPr>
              <a:t>High </a:t>
            </a:r>
            <a:r>
              <a:rPr lang="en-US" sz="1600" dirty="0" err="1">
                <a:solidFill>
                  <a:srgbClr val="215EAA"/>
                </a:solidFill>
                <a:latin typeface="Candara"/>
                <a:cs typeface="Candara"/>
              </a:rPr>
              <a:t>R</a:t>
            </a:r>
            <a:r>
              <a:rPr lang="en-US" sz="1600" dirty="0" err="1" smtClean="0">
                <a:solidFill>
                  <a:srgbClr val="215EAA"/>
                </a:solidFill>
                <a:latin typeface="Candara"/>
                <a:cs typeface="Candara"/>
              </a:rPr>
              <a:t>esponsivity</a:t>
            </a:r>
            <a:r>
              <a:rPr lang="en-US" sz="1600" dirty="0" smtClean="0">
                <a:solidFill>
                  <a:srgbClr val="215EAA"/>
                </a:solidFill>
                <a:latin typeface="Candara"/>
                <a:cs typeface="Candara"/>
              </a:rPr>
              <a:t> (HR) output – conventional CCD operation</a:t>
            </a:r>
          </a:p>
          <a:p>
            <a:pPr marL="230188" indent="-173038">
              <a:buFont typeface="Arial"/>
              <a:buChar char="•"/>
              <a:tabLst>
                <a:tab pos="1030288" algn="l"/>
              </a:tabLst>
            </a:pPr>
            <a:r>
              <a:rPr lang="en-US" sz="1600" dirty="0" smtClean="0">
                <a:solidFill>
                  <a:srgbClr val="215EAA"/>
                </a:solidFill>
                <a:latin typeface="Candara"/>
                <a:cs typeface="Candara"/>
              </a:rPr>
              <a:t>Large </a:t>
            </a:r>
            <a:r>
              <a:rPr lang="en-US" sz="1600" dirty="0">
                <a:solidFill>
                  <a:srgbClr val="215EAA"/>
                </a:solidFill>
                <a:latin typeface="Candara"/>
                <a:cs typeface="Candara"/>
              </a:rPr>
              <a:t>S</a:t>
            </a:r>
            <a:r>
              <a:rPr lang="en-US" sz="1600" dirty="0" smtClean="0">
                <a:solidFill>
                  <a:srgbClr val="215EAA"/>
                </a:solidFill>
                <a:latin typeface="Candara"/>
                <a:cs typeface="Candara"/>
              </a:rPr>
              <a:t>ignal (LS) output – EM gain operation</a:t>
            </a:r>
          </a:p>
          <a:p>
            <a:pPr marL="230188" indent="-173038">
              <a:buFont typeface="Arial"/>
              <a:buChar char="•"/>
              <a:tabLst>
                <a:tab pos="1030288" algn="l"/>
              </a:tabLst>
            </a:pPr>
            <a:r>
              <a:rPr lang="en-US" sz="1600" dirty="0" smtClean="0">
                <a:solidFill>
                  <a:srgbClr val="215EAA"/>
                </a:solidFill>
                <a:latin typeface="Candara"/>
                <a:cs typeface="Candara"/>
              </a:rPr>
              <a:t>Standard &amp; Corner elements</a:t>
            </a:r>
          </a:p>
          <a:p>
            <a:pPr marL="390525" lvl="1" indent="-165100">
              <a:buFont typeface="Arial"/>
              <a:buChar char="•"/>
            </a:pPr>
            <a:r>
              <a:rPr lang="en-US" sz="1400" dirty="0" smtClean="0">
                <a:solidFill>
                  <a:srgbClr val="215EAA"/>
                </a:solidFill>
                <a:latin typeface="Candara"/>
                <a:cs typeface="Candara"/>
              </a:rPr>
              <a:t>Bend-around to reduce die size</a:t>
            </a:r>
          </a:p>
          <a:p>
            <a:pPr marL="390525" lvl="1" indent="-165100">
              <a:buFont typeface="Arial"/>
              <a:buChar char="•"/>
            </a:pPr>
            <a:r>
              <a:rPr lang="en-US" sz="1400" dirty="0" smtClean="0">
                <a:solidFill>
                  <a:srgbClr val="215EAA"/>
                </a:solidFill>
                <a:latin typeface="Candara"/>
                <a:cs typeface="Candara"/>
              </a:rPr>
              <a:t>468 selected to balance the 1056 element row and thus act as buffer (with 604 elements) to increase readout speed</a:t>
            </a:r>
          </a:p>
          <a:p>
            <a:pPr marL="742950" lvl="1" indent="-285750">
              <a:buFont typeface="Arial"/>
              <a:buChar char="•"/>
            </a:pPr>
            <a:endParaRPr lang="en-US" sz="1600" dirty="0" smtClean="0">
              <a:solidFill>
                <a:srgbClr val="215EAA"/>
              </a:solidFill>
              <a:latin typeface="Candara"/>
              <a:cs typeface="Candara"/>
            </a:endParaRPr>
          </a:p>
          <a:p>
            <a:pPr marL="742950" lvl="1" indent="-285750">
              <a:buFont typeface="Arial"/>
              <a:buChar char="•"/>
            </a:pPr>
            <a:endParaRPr lang="en-US" sz="1100" dirty="0" smtClean="0">
              <a:solidFill>
                <a:srgbClr val="215EAA"/>
              </a:solidFill>
              <a:latin typeface="Candara"/>
              <a:cs typeface="Candara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Candara"/>
              <a:cs typeface="Candara"/>
            </a:endParaRPr>
          </a:p>
          <a:p>
            <a:pPr lvl="1"/>
            <a:endParaRPr lang="en-US" sz="1400" dirty="0">
              <a:solidFill>
                <a:srgbClr val="164783"/>
              </a:solidFill>
              <a:latin typeface="Candara"/>
              <a:ea typeface="+mn-ea"/>
              <a:cs typeface="Candara"/>
            </a:endParaRPr>
          </a:p>
          <a:p>
            <a:pPr lvl="1"/>
            <a:endParaRPr lang="en-US" sz="1400" dirty="0">
              <a:solidFill>
                <a:srgbClr val="164783"/>
              </a:solidFill>
              <a:latin typeface="Candara"/>
              <a:ea typeface="+mn-ea"/>
              <a:cs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865" y="1227666"/>
            <a:ext cx="6128024" cy="51646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33018" y="6486431"/>
            <a:ext cx="3161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Taken from </a:t>
            </a:r>
            <a:r>
              <a:rPr lang="en-US" sz="1200" i="1" dirty="0" smtClean="0"/>
              <a:t>Harding &amp; Demers, et al. (2016)</a:t>
            </a:r>
            <a:endParaRPr lang="en-US" sz="1200" i="1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8661955" y="6631613"/>
            <a:ext cx="419100" cy="16158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B0646270-D692-4BFB-9550-8B1C722CDB0B}" type="slidenum">
              <a:rPr lang="en-US" smtClean="0">
                <a:latin typeface="Calibri" panose="020F0502020204030204" pitchFamily="34" charset="0"/>
              </a:rPr>
              <a:pPr/>
              <a:t>29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55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Outline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69302" y="6518119"/>
            <a:ext cx="635000" cy="276524"/>
          </a:xfrm>
          <a:prstGeom prst="rect">
            <a:avLst/>
          </a:prstGeom>
        </p:spPr>
        <p:txBody>
          <a:bodyPr/>
          <a:lstStyle/>
          <a:p>
            <a:fld id="{25060284-9006-644C-9FF4-E0FEC8FBAEB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369652" y="1156446"/>
            <a:ext cx="8438172" cy="3899648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457200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WFIRST</a:t>
            </a:r>
          </a:p>
          <a:p>
            <a:pPr indent="-457200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What is a coronagraph?</a:t>
            </a:r>
          </a:p>
          <a:p>
            <a:pPr indent="-457200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WFIRST Coronagraph cameras</a:t>
            </a:r>
            <a:endParaRPr lang="en-US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lvl="1" indent="-457200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Science cameras</a:t>
            </a:r>
          </a:p>
          <a:p>
            <a:pPr lvl="1" indent="-457200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LOWFS camera</a:t>
            </a:r>
          </a:p>
          <a:p>
            <a:pPr indent="-457200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Radiation testing</a:t>
            </a:r>
          </a:p>
          <a:p>
            <a:pPr indent="-457200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Planned design mods</a:t>
            </a:r>
          </a:p>
          <a:p>
            <a:pPr indent="-457200"/>
            <a:r>
              <a:rPr lang="en-US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Conclusion</a:t>
            </a:r>
            <a:endParaRPr lang="en-US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lvl="1" indent="-457200"/>
            <a:endParaRPr lang="en-US" sz="2400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59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7094" y="227011"/>
            <a:ext cx="7261412" cy="685800"/>
          </a:xfrm>
        </p:spPr>
        <p:txBody>
          <a:bodyPr/>
          <a:lstStyle/>
          <a:p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Actively Controlled Optical Imaging Instrument w</a:t>
            </a:r>
            <a:r>
              <a:rPr lang="en-US" sz="2400" smtClean="0"/>
              <a:t>/ Coronagraph </a:t>
            </a:r>
            <a:r>
              <a:rPr lang="en-US" sz="2400" dirty="0" smtClean="0"/>
              <a:t>Masks in Space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7A5CA4-EAC9-914A-A1A0-C0862B0AC66E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2491"/>
            <a:ext cx="9144000" cy="419928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5218996"/>
            <a:ext cx="8229599" cy="118546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333399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99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333399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99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marL="174625" indent="-174625">
              <a:defRPr/>
            </a:pPr>
            <a:r>
              <a:rPr lang="en-US" altLang="en-US" sz="1600" kern="0" smtClean="0"/>
              <a:t>Active components</a:t>
            </a:r>
          </a:p>
          <a:p>
            <a:pPr marL="517525" lvl="1" indent="-171450">
              <a:buFontTx/>
              <a:buChar char="•"/>
              <a:defRPr/>
            </a:pPr>
            <a:r>
              <a:rPr lang="en-US" altLang="en-US" sz="1400" kern="0" smtClean="0"/>
              <a:t>Fast steering mirror (FSM) for line-of-sight control</a:t>
            </a:r>
          </a:p>
          <a:p>
            <a:pPr marL="517525" lvl="1" indent="-171450">
              <a:buFontTx/>
              <a:buChar char="•"/>
              <a:defRPr/>
            </a:pPr>
            <a:r>
              <a:rPr lang="en-US" altLang="en-US" sz="1400" kern="0" smtClean="0"/>
              <a:t>Focus correction mechanism (FocM) for focus control</a:t>
            </a:r>
          </a:p>
          <a:p>
            <a:pPr marL="517525" lvl="1" indent="-171450">
              <a:buFontTx/>
              <a:buChar char="•"/>
              <a:defRPr/>
            </a:pPr>
            <a:r>
              <a:rPr lang="en-US" altLang="en-US" sz="1400" kern="0" smtClean="0"/>
              <a:t>Deformable mirrors (DM1, DM2) for wavefront error control</a:t>
            </a:r>
          </a:p>
          <a:p>
            <a:pPr marL="174625" indent="-174625">
              <a:defRPr/>
            </a:pPr>
            <a:r>
              <a:rPr lang="en-US" altLang="en-US" sz="1600" kern="0" smtClean="0"/>
              <a:t>Control loops</a:t>
            </a:r>
          </a:p>
          <a:p>
            <a:pPr marL="517525" lvl="1" indent="-171450">
              <a:buFontTx/>
              <a:buChar char="•"/>
              <a:defRPr/>
            </a:pPr>
            <a:r>
              <a:rPr lang="en-US" altLang="en-US" sz="1400" kern="0" smtClean="0"/>
              <a:t>High-order wavefront sensing control (HOWFS/C) loop for initially achieving starlight suppression</a:t>
            </a:r>
          </a:p>
          <a:p>
            <a:pPr marL="517525" lvl="1" indent="-171450">
              <a:buFontTx/>
              <a:buChar char="•"/>
              <a:defRPr/>
            </a:pPr>
            <a:r>
              <a:rPr lang="en-US" altLang="en-US" sz="1400" kern="0" smtClean="0"/>
              <a:t>Low-order wavefront sensing control (LOWFS/C) loop for continuously maintaining starlight suppression</a:t>
            </a:r>
            <a:endParaRPr lang="en-US" altLang="en-US" sz="1400" kern="0" dirty="0"/>
          </a:p>
        </p:txBody>
      </p:sp>
      <p:pic>
        <p:nvPicPr>
          <p:cNvPr id="6" name="Picture 2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01" y="5147638"/>
            <a:ext cx="3479883" cy="41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36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Acronyms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44856" y="6650415"/>
            <a:ext cx="337455" cy="15388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r" eaLnBrk="1" hangingPunct="1"/>
            <a:fld id="{5DE33DCA-FF86-44C4-B4AC-5D08CEEC2E49}" type="slidenum">
              <a:rPr lang="en-US" sz="1000">
                <a:solidFill>
                  <a:srgbClr val="89898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algn="r" eaLnBrk="1" hangingPunct="1"/>
              <a:t>31</a:t>
            </a:fld>
            <a:endParaRPr lang="en-US" sz="1000" dirty="0">
              <a:solidFill>
                <a:srgbClr val="898989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926" y="1071892"/>
            <a:ext cx="4025153" cy="507831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800" dirty="0" smtClean="0"/>
              <a:t>CGI = Coronagraph Instrument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DICAM = Direct Imaging Camera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DM = Deformable Mirror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err="1" smtClean="0"/>
              <a:t>FocM</a:t>
            </a:r>
            <a:r>
              <a:rPr lang="en-US" sz="1800" dirty="0" smtClean="0"/>
              <a:t> =  Focus Control Mechanism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FSM = Fast Steering </a:t>
            </a:r>
            <a:r>
              <a:rPr lang="en-US" sz="1800" dirty="0" smtClean="0"/>
              <a:t>Mirror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FSW = Flight Software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I/C = Interface Card</a:t>
            </a: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IFS = Integral Field Spectrograph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IFSCAM = IFS </a:t>
            </a:r>
            <a:r>
              <a:rPr lang="en-US" sz="1800" dirty="0" err="1" smtClean="0"/>
              <a:t>CAMera</a:t>
            </a:r>
            <a:endParaRPr lang="en-US" sz="1800" dirty="0" smtClean="0"/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LOCAM = Low Order wavefront sensor </a:t>
            </a:r>
            <a:r>
              <a:rPr lang="en-US" sz="1800" dirty="0" err="1" smtClean="0"/>
              <a:t>CAMera</a:t>
            </a:r>
            <a:endParaRPr lang="en-US" sz="1800" dirty="0" smtClean="0"/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OAP = Off-Axis Parabola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OTA = Optical Telescope Assembly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PCU = Power Conditioning Unit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POMA = </a:t>
            </a:r>
            <a:r>
              <a:rPr lang="en-US" sz="1800" dirty="0" err="1" smtClean="0"/>
              <a:t>PickOff</a:t>
            </a:r>
            <a:r>
              <a:rPr lang="en-US" sz="1800" dirty="0" smtClean="0"/>
              <a:t> Mirror Assembly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TOMA = Tertiary Optical Mirror Assembly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TCA = Tertiary Collimator Assembly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9784" y="1044998"/>
            <a:ext cx="4409063" cy="286232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800" b="1" dirty="0" smtClean="0"/>
              <a:t>MECHANISMS</a:t>
            </a:r>
          </a:p>
          <a:p>
            <a:endParaRPr lang="en-US" sz="18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/>
              <a:t>SPWM = Shaped </a:t>
            </a:r>
            <a:r>
              <a:rPr lang="en-US" sz="1800" dirty="0"/>
              <a:t>Pupil Wheel </a:t>
            </a:r>
            <a:r>
              <a:rPr lang="en-US" sz="1800" dirty="0" smtClean="0"/>
              <a:t>Mechanism</a:t>
            </a:r>
            <a:endParaRPr lang="en-US" sz="1800" dirty="0"/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/>
              <a:t>OCWM = </a:t>
            </a:r>
            <a:r>
              <a:rPr lang="en-US" sz="1800" dirty="0" err="1" smtClean="0"/>
              <a:t>Occulter</a:t>
            </a:r>
            <a:r>
              <a:rPr lang="en-US" sz="1800" dirty="0" smtClean="0"/>
              <a:t> </a:t>
            </a:r>
            <a:r>
              <a:rPr lang="en-US" sz="1800" dirty="0"/>
              <a:t>Wheel </a:t>
            </a:r>
            <a:r>
              <a:rPr lang="en-US" sz="1800" dirty="0" smtClean="0"/>
              <a:t>Mechanism</a:t>
            </a:r>
            <a:endParaRPr lang="en-US" sz="1800" dirty="0"/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/>
              <a:t>LSWM = </a:t>
            </a:r>
            <a:r>
              <a:rPr lang="en-US" sz="1800" dirty="0" err="1" smtClean="0"/>
              <a:t>Lyot</a:t>
            </a:r>
            <a:r>
              <a:rPr lang="en-US" sz="1800" dirty="0" smtClean="0"/>
              <a:t> </a:t>
            </a:r>
            <a:r>
              <a:rPr lang="en-US" sz="1800" dirty="0"/>
              <a:t>Stop Wheel </a:t>
            </a:r>
            <a:r>
              <a:rPr lang="en-US" sz="1800" dirty="0" smtClean="0"/>
              <a:t>Mechanism</a:t>
            </a:r>
            <a:endParaRPr lang="en-US" sz="1800" dirty="0"/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/>
              <a:t>FSWM = Field </a:t>
            </a:r>
            <a:r>
              <a:rPr lang="en-US" sz="1800" dirty="0"/>
              <a:t>Stop Wheel </a:t>
            </a:r>
            <a:r>
              <a:rPr lang="en-US" sz="1800" dirty="0" smtClean="0"/>
              <a:t>Mechanism</a:t>
            </a:r>
            <a:endParaRPr lang="en-US" sz="1800" dirty="0"/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/>
              <a:t>CFWM = Color </a:t>
            </a:r>
            <a:r>
              <a:rPr lang="en-US" sz="1800" dirty="0"/>
              <a:t>Filter Wheel </a:t>
            </a:r>
            <a:r>
              <a:rPr lang="en-US" sz="1800" dirty="0" smtClean="0"/>
              <a:t>Mechanism</a:t>
            </a:r>
            <a:endParaRPr lang="en-US" sz="1800" dirty="0"/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/>
              <a:t>CSWM = Camera </a:t>
            </a:r>
            <a:r>
              <a:rPr lang="en-US" sz="1800" dirty="0"/>
              <a:t>Selector Wheel </a:t>
            </a:r>
            <a:r>
              <a:rPr lang="en-US" sz="1800" dirty="0" smtClean="0"/>
              <a:t>Mechanism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4384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1770" y="13026"/>
            <a:ext cx="5427689" cy="874520"/>
          </a:xfrm>
        </p:spPr>
        <p:txBody>
          <a:bodyPr/>
          <a:lstStyle/>
          <a:p>
            <a:r>
              <a:rPr lang="en-US" sz="3200" dirty="0" smtClean="0"/>
              <a:t>Radiation Testing : Phase I</a:t>
            </a:r>
            <a:br>
              <a:rPr lang="en-US" sz="3200" dirty="0" smtClean="0"/>
            </a:br>
            <a:r>
              <a:rPr lang="en-US" sz="2000" dirty="0" smtClean="0"/>
              <a:t>Single</a:t>
            </a:r>
            <a:r>
              <a:rPr lang="en-US" sz="3200" dirty="0" smtClean="0"/>
              <a:t> </a:t>
            </a:r>
            <a:r>
              <a:rPr lang="en-US" sz="2000" dirty="0" smtClean="0"/>
              <a:t>Displacement Damage Dose (DDD)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080211" y="30337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sz="quarter" idx="11"/>
          </p:nvPr>
        </p:nvSpPr>
        <p:spPr>
          <a:xfrm>
            <a:off x="352571" y="903767"/>
            <a:ext cx="7367813" cy="3701962"/>
          </a:xfrm>
        </p:spPr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en-US" sz="1400" b="1" u="sng" dirty="0">
                <a:solidFill>
                  <a:srgbClr val="215EAA"/>
                </a:solidFill>
                <a:latin typeface="Candara"/>
                <a:cs typeface="Candara"/>
              </a:rPr>
              <a:t>Single </a:t>
            </a:r>
            <a:r>
              <a:rPr lang="en-US" sz="1400" b="1" u="sng" dirty="0" smtClean="0">
                <a:solidFill>
                  <a:srgbClr val="215EAA"/>
                </a:solidFill>
                <a:latin typeface="Candara"/>
                <a:cs typeface="Candara"/>
              </a:rPr>
              <a:t>exposure of Displacement </a:t>
            </a:r>
            <a:r>
              <a:rPr lang="en-US" sz="1400" b="1" u="sng" dirty="0">
                <a:solidFill>
                  <a:srgbClr val="215EAA"/>
                </a:solidFill>
                <a:latin typeface="Candara"/>
                <a:cs typeface="Candara"/>
              </a:rPr>
              <a:t>Damage Dose (DDD) at room temperature</a:t>
            </a:r>
          </a:p>
          <a:p>
            <a:pPr marL="177800" indent="-165100">
              <a:buFont typeface="Arial"/>
              <a:buChar char="•"/>
            </a:pPr>
            <a:r>
              <a:rPr lang="en-US" sz="1400" b="1" dirty="0" smtClean="0">
                <a:solidFill>
                  <a:srgbClr val="215EAA"/>
                </a:solidFill>
                <a:latin typeface="Candara"/>
                <a:cs typeface="Candara"/>
              </a:rPr>
              <a:t>Survivability test of detector for 2.5 x 10</a:t>
            </a:r>
            <a:r>
              <a:rPr lang="en-US" sz="1400" b="1" baseline="30000" dirty="0" smtClean="0">
                <a:solidFill>
                  <a:srgbClr val="215EAA"/>
                </a:solidFill>
                <a:latin typeface="Candara"/>
                <a:cs typeface="Candara"/>
              </a:rPr>
              <a:t>9</a:t>
            </a:r>
            <a:r>
              <a:rPr lang="en-US" sz="1400" b="1" dirty="0" smtClean="0">
                <a:solidFill>
                  <a:srgbClr val="215EAA"/>
                </a:solidFill>
                <a:latin typeface="Candara"/>
                <a:cs typeface="Candara"/>
              </a:rPr>
              <a:t> protons cm</a:t>
            </a:r>
            <a:r>
              <a:rPr lang="en-US" sz="1400" b="1" baseline="30000" dirty="0" smtClean="0">
                <a:solidFill>
                  <a:srgbClr val="215EAA"/>
                </a:solidFill>
                <a:latin typeface="Candara"/>
                <a:cs typeface="Candara"/>
              </a:rPr>
              <a:t>-2</a:t>
            </a:r>
            <a:r>
              <a:rPr lang="en-US" sz="1400" b="1" dirty="0" smtClean="0">
                <a:solidFill>
                  <a:srgbClr val="215EAA"/>
                </a:solidFill>
                <a:latin typeface="Candara"/>
                <a:cs typeface="Candara"/>
              </a:rPr>
              <a:t> dose [10 MeV equivalent]</a:t>
            </a:r>
          </a:p>
          <a:p>
            <a:pPr marL="239713" lvl="1" indent="0">
              <a:buNone/>
            </a:pPr>
            <a:r>
              <a:rPr lang="en-US" sz="1400" dirty="0" smtClean="0">
                <a:solidFill>
                  <a:srgbClr val="215EAA"/>
                </a:solidFill>
                <a:latin typeface="Candara"/>
                <a:ea typeface="+mn-ea"/>
                <a:cs typeface="Candara"/>
              </a:rPr>
              <a:t>~Corresponds to </a:t>
            </a:r>
            <a:r>
              <a:rPr lang="en-US" sz="1400" dirty="0">
                <a:solidFill>
                  <a:srgbClr val="215EAA"/>
                </a:solidFill>
                <a:latin typeface="Candara"/>
                <a:ea typeface="+mn-ea"/>
                <a:cs typeface="Candara"/>
              </a:rPr>
              <a:t>6</a:t>
            </a:r>
            <a:r>
              <a:rPr lang="en-US" sz="1400" dirty="0" smtClean="0">
                <a:solidFill>
                  <a:srgbClr val="215EAA"/>
                </a:solidFill>
                <a:latin typeface="Candara"/>
                <a:ea typeface="+mn-ea"/>
                <a:cs typeface="Candara"/>
              </a:rPr>
              <a:t> years at L2 orbit with Ta shielding</a:t>
            </a:r>
          </a:p>
          <a:p>
            <a:pPr marL="174625" indent="-174625">
              <a:buFont typeface="Arial"/>
              <a:buChar char="•"/>
            </a:pPr>
            <a:r>
              <a:rPr lang="en-US" sz="1400" dirty="0">
                <a:solidFill>
                  <a:srgbClr val="215EAA"/>
                </a:solidFill>
                <a:latin typeface="Candara"/>
                <a:cs typeface="Candara"/>
              </a:rPr>
              <a:t>DUT </a:t>
            </a:r>
            <a:r>
              <a:rPr lang="en-US" sz="1400" dirty="0" smtClean="0">
                <a:solidFill>
                  <a:srgbClr val="215EAA"/>
                </a:solidFill>
                <a:latin typeface="Candara"/>
                <a:cs typeface="Candara"/>
              </a:rPr>
              <a:t>engineering-</a:t>
            </a:r>
            <a:r>
              <a:rPr lang="en-US" sz="1400" dirty="0">
                <a:solidFill>
                  <a:srgbClr val="215EAA"/>
                </a:solidFill>
                <a:latin typeface="Candara"/>
                <a:cs typeface="Candara"/>
              </a:rPr>
              <a:t>grade EMCCD: e2V m/n CCD201-</a:t>
            </a:r>
            <a:r>
              <a:rPr lang="en-US" sz="1400" dirty="0" smtClean="0">
                <a:solidFill>
                  <a:srgbClr val="215EAA"/>
                </a:solidFill>
                <a:latin typeface="Candara"/>
                <a:cs typeface="Candara"/>
              </a:rPr>
              <a:t>20</a:t>
            </a:r>
          </a:p>
          <a:p>
            <a:pPr marL="177800" indent="-165100">
              <a:buFont typeface="Arial"/>
              <a:buChar char="•"/>
            </a:pPr>
            <a:r>
              <a:rPr lang="en-US" sz="1400" dirty="0" smtClean="0">
                <a:solidFill>
                  <a:srgbClr val="215EAA"/>
                </a:solidFill>
                <a:latin typeface="Candara"/>
                <a:cs typeface="Candara"/>
              </a:rPr>
              <a:t>Paul </a:t>
            </a:r>
            <a:r>
              <a:rPr lang="en-US" sz="1400" dirty="0" err="1">
                <a:solidFill>
                  <a:srgbClr val="215EAA"/>
                </a:solidFill>
                <a:latin typeface="Candara"/>
                <a:cs typeface="Candara"/>
              </a:rPr>
              <a:t>Scherrer</a:t>
            </a:r>
            <a:r>
              <a:rPr lang="en-US" sz="1400" dirty="0">
                <a:solidFill>
                  <a:srgbClr val="215EAA"/>
                </a:solidFill>
                <a:latin typeface="Candara"/>
                <a:cs typeface="Candara"/>
              </a:rPr>
              <a:t> Institute </a:t>
            </a:r>
            <a:r>
              <a:rPr lang="en-US" sz="1400" dirty="0" err="1" smtClean="0">
                <a:solidFill>
                  <a:srgbClr val="215EAA"/>
                </a:solidFill>
                <a:latin typeface="Candara"/>
                <a:cs typeface="Candara"/>
              </a:rPr>
              <a:t>Beamline</a:t>
            </a:r>
            <a:r>
              <a:rPr lang="en-US" sz="1400" dirty="0">
                <a:solidFill>
                  <a:srgbClr val="215EAA"/>
                </a:solidFill>
                <a:latin typeface="Candara"/>
                <a:cs typeface="Candara"/>
              </a:rPr>
              <a:t>,</a:t>
            </a:r>
            <a:r>
              <a:rPr lang="en-US" sz="1400" dirty="0" smtClean="0">
                <a:solidFill>
                  <a:srgbClr val="215EAA"/>
                </a:solidFill>
                <a:latin typeface="Candara"/>
                <a:cs typeface="Candara"/>
              </a:rPr>
              <a:t> </a:t>
            </a:r>
            <a:r>
              <a:rPr lang="en-US" sz="1400" dirty="0">
                <a:solidFill>
                  <a:srgbClr val="215EAA"/>
                </a:solidFill>
                <a:latin typeface="Candara"/>
                <a:cs typeface="Candara"/>
              </a:rPr>
              <a:t>Switzerland in April 2015</a:t>
            </a:r>
          </a:p>
          <a:p>
            <a:pPr marL="177800" indent="-165100">
              <a:buFont typeface="Arial"/>
              <a:buChar char="•"/>
            </a:pPr>
            <a:r>
              <a:rPr lang="en-US" sz="1400" dirty="0" smtClean="0">
                <a:solidFill>
                  <a:srgbClr val="215EAA"/>
                </a:solidFill>
                <a:latin typeface="Candara"/>
                <a:cs typeface="Candara"/>
              </a:rPr>
              <a:t>Assessed </a:t>
            </a:r>
            <a:r>
              <a:rPr lang="en-US" sz="1400" dirty="0">
                <a:solidFill>
                  <a:srgbClr val="215EAA"/>
                </a:solidFill>
                <a:latin typeface="Candara"/>
                <a:cs typeface="Candara"/>
              </a:rPr>
              <a:t>degradation of:</a:t>
            </a:r>
          </a:p>
          <a:p>
            <a:pPr marL="406400" lvl="1" indent="-179388">
              <a:buFont typeface="Arial"/>
              <a:buChar char="•"/>
            </a:pPr>
            <a:r>
              <a:rPr lang="en-US" sz="1400" dirty="0">
                <a:solidFill>
                  <a:srgbClr val="215EAA"/>
                </a:solidFill>
                <a:latin typeface="Candara"/>
                <a:ea typeface="+mn-ea"/>
                <a:cs typeface="Candara"/>
              </a:rPr>
              <a:t>Read Noise, EM gain, Clock Induced Charge, Dark current, Charge Transfer I</a:t>
            </a:r>
            <a:r>
              <a:rPr lang="en-US" sz="1400" dirty="0" smtClean="0">
                <a:solidFill>
                  <a:srgbClr val="215EAA"/>
                </a:solidFill>
                <a:latin typeface="Candara"/>
                <a:ea typeface="+mn-ea"/>
                <a:cs typeface="Candara"/>
              </a:rPr>
              <a:t>nefficiency</a:t>
            </a:r>
            <a:endParaRPr lang="en-US" sz="1400" dirty="0">
              <a:solidFill>
                <a:srgbClr val="215EAA"/>
              </a:solidFill>
              <a:latin typeface="Candara"/>
              <a:ea typeface="+mn-ea"/>
              <a:cs typeface="Candar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215EAA"/>
                </a:solidFill>
                <a:latin typeface="Candara"/>
                <a:cs typeface="Candara"/>
              </a:rPr>
              <a:t>T </a:t>
            </a:r>
            <a:r>
              <a:rPr lang="en-US" sz="1400" dirty="0">
                <a:solidFill>
                  <a:srgbClr val="215EAA"/>
                </a:solidFill>
                <a:latin typeface="Candara"/>
                <a:cs typeface="Candara"/>
              </a:rPr>
              <a:t>= 293 K during irradiation;  </a:t>
            </a:r>
            <a:endParaRPr lang="en-US" sz="1400" dirty="0" smtClean="0">
              <a:solidFill>
                <a:srgbClr val="215EAA"/>
              </a:solidFill>
              <a:latin typeface="Candara"/>
              <a:cs typeface="Candar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215EAA"/>
                </a:solidFill>
                <a:latin typeface="Candara"/>
                <a:cs typeface="Candara"/>
              </a:rPr>
              <a:t>165 </a:t>
            </a:r>
            <a:r>
              <a:rPr lang="en-US" sz="1400" dirty="0">
                <a:solidFill>
                  <a:srgbClr val="215EAA"/>
                </a:solidFill>
                <a:latin typeface="Candara"/>
                <a:cs typeface="Candara"/>
              </a:rPr>
              <a:t>±2 K during post exposure measurement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sz="1400" dirty="0" smtClean="0">
                <a:solidFill>
                  <a:srgbClr val="215EAA"/>
                </a:solidFill>
                <a:latin typeface="Candara"/>
                <a:cs typeface="Candara"/>
              </a:rPr>
              <a:t>Unbiased during exposure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sz="1400" dirty="0">
                <a:solidFill>
                  <a:srgbClr val="215EAA"/>
                </a:solidFill>
                <a:latin typeface="Candara"/>
                <a:cs typeface="Candara"/>
              </a:rPr>
              <a:t>Frame time = 100 sec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sz="1400" dirty="0">
                <a:solidFill>
                  <a:srgbClr val="215EAA"/>
                </a:solidFill>
                <a:latin typeface="Candara"/>
                <a:cs typeface="Candara"/>
              </a:rPr>
              <a:t>Inverted Mode Operation (IMO): suppression of large surface dark current 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sz="1400" dirty="0">
                <a:solidFill>
                  <a:srgbClr val="215EAA"/>
                </a:solidFill>
                <a:latin typeface="Candara"/>
                <a:cs typeface="Candara"/>
              </a:rPr>
              <a:t>Serial readout rate of 700kHz (some exceptions)</a:t>
            </a:r>
          </a:p>
          <a:p>
            <a:pPr marL="285750" indent="-285750" defTabSz="914400">
              <a:buFont typeface="Arial"/>
              <a:buChar char="•"/>
            </a:pPr>
            <a:endParaRPr lang="en-US" sz="1800" dirty="0" smtClean="0">
              <a:solidFill>
                <a:srgbClr val="215EAA"/>
              </a:solidFill>
              <a:latin typeface="Candara"/>
              <a:cs typeface="Candar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32" y="4646476"/>
            <a:ext cx="2039061" cy="19742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023" y="4227396"/>
            <a:ext cx="2862373" cy="2556718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 bwMode="auto">
          <a:xfrm>
            <a:off x="7649036" y="4888541"/>
            <a:ext cx="1390875" cy="378851"/>
          </a:xfrm>
          <a:prstGeom prst="borderCallout1">
            <a:avLst>
              <a:gd name="adj1" fmla="val 61611"/>
              <a:gd name="adj2" fmla="val -403"/>
              <a:gd name="adj3" fmla="val 150984"/>
              <a:gd name="adj4" fmla="val -8509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latin typeface="Calibri" panose="020F0502020204030204" pitchFamily="34" charset="0"/>
                <a:cs typeface="Calibri"/>
              </a:rPr>
              <a:t>Exposed areas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/>
            </a:endParaRPr>
          </a:p>
        </p:txBody>
      </p:sp>
      <p:cxnSp>
        <p:nvCxnSpPr>
          <p:cNvPr id="17" name="Straight Connector 16"/>
          <p:cNvCxnSpPr>
            <a:endCxn id="5" idx="2"/>
          </p:cNvCxnSpPr>
          <p:nvPr/>
        </p:nvCxnSpPr>
        <p:spPr bwMode="auto">
          <a:xfrm flipV="1">
            <a:off x="5129334" y="5077967"/>
            <a:ext cx="2519702" cy="1894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898" y="2799353"/>
            <a:ext cx="800100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091" y="2858590"/>
            <a:ext cx="1112797" cy="541224"/>
          </a:xfrm>
          <a:prstGeom prst="rect">
            <a:avLst/>
          </a:prstGeom>
        </p:spPr>
      </p:pic>
      <p:sp>
        <p:nvSpPr>
          <p:cNvPr id="13" name="Content Placeholder 3"/>
          <p:cNvSpPr txBox="1">
            <a:spLocks/>
          </p:cNvSpPr>
          <p:nvPr/>
        </p:nvSpPr>
        <p:spPr>
          <a:xfrm>
            <a:off x="6470608" y="1839942"/>
            <a:ext cx="2362893" cy="365225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228600" algn="l" rtl="0" eaLnBrk="0" fontAlgn="base" hangingPunct="0">
              <a:spcBef>
                <a:spcPts val="0"/>
              </a:spcBef>
              <a:spcAft>
                <a:spcPts val="20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-228600" algn="l" rtl="0" eaLnBrk="0" fontAlgn="base" hangingPunct="0">
              <a:spcBef>
                <a:spcPts val="0"/>
              </a:spcBef>
              <a:spcAft>
                <a:spcPts val="20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 indent="-228600" algn="l" rtl="0" eaLnBrk="0" fontAlgn="base" hangingPunct="0">
              <a:spcBef>
                <a:spcPts val="0"/>
              </a:spcBef>
              <a:spcAft>
                <a:spcPts val="200"/>
              </a:spcAft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r>
              <a:rPr lang="en-US" sz="1600" kern="1200" dirty="0" smtClean="0">
                <a:solidFill>
                  <a:srgbClr val="215EAA"/>
                </a:solidFill>
                <a:latin typeface="Candara"/>
                <a:cs typeface="Candara"/>
              </a:rPr>
              <a:t>DUT = device under test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>
              <a:solidFill>
                <a:srgbClr val="215EAA"/>
              </a:solidFill>
              <a:latin typeface="Candara"/>
              <a:cs typeface="Candara"/>
            </a:endParaRPr>
          </a:p>
          <a:p>
            <a:pPr lvl="1"/>
            <a:endParaRPr lang="en-US" sz="1600" dirty="0" smtClean="0">
              <a:solidFill>
                <a:srgbClr val="215EAA"/>
              </a:solidFill>
              <a:latin typeface="Candara"/>
              <a:ea typeface="+mn-ea"/>
              <a:cs typeface="Candara"/>
            </a:endParaRPr>
          </a:p>
          <a:p>
            <a:pPr lvl="1"/>
            <a:endParaRPr lang="en-US" sz="1600" dirty="0">
              <a:solidFill>
                <a:srgbClr val="215EAA"/>
              </a:solidFill>
              <a:latin typeface="Candara"/>
              <a:ea typeface="+mn-ea"/>
              <a:cs typeface="Candara"/>
            </a:endParaRPr>
          </a:p>
        </p:txBody>
      </p:sp>
      <p:sp>
        <p:nvSpPr>
          <p:cNvPr id="18" name="Slide Number Placeholder 2"/>
          <p:cNvSpPr txBox="1">
            <a:spLocks/>
          </p:cNvSpPr>
          <p:nvPr/>
        </p:nvSpPr>
        <p:spPr>
          <a:xfrm>
            <a:off x="8661955" y="6631613"/>
            <a:ext cx="419100" cy="16158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B0646270-D692-4BFB-9550-8B1C722CDB0B}" type="slidenum">
              <a:rPr lang="en-US" smtClean="0">
                <a:latin typeface="Calibri" panose="020F0502020204030204" pitchFamily="34" charset="0"/>
              </a:rPr>
              <a:pPr/>
              <a:t>32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24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3026"/>
            <a:ext cx="7392979" cy="685800"/>
          </a:xfrm>
        </p:spPr>
        <p:txBody>
          <a:bodyPr/>
          <a:lstStyle/>
          <a:p>
            <a:r>
              <a:rPr lang="en-US" dirty="0" smtClean="0"/>
              <a:t>Radiation Testing: Phase II</a:t>
            </a:r>
            <a:br>
              <a:rPr lang="en-US" dirty="0" smtClean="0"/>
            </a:br>
            <a:r>
              <a:rPr lang="en-US" sz="1800" dirty="0"/>
              <a:t>I</a:t>
            </a:r>
            <a:r>
              <a:rPr lang="en-US" sz="1800" dirty="0" smtClean="0"/>
              <a:t>ncremental Displacement Damage Dose (DDD) at </a:t>
            </a:r>
            <a:r>
              <a:rPr lang="en-US" sz="1800" dirty="0" err="1" smtClean="0"/>
              <a:t>Cryo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080211" y="30337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382996" y="862664"/>
            <a:ext cx="8761004" cy="3591761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228600" algn="l" rtl="0" eaLnBrk="0" fontAlgn="base" hangingPunct="0">
              <a:spcBef>
                <a:spcPts val="0"/>
              </a:spcBef>
              <a:spcAft>
                <a:spcPts val="20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-228600" algn="l" rtl="0" eaLnBrk="0" fontAlgn="base" hangingPunct="0">
              <a:spcBef>
                <a:spcPts val="0"/>
              </a:spcBef>
              <a:spcAft>
                <a:spcPts val="20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 indent="-228600" algn="l" rtl="0" eaLnBrk="0" fontAlgn="base" hangingPunct="0">
              <a:spcBef>
                <a:spcPts val="0"/>
              </a:spcBef>
              <a:spcAft>
                <a:spcPts val="200"/>
              </a:spcAft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r>
              <a:rPr lang="en-US" sz="1600" b="1" u="sng" dirty="0" smtClean="0">
                <a:solidFill>
                  <a:srgbClr val="215EAA"/>
                </a:solidFill>
                <a:latin typeface="Candara"/>
                <a:cs typeface="Candara"/>
              </a:rPr>
              <a:t>Four separate exposures of Displacement Damage Dose (DDD) at </a:t>
            </a:r>
            <a:r>
              <a:rPr lang="en-US" sz="1600" b="1" u="sng" dirty="0" err="1" smtClean="0">
                <a:solidFill>
                  <a:srgbClr val="215EAA"/>
                </a:solidFill>
                <a:latin typeface="Candara"/>
                <a:cs typeface="Candara"/>
              </a:rPr>
              <a:t>cryo</a:t>
            </a:r>
            <a:r>
              <a:rPr lang="en-US" sz="1600" b="1" u="sng" dirty="0" smtClean="0">
                <a:solidFill>
                  <a:srgbClr val="215EAA"/>
                </a:solidFill>
                <a:latin typeface="Candara"/>
                <a:cs typeface="Candara"/>
              </a:rPr>
              <a:t>-temp</a:t>
            </a:r>
            <a:endParaRPr lang="en-US" sz="1600" dirty="0" smtClean="0">
              <a:solidFill>
                <a:srgbClr val="215EAA"/>
              </a:solidFill>
              <a:latin typeface="Candara"/>
              <a:cs typeface="Candara"/>
            </a:endParaRPr>
          </a:p>
          <a:p>
            <a:pPr marL="285750" lvl="1" indent="-285750">
              <a:spcBef>
                <a:spcPts val="60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b="1" dirty="0" smtClean="0">
                <a:solidFill>
                  <a:srgbClr val="215EAA"/>
                </a:solidFill>
                <a:latin typeface="Candara"/>
                <a:cs typeface="Candara"/>
              </a:rPr>
              <a:t>Characterize the performance degradation at intermediate points in 6 year life cycle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215EAA"/>
                </a:solidFill>
                <a:latin typeface="Candara"/>
                <a:cs typeface="Candara"/>
              </a:rPr>
              <a:t>DUT science-grade EMCCD: e2V m/n CCD201-20</a:t>
            </a:r>
          </a:p>
          <a:p>
            <a:pPr marL="285750" lvl="1" indent="-285750">
              <a:spcBef>
                <a:spcPts val="60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215EAA"/>
                </a:solidFill>
                <a:latin typeface="Candara"/>
                <a:cs typeface="Candara"/>
              </a:rPr>
              <a:t>Performance fully characterized before campaign and after each of four doses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215EAA"/>
                </a:solidFill>
                <a:latin typeface="Candara"/>
                <a:cs typeface="Candara"/>
              </a:rPr>
              <a:t>Facility: Helios 3 </a:t>
            </a:r>
            <a:r>
              <a:rPr lang="en-US" sz="1600" dirty="0" err="1" smtClean="0">
                <a:solidFill>
                  <a:srgbClr val="215EAA"/>
                </a:solidFill>
                <a:latin typeface="Candara"/>
                <a:cs typeface="Candara"/>
              </a:rPr>
              <a:t>Beamline</a:t>
            </a:r>
            <a:r>
              <a:rPr lang="en-US" sz="1600" dirty="0" smtClean="0">
                <a:solidFill>
                  <a:srgbClr val="215EAA"/>
                </a:solidFill>
                <a:latin typeface="Candara"/>
                <a:cs typeface="Candara"/>
              </a:rPr>
              <a:t>, Harwell,  UK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215EAA"/>
                </a:solidFill>
                <a:latin typeface="Candara"/>
                <a:cs typeface="Candara"/>
              </a:rPr>
              <a:t>T = 165 ±2 K for irradiation; (±5 K during measurements)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215EAA"/>
                </a:solidFill>
                <a:latin typeface="Candara"/>
                <a:cs typeface="Candara"/>
              </a:rPr>
              <a:t>Biased during exposure to monitor </a:t>
            </a:r>
            <a:r>
              <a:rPr lang="en-US" sz="1600" dirty="0" err="1" smtClean="0">
                <a:solidFill>
                  <a:srgbClr val="215EAA"/>
                </a:solidFill>
                <a:latin typeface="Candara"/>
                <a:cs typeface="Candara"/>
              </a:rPr>
              <a:t>flatband</a:t>
            </a:r>
            <a:r>
              <a:rPr lang="en-US" sz="1600" dirty="0" smtClean="0">
                <a:solidFill>
                  <a:srgbClr val="215EAA"/>
                </a:solidFill>
                <a:latin typeface="Candara"/>
                <a:cs typeface="Candara"/>
              </a:rPr>
              <a:t> voltage shift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sz="1600" dirty="0">
                <a:solidFill>
                  <a:srgbClr val="215EAA"/>
                </a:solidFill>
                <a:latin typeface="Candara"/>
                <a:cs typeface="Candara"/>
              </a:rPr>
              <a:t>Inverted Mode Operation (IMO): suppression of large surface dark current 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sz="1600" dirty="0">
                <a:solidFill>
                  <a:srgbClr val="215EAA"/>
                </a:solidFill>
                <a:latin typeface="Candara"/>
                <a:cs typeface="Candara"/>
              </a:rPr>
              <a:t>Serial readout rate of 700kHz (some exceptions)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sz="1600" dirty="0">
                <a:solidFill>
                  <a:srgbClr val="215EAA"/>
                </a:solidFill>
                <a:latin typeface="Candara"/>
                <a:cs typeface="Candara"/>
              </a:rPr>
              <a:t>Applied bias voltages during test same as for Phase I for comparison*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215EAA"/>
                </a:solidFill>
                <a:latin typeface="Candara"/>
                <a:cs typeface="Candara"/>
              </a:rPr>
              <a:t>* Except for the two voltages driving EM </a:t>
            </a:r>
            <a:r>
              <a:rPr lang="en-US" sz="1600" dirty="0" smtClean="0">
                <a:solidFill>
                  <a:srgbClr val="215EAA"/>
                </a:solidFill>
                <a:latin typeface="Candara"/>
                <a:cs typeface="Candara"/>
              </a:rPr>
              <a:t>gain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5900102" y="5152175"/>
          <a:ext cx="3045510" cy="1432560"/>
        </p:xfrm>
        <a:graphic>
          <a:graphicData uri="http://schemas.openxmlformats.org/drawingml/2006/table">
            <a:tbl>
              <a:tblPr/>
              <a:tblGrid>
                <a:gridCol w="1478160"/>
                <a:gridCol w="1567350"/>
              </a:tblGrid>
              <a:tr h="4172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Exposure Dose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r>
                        <a:rPr lang="en-US" sz="14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protons/cm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]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Cumulative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Dose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[10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protons/cm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]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Content Placeholder 3"/>
          <p:cNvSpPr txBox="1">
            <a:spLocks/>
          </p:cNvSpPr>
          <p:nvPr/>
        </p:nvSpPr>
        <p:spPr>
          <a:xfrm>
            <a:off x="840948" y="4274347"/>
            <a:ext cx="4939896" cy="236774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228600" algn="l" rtl="0" eaLnBrk="0" fontAlgn="base" hangingPunct="0">
              <a:spcBef>
                <a:spcPts val="0"/>
              </a:spcBef>
              <a:spcAft>
                <a:spcPts val="20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-228600" algn="l" rtl="0" eaLnBrk="0" fontAlgn="base" hangingPunct="0">
              <a:spcBef>
                <a:spcPts val="0"/>
              </a:spcBef>
              <a:spcAft>
                <a:spcPts val="20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 indent="-228600" algn="l" rtl="0" eaLnBrk="0" fontAlgn="base" hangingPunct="0">
              <a:spcBef>
                <a:spcPts val="0"/>
              </a:spcBef>
              <a:spcAft>
                <a:spcPts val="200"/>
              </a:spcAft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215EAA"/>
                </a:solidFill>
                <a:latin typeface="Candara"/>
                <a:cs typeface="Candara"/>
              </a:rPr>
              <a:t>Four cumulative doses summing to </a:t>
            </a:r>
            <a:r>
              <a:rPr lang="en-US" sz="1400" dirty="0" smtClean="0">
                <a:solidFill>
                  <a:srgbClr val="215EAA"/>
                </a:solidFill>
                <a:latin typeface="Candara"/>
                <a:cs typeface="Candara"/>
              </a:rPr>
              <a:t>7.5 x 10</a:t>
            </a:r>
            <a:r>
              <a:rPr lang="en-US" sz="1400" baseline="30000" dirty="0" smtClean="0">
                <a:solidFill>
                  <a:srgbClr val="215EAA"/>
                </a:solidFill>
                <a:latin typeface="Candara"/>
                <a:cs typeface="Candara"/>
              </a:rPr>
              <a:t>9</a:t>
            </a:r>
            <a:r>
              <a:rPr lang="en-US" sz="1400" dirty="0" smtClean="0">
                <a:solidFill>
                  <a:srgbClr val="215EAA"/>
                </a:solidFill>
                <a:latin typeface="Candara"/>
                <a:cs typeface="Candara"/>
              </a:rPr>
              <a:t> </a:t>
            </a:r>
            <a:r>
              <a:rPr lang="en-US" sz="1400" dirty="0" err="1" smtClean="0">
                <a:solidFill>
                  <a:srgbClr val="215EAA"/>
                </a:solidFill>
                <a:latin typeface="Candara"/>
                <a:cs typeface="Candara"/>
              </a:rPr>
              <a:t>pr</a:t>
            </a:r>
            <a:r>
              <a:rPr lang="en-US" sz="1400" dirty="0" smtClean="0">
                <a:solidFill>
                  <a:srgbClr val="215EAA"/>
                </a:solidFill>
                <a:latin typeface="Candara"/>
                <a:cs typeface="Candara"/>
              </a:rPr>
              <a:t>/cm</a:t>
            </a:r>
            <a:r>
              <a:rPr lang="en-US" sz="1400" baseline="30000" dirty="0" smtClean="0">
                <a:solidFill>
                  <a:srgbClr val="215EAA"/>
                </a:solidFill>
                <a:latin typeface="Candara"/>
                <a:cs typeface="Candara"/>
              </a:rPr>
              <a:t>2  </a:t>
            </a:r>
            <a:r>
              <a:rPr lang="en-US" sz="1400" dirty="0" smtClean="0">
                <a:solidFill>
                  <a:srgbClr val="215EAA"/>
                </a:solidFill>
                <a:latin typeface="Candara"/>
                <a:cs typeface="Candara"/>
              </a:rPr>
              <a:t>[10 MeV equivalent]</a:t>
            </a:r>
            <a:endParaRPr lang="en-US" sz="1100" dirty="0" smtClean="0">
              <a:solidFill>
                <a:srgbClr val="215EAA"/>
              </a:solidFill>
              <a:latin typeface="Candara"/>
              <a:cs typeface="Candar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rgbClr val="215EAA"/>
                </a:solidFill>
                <a:latin typeface="Candara"/>
                <a:cs typeface="Candara"/>
              </a:rPr>
              <a:t>Fourth dose smaller than prescribed due to facility failure</a:t>
            </a:r>
          </a:p>
          <a:p>
            <a:pPr marL="1200150" lvl="2" indent="-285750">
              <a:buFont typeface="Arial"/>
              <a:buChar char="•"/>
            </a:pPr>
            <a:r>
              <a:rPr lang="en-US" sz="1200" dirty="0" smtClean="0">
                <a:solidFill>
                  <a:srgbClr val="215EAA"/>
                </a:solidFill>
                <a:latin typeface="Candara"/>
                <a:cs typeface="Candara"/>
              </a:rPr>
              <a:t>Reported but not used in analysis</a:t>
            </a:r>
          </a:p>
          <a:p>
            <a:pPr marL="285750" lvl="1" indent="-285750">
              <a:spcBef>
                <a:spcPts val="60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215EAA"/>
                </a:solidFill>
                <a:latin typeface="Candara"/>
                <a:cs typeface="Candara"/>
              </a:rPr>
              <a:t>Performance fully characterized </a:t>
            </a:r>
            <a:r>
              <a:rPr lang="en-US" sz="1600" b="1" dirty="0" smtClean="0">
                <a:solidFill>
                  <a:srgbClr val="215EAA"/>
                </a:solidFill>
                <a:latin typeface="Candara"/>
                <a:cs typeface="Candara"/>
              </a:rPr>
              <a:t>before</a:t>
            </a:r>
            <a:r>
              <a:rPr lang="en-US" sz="1600" dirty="0" smtClean="0">
                <a:solidFill>
                  <a:srgbClr val="215EAA"/>
                </a:solidFill>
                <a:latin typeface="Candara"/>
                <a:cs typeface="Candara"/>
              </a:rPr>
              <a:t> campaign and </a:t>
            </a:r>
            <a:r>
              <a:rPr lang="en-US" sz="1600" b="1" dirty="0" smtClean="0">
                <a:solidFill>
                  <a:srgbClr val="215EAA"/>
                </a:solidFill>
                <a:latin typeface="Candara"/>
                <a:cs typeface="Candara"/>
              </a:rPr>
              <a:t>after each </a:t>
            </a:r>
            <a:r>
              <a:rPr lang="en-US" sz="1600" dirty="0" smtClean="0">
                <a:solidFill>
                  <a:srgbClr val="215EAA"/>
                </a:solidFill>
                <a:latin typeface="Candara"/>
                <a:cs typeface="Candara"/>
              </a:rPr>
              <a:t>of four doses</a:t>
            </a:r>
          </a:p>
          <a:p>
            <a:pPr marL="742950" lvl="2" indent="-285750">
              <a:spcBef>
                <a:spcPts val="6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215EAA"/>
                </a:solidFill>
                <a:latin typeface="Candara"/>
                <a:cs typeface="Candara"/>
              </a:rPr>
              <a:t>Dark current, CIC, EM gain, RN, X-ray  CTI, EPER, amplifier </a:t>
            </a:r>
            <a:r>
              <a:rPr lang="en-US" sz="1400" dirty="0" err="1" smtClean="0">
                <a:solidFill>
                  <a:srgbClr val="215EAA"/>
                </a:solidFill>
                <a:latin typeface="Candara"/>
                <a:cs typeface="Candara"/>
              </a:rPr>
              <a:t>responsivity</a:t>
            </a:r>
            <a:endParaRPr lang="en-US" sz="1400" dirty="0" smtClean="0">
              <a:solidFill>
                <a:srgbClr val="215EAA"/>
              </a:solidFill>
              <a:latin typeface="Candara"/>
              <a:cs typeface="Candar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418" y="4246736"/>
            <a:ext cx="80010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343" y="4292016"/>
            <a:ext cx="1112797" cy="541224"/>
          </a:xfrm>
          <a:prstGeom prst="rect">
            <a:avLst/>
          </a:prstGeom>
        </p:spPr>
      </p:pic>
      <p:sp>
        <p:nvSpPr>
          <p:cNvPr id="12" name="Slide Number Placeholder 2"/>
          <p:cNvSpPr txBox="1">
            <a:spLocks/>
          </p:cNvSpPr>
          <p:nvPr/>
        </p:nvSpPr>
        <p:spPr>
          <a:xfrm>
            <a:off x="8661955" y="6631613"/>
            <a:ext cx="419100" cy="16158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B0646270-D692-4BFB-9550-8B1C722CDB0B}" type="slidenum">
              <a:rPr lang="en-US" smtClean="0">
                <a:latin typeface="Calibri" panose="020F0502020204030204" pitchFamily="34" charset="0"/>
              </a:rPr>
              <a:pPr/>
              <a:t>33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90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Rad-hard modifications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60712-8143-A241-A9EF-434AAA834F42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7" y="1128901"/>
            <a:ext cx="7315200" cy="481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2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61955" y="6631613"/>
            <a:ext cx="419100" cy="161583"/>
          </a:xfrm>
          <a:prstGeom prst="rect">
            <a:avLst/>
          </a:prstGeom>
        </p:spPr>
        <p:txBody>
          <a:bodyPr/>
          <a:lstStyle/>
          <a:p>
            <a:fld id="{B0646270-D692-4BFB-9550-8B1C722CDB0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2" descr="https://upload.wikimedia.org/wikipedia/commons/thumb/6/6d/WFIRST_Design_-_December_2015.jpg/640px-WFIRST_Design_-_December_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43069" y="1407826"/>
            <a:ext cx="4354479" cy="230651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95000"/>
                <a:alpha val="43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92323" y="913389"/>
            <a:ext cx="6491508" cy="1689506"/>
          </a:xfrm>
        </p:spPr>
        <p:txBody>
          <a:bodyPr/>
          <a:lstStyle/>
          <a:p>
            <a:pPr defTabSz="914400">
              <a:spcBef>
                <a:spcPct val="2000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WFIRST =  Wide Field </a:t>
            </a:r>
            <a:r>
              <a:rPr lang="en-US" sz="2000" dirty="0" err="1" smtClean="0">
                <a:solidFill>
                  <a:schemeClr val="tx1"/>
                </a:solidFill>
              </a:rPr>
              <a:t>InfraRed</a:t>
            </a:r>
            <a:r>
              <a:rPr lang="en-US" sz="2000" dirty="0" smtClean="0">
                <a:solidFill>
                  <a:schemeClr val="tx1"/>
                </a:solidFill>
              </a:rPr>
              <a:t> Survey Telescope</a:t>
            </a:r>
          </a:p>
          <a:p>
            <a:pPr marL="685800" lvl="2" indent="0">
              <a:spcBef>
                <a:spcPct val="2000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2.5 Meter Telescope</a:t>
            </a:r>
          </a:p>
          <a:p>
            <a:pPr marL="685800" lvl="2" indent="0">
              <a:spcBef>
                <a:spcPct val="2000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Wide Field Instrument </a:t>
            </a:r>
          </a:p>
          <a:p>
            <a:pPr marL="685800" lvl="2" indent="0">
              <a:spcBef>
                <a:spcPct val="2000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Coronagraph Instrument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lvl="1"/>
            <a:endParaRPr lang="en-US" sz="1400" dirty="0">
              <a:solidFill>
                <a:schemeClr val="tx1"/>
              </a:solidFill>
            </a:endParaRPr>
          </a:p>
          <a:p>
            <a:pPr lvl="1"/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091" y="5402986"/>
            <a:ext cx="1322470" cy="649428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836" y="4987139"/>
            <a:ext cx="1343329" cy="1343329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597" y="4634536"/>
            <a:ext cx="2064560" cy="13997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7" t="10974" r="10507" b="10450"/>
          <a:stretch/>
        </p:blipFill>
        <p:spPr>
          <a:xfrm>
            <a:off x="1053131" y="4443872"/>
            <a:ext cx="1781109" cy="1781109"/>
          </a:xfrm>
          <a:prstGeom prst="rect">
            <a:avLst/>
          </a:prstGeom>
          <a:effectLst/>
        </p:spPr>
      </p:pic>
      <p:sp>
        <p:nvSpPr>
          <p:cNvPr id="14" name="Content Placeholder 3"/>
          <p:cNvSpPr txBox="1">
            <a:spLocks/>
          </p:cNvSpPr>
          <p:nvPr/>
        </p:nvSpPr>
        <p:spPr>
          <a:xfrm>
            <a:off x="92323" y="2385271"/>
            <a:ext cx="5591142" cy="471372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228600" algn="l" rtl="0" eaLnBrk="0" fontAlgn="base" hangingPunct="0">
              <a:spcBef>
                <a:spcPts val="0"/>
              </a:spcBef>
              <a:spcAft>
                <a:spcPts val="20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-228600" algn="l" rtl="0" eaLnBrk="0" fontAlgn="base" hangingPunct="0">
              <a:spcBef>
                <a:spcPts val="0"/>
              </a:spcBef>
              <a:spcAft>
                <a:spcPts val="20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 indent="-228600" algn="l" rtl="0" eaLnBrk="0" fontAlgn="base" hangingPunct="0">
              <a:spcBef>
                <a:spcPts val="0"/>
              </a:spcBef>
              <a:spcAft>
                <a:spcPts val="200"/>
              </a:spcAft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Coronagraph Science</a:t>
            </a: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302408" y="3152671"/>
            <a:ext cx="5775663" cy="809268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228600" algn="l" rtl="0" eaLnBrk="0" fontAlgn="base" hangingPunct="0">
              <a:spcBef>
                <a:spcPts val="0"/>
              </a:spcBef>
              <a:spcAft>
                <a:spcPts val="20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-228600" algn="l" rtl="0" eaLnBrk="0" fontAlgn="base" hangingPunct="0">
              <a:spcBef>
                <a:spcPts val="0"/>
              </a:spcBef>
              <a:spcAft>
                <a:spcPts val="20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 indent="-228600" algn="l" rtl="0" eaLnBrk="0" fontAlgn="base" hangingPunct="0">
              <a:spcBef>
                <a:spcPts val="0"/>
              </a:spcBef>
              <a:spcAft>
                <a:spcPts val="200"/>
              </a:spcAft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lvl="1" indent="0">
              <a:spcBef>
                <a:spcPct val="20000"/>
              </a:spcBef>
              <a:buNone/>
            </a:pP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Atmospheric compositions of planets </a:t>
            </a:r>
          </a:p>
          <a:p>
            <a:pPr lvl="1" indent="0">
              <a:spcBef>
                <a:spcPct val="20000"/>
              </a:spcBef>
              <a:buNone/>
            </a:pP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Characterize debris disks around nearby stars</a:t>
            </a: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304800" y="2779882"/>
            <a:ext cx="5591142" cy="414759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228600" algn="l" rtl="0" eaLnBrk="0" fontAlgn="base" hangingPunct="0">
              <a:spcBef>
                <a:spcPts val="0"/>
              </a:spcBef>
              <a:spcAft>
                <a:spcPts val="20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-228600" algn="l" rtl="0" eaLnBrk="0" fontAlgn="base" hangingPunct="0">
              <a:spcBef>
                <a:spcPts val="0"/>
              </a:spcBef>
              <a:spcAft>
                <a:spcPts val="20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 indent="-228600" algn="l" rtl="0" eaLnBrk="0" fontAlgn="base" hangingPunct="0">
              <a:spcBef>
                <a:spcPts val="0"/>
              </a:spcBef>
              <a:spcAft>
                <a:spcPts val="200"/>
              </a:spcAft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lvl="1" indent="0">
              <a:spcBef>
                <a:spcPct val="20000"/>
              </a:spcBef>
              <a:buNone/>
            </a:pP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Direct </a:t>
            </a:r>
            <a:r>
              <a:rPr lang="en-US" sz="1800" dirty="0" err="1" smtClean="0">
                <a:latin typeface="Century Gothic" charset="0"/>
                <a:ea typeface="Century Gothic" charset="0"/>
                <a:cs typeface="Century Gothic" charset="0"/>
              </a:rPr>
              <a:t>Exo</a:t>
            </a: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-planet imaging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60840" y="0"/>
            <a:ext cx="6477000" cy="685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WFIRST Summary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49264" y="6502198"/>
            <a:ext cx="47788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/>
              <a:t>Pre-Decisional Information -- For Planning and Discussion Purposes Only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8802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Coronagraph Unique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04729" y="960562"/>
            <a:ext cx="8383671" cy="5247861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Both a science instrument &amp; technology demonstration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Baseline </a:t>
            </a:r>
            <a:r>
              <a:rPr lang="en-US" dirty="0" smtClean="0"/>
              <a:t>Science Requirements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Designed &amp; costed to meet science requirements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Threshold </a:t>
            </a:r>
            <a:r>
              <a:rPr lang="en-US" dirty="0" smtClean="0"/>
              <a:t>Technology Requirements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Advances critical technology for future missions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WFIRST CGI is the only activity planned by NASA to image and spectrally characterize exoplanets for the next decade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60712-8143-A241-A9EF-434AAA834F42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610225" y="4828091"/>
            <a:ext cx="1512887" cy="1679568"/>
            <a:chOff x="7204441" y="4156221"/>
            <a:chExt cx="1512619" cy="1680493"/>
          </a:xfrm>
        </p:grpSpPr>
        <p:pic>
          <p:nvPicPr>
            <p:cNvPr id="6" name="Picture 5" descr="C:\Users\dtliu\Documents\01Proj\photos\IMG_69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15" t="29866" r="21327" b="24075"/>
            <a:stretch>
              <a:fillRect/>
            </a:stretch>
          </p:blipFill>
          <p:spPr bwMode="auto">
            <a:xfrm>
              <a:off x="7498556" y="4156221"/>
              <a:ext cx="786865" cy="1207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1"/>
            <p:cNvSpPr txBox="1">
              <a:spLocks noChangeArrowheads="1"/>
            </p:cNvSpPr>
            <p:nvPr/>
          </p:nvSpPr>
          <p:spPr bwMode="auto">
            <a:xfrm>
              <a:off x="7204441" y="5436604"/>
              <a:ext cx="15126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000" dirty="0"/>
                <a:t>Xinetics 48 x 48 DM used in JPL’s HCIT</a:t>
              </a:r>
            </a:p>
          </p:txBody>
        </p:sp>
      </p:grp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7083584" y="5051485"/>
            <a:ext cx="1388475" cy="1446280"/>
            <a:chOff x="6750846" y="5211702"/>
            <a:chExt cx="1388229" cy="144707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8685" y="5211702"/>
              <a:ext cx="1119187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6750846" y="6258667"/>
              <a:ext cx="138822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000" dirty="0"/>
                <a:t>E2V EMCCD used in </a:t>
              </a:r>
              <a:r>
                <a:rPr lang="en-US" altLang="en-US" sz="1000" dirty="0" smtClean="0"/>
                <a:t>photon-counting </a:t>
              </a:r>
              <a:r>
                <a:rPr lang="en-US" altLang="en-US" sz="1000" dirty="0"/>
                <a:t>mode</a:t>
              </a: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086" y="4777291"/>
            <a:ext cx="1651954" cy="134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5873" y="4862210"/>
            <a:ext cx="1452525" cy="10893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00201" y="6097655"/>
            <a:ext cx="1824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HLC mask image with an atomic force microscope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5527438" y="6268592"/>
            <a:ext cx="1203561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000" smtClean="0"/>
              <a:t>Fast-steering mirror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395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2553" y="179955"/>
            <a:ext cx="6497918" cy="427037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WFIRST Coronagraph Team </a:t>
            </a:r>
            <a:endParaRPr lang="en-US" sz="3200" dirty="0">
              <a:solidFill>
                <a:schemeClr val="tx1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95997" y="1076977"/>
            <a:ext cx="5341030" cy="19918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Coronagraph partner institutions: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NASA GSFC (provided test-bed integral field spectrograph)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Science Centers: </a:t>
            </a:r>
          </a:p>
          <a:p>
            <a:pPr lvl="2"/>
            <a:r>
              <a:rPr lang="en-US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IPAC/Caltech, </a:t>
            </a:r>
            <a:r>
              <a:rPr lang="en-US" dirty="0" err="1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STScI</a:t>
            </a:r>
            <a:endParaRPr lang="en-US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060" name="Picture 12" descr="https://encrypted-tbn1.gstatic.com/images?q=tbn:ANd9GcS7S07xuui9yTfDfmPXxqgxd3NLr0zpIwhe8vwLRcx75nNXJn1_L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r="3410"/>
          <a:stretch/>
        </p:blipFill>
        <p:spPr bwMode="auto">
          <a:xfrm>
            <a:off x="4480311" y="2639468"/>
            <a:ext cx="2313432" cy="797139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50000"/>
                <a:alpha val="43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encrypted-tbn3.gstatic.com/images?q=tbn:ANd9GcQCWkgsMHJA9F-som3qxZ5qh1iXa_OCICUhy1I_SkFiqkTmHZQ_iDtMg4M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224" y="1592740"/>
            <a:ext cx="1371273" cy="96027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3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encrypted-tbn1.gstatic.com/images?q=tbn:ANd9GcSxoZzL9lc26IlDDbUUG7lI4gH0NeJGBDsQyFgIeE7oRAtYO8fV0v-HoNx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90" y="5928897"/>
            <a:ext cx="1430418" cy="719976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3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stsci.edu/ops/images/STScI_logo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733" y="5034582"/>
            <a:ext cx="1281975" cy="778171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3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photos.prnewswire.com/prnfull/20121024/LA98563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91" y="6013785"/>
            <a:ext cx="3381709" cy="591013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3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://2.bp.blogspot.com/-2ask-3iwg6E/VesivIC6jkI/AAAAAAAAABg/n1jSBgLLVe8/s1600/stanford%2B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50" y="2525325"/>
            <a:ext cx="2164405" cy="949026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95000"/>
                <a:alpha val="43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s://encrypted-tbn3.gstatic.com/images?q=tbn:ANd9GcQ2D0KZ4zb4dpVeYBKABycb9Kd8gYJsVjZJXT5DyOThHkZh6NK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311" y="3671767"/>
            <a:ext cx="1240655" cy="124065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3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encrypted-tbn3.gstatic.com/images?q=tbn:ANd9GcS0yj1-zVFE-6GSkP9yBHdaP92ezBB8YuG_LLF3jmRkGbu90ZSBd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643" y="3690277"/>
            <a:ext cx="1756828" cy="87841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3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8678" y="1709096"/>
            <a:ext cx="1481583" cy="72756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7328" y="1579706"/>
            <a:ext cx="909943" cy="909943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2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61955" y="6631613"/>
            <a:ext cx="419100" cy="161583"/>
          </a:xfrm>
          <a:prstGeom prst="rect">
            <a:avLst/>
          </a:prstGeom>
        </p:spPr>
        <p:txBody>
          <a:bodyPr/>
          <a:lstStyle/>
          <a:p>
            <a:fld id="{B0646270-D692-4BFB-9550-8B1C722CDB0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86198" y="5428880"/>
            <a:ext cx="2342792" cy="403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74661" y="5136226"/>
            <a:ext cx="867256" cy="744161"/>
          </a:xfrm>
          <a:prstGeom prst="rect">
            <a:avLst/>
          </a:prstGeom>
        </p:spPr>
      </p:pic>
      <p:pic>
        <p:nvPicPr>
          <p:cNvPr id="21" name="Picture 24" descr="https://encrypted-tbn3.gstatic.com/images?q=tbn:ANd9GcQ2D0KZ4zb4dpVeYBKABycb9Kd8gYJsVjZJXT5DyOThHkZh6NK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661" y="3639415"/>
            <a:ext cx="1240655" cy="124065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3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32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5" t="20113" r="25785" b="19661"/>
          <a:stretch/>
        </p:blipFill>
        <p:spPr>
          <a:xfrm>
            <a:off x="2385556" y="625275"/>
            <a:ext cx="4969808" cy="56479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90619" y="2613790"/>
            <a:ext cx="14061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Payload, integrated</a:t>
            </a:r>
            <a:endParaRPr lang="en-US" sz="1100" dirty="0"/>
          </a:p>
        </p:txBody>
      </p:sp>
      <p:sp>
        <p:nvSpPr>
          <p:cNvPr id="31" name="TextBox 30"/>
          <p:cNvSpPr txBox="1"/>
          <p:nvPr/>
        </p:nvSpPr>
        <p:spPr>
          <a:xfrm>
            <a:off x="6717184" y="1749494"/>
            <a:ext cx="1439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Imaging Optics</a:t>
            </a:r>
          </a:p>
          <a:p>
            <a:pPr algn="r"/>
            <a:r>
              <a:rPr lang="en-US" sz="1400" dirty="0" smtClean="0"/>
              <a:t>Assembly (IOA)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14696" y="3420560"/>
            <a:ext cx="1526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 Wide-Field</a:t>
            </a:r>
          </a:p>
          <a:p>
            <a:pPr algn="r"/>
            <a:r>
              <a:rPr lang="en-US" sz="1400" dirty="0" smtClean="0"/>
              <a:t>Instrument (WFI)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2372" y="3773456"/>
            <a:ext cx="159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Coronagraph </a:t>
            </a:r>
          </a:p>
          <a:p>
            <a:r>
              <a:rPr lang="en-US" sz="1400" b="1" dirty="0" smtClean="0">
                <a:solidFill>
                  <a:srgbClr val="C00000"/>
                </a:solidFill>
              </a:rPr>
              <a:t>Instrument (CGI)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7590" y="3094101"/>
            <a:ext cx="1170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Instrument Carrier (IC)</a:t>
            </a:r>
            <a:endParaRPr lang="en-US" sz="14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572043" y="3572960"/>
            <a:ext cx="533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480603" y="3571055"/>
            <a:ext cx="91440" cy="9105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886831" y="3962676"/>
            <a:ext cx="76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2651371" y="3960136"/>
            <a:ext cx="378460" cy="10007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177464" y="6011654"/>
            <a:ext cx="16690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Payload, exploded view</a:t>
            </a:r>
            <a:endParaRPr lang="en-US" sz="1100" dirty="0"/>
          </a:p>
        </p:txBody>
      </p:sp>
      <p:cxnSp>
        <p:nvCxnSpPr>
          <p:cNvPr id="62" name="Straight Connector 61"/>
          <p:cNvCxnSpPr/>
          <p:nvPr/>
        </p:nvCxnSpPr>
        <p:spPr>
          <a:xfrm>
            <a:off x="1621224" y="3226797"/>
            <a:ext cx="1143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2764224" y="3226797"/>
            <a:ext cx="1059180" cy="13487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6480602" y="1891714"/>
            <a:ext cx="228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5898942" y="1894254"/>
            <a:ext cx="581660" cy="6019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6" t="31073" r="31024" b="20452"/>
          <a:stretch/>
        </p:blipFill>
        <p:spPr>
          <a:xfrm>
            <a:off x="596102" y="785454"/>
            <a:ext cx="1528114" cy="189468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76404" y="2587676"/>
            <a:ext cx="1938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Tertiary </a:t>
            </a:r>
            <a:r>
              <a:rPr lang="en-US" sz="1400" smtClean="0"/>
              <a:t>Optical Mirror Assembly (TOMA)</a:t>
            </a:r>
            <a:endParaRPr lang="en-US" sz="1400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298021" y="2816610"/>
            <a:ext cx="2278378" cy="93825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CGI in WFIRST Payload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449264" y="6502198"/>
            <a:ext cx="47788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/>
              <a:t>Pre-Decisional Information -- For Planning and Discussion Purposes Only</a:t>
            </a:r>
            <a:endParaRPr lang="en-US" sz="1100" dirty="0"/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16985" y="6615724"/>
            <a:ext cx="419100" cy="1538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18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-12700" y="0"/>
            <a:ext cx="91694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6" name="Picture 3" descr="CircPupPSF_line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5" y="1992313"/>
            <a:ext cx="2276475" cy="22828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9" name="Text Box 4"/>
          <p:cNvSpPr txBox="1">
            <a:spLocks noChangeArrowheads="1"/>
          </p:cNvSpPr>
          <p:nvPr/>
        </p:nvSpPr>
        <p:spPr bwMode="auto">
          <a:xfrm>
            <a:off x="3979818" y="0"/>
            <a:ext cx="23861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Diffraction</a:t>
            </a:r>
          </a:p>
        </p:txBody>
      </p:sp>
      <p:sp>
        <p:nvSpPr>
          <p:cNvPr id="35848" name="Oval 5"/>
          <p:cNvSpPr>
            <a:spLocks noChangeArrowheads="1"/>
          </p:cNvSpPr>
          <p:nvPr/>
        </p:nvSpPr>
        <p:spPr bwMode="auto">
          <a:xfrm>
            <a:off x="2971800" y="2209800"/>
            <a:ext cx="304800" cy="19050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35849" name="Line 6"/>
          <p:cNvSpPr>
            <a:spLocks noChangeShapeType="1"/>
          </p:cNvSpPr>
          <p:nvPr/>
        </p:nvSpPr>
        <p:spPr bwMode="auto">
          <a:xfrm>
            <a:off x="2667000" y="2362200"/>
            <a:ext cx="0" cy="1524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50" name="Line 7"/>
          <p:cNvSpPr>
            <a:spLocks noChangeShapeType="1"/>
          </p:cNvSpPr>
          <p:nvPr/>
        </p:nvSpPr>
        <p:spPr bwMode="auto">
          <a:xfrm>
            <a:off x="2514600" y="2362200"/>
            <a:ext cx="0" cy="1524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51" name="Line 8"/>
          <p:cNvSpPr>
            <a:spLocks noChangeShapeType="1"/>
          </p:cNvSpPr>
          <p:nvPr/>
        </p:nvSpPr>
        <p:spPr bwMode="auto">
          <a:xfrm>
            <a:off x="2362200" y="2362200"/>
            <a:ext cx="0" cy="1524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52" name="Line 9"/>
          <p:cNvSpPr>
            <a:spLocks noChangeShapeType="1"/>
          </p:cNvSpPr>
          <p:nvPr/>
        </p:nvSpPr>
        <p:spPr bwMode="auto">
          <a:xfrm>
            <a:off x="2209800" y="2362200"/>
            <a:ext cx="0" cy="1524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53" name="Line 10"/>
          <p:cNvSpPr>
            <a:spLocks noChangeShapeType="1"/>
          </p:cNvSpPr>
          <p:nvPr/>
        </p:nvSpPr>
        <p:spPr bwMode="auto">
          <a:xfrm>
            <a:off x="2057400" y="2362200"/>
            <a:ext cx="0" cy="1524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54" name="Line 11"/>
          <p:cNvSpPr>
            <a:spLocks noChangeShapeType="1"/>
          </p:cNvSpPr>
          <p:nvPr/>
        </p:nvSpPr>
        <p:spPr bwMode="auto">
          <a:xfrm>
            <a:off x="1905000" y="2362200"/>
            <a:ext cx="0" cy="1524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55" name="Line 12"/>
          <p:cNvSpPr>
            <a:spLocks noChangeShapeType="1"/>
          </p:cNvSpPr>
          <p:nvPr/>
        </p:nvSpPr>
        <p:spPr bwMode="auto">
          <a:xfrm>
            <a:off x="1447800" y="2362200"/>
            <a:ext cx="1676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56" name="Line 13"/>
          <p:cNvSpPr>
            <a:spLocks noChangeShapeType="1"/>
          </p:cNvSpPr>
          <p:nvPr/>
        </p:nvSpPr>
        <p:spPr bwMode="auto">
          <a:xfrm>
            <a:off x="1447800" y="3886200"/>
            <a:ext cx="1676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91534" name="Text Box 14"/>
          <p:cNvSpPr txBox="1">
            <a:spLocks noChangeArrowheads="1"/>
          </p:cNvSpPr>
          <p:nvPr/>
        </p:nvSpPr>
        <p:spPr bwMode="auto">
          <a:xfrm>
            <a:off x="4633913" y="1431925"/>
            <a:ext cx="1676400" cy="4572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Focal plane</a:t>
            </a:r>
          </a:p>
        </p:txBody>
      </p:sp>
      <p:sp>
        <p:nvSpPr>
          <p:cNvPr id="35858" name="Line 15"/>
          <p:cNvSpPr>
            <a:spLocks noChangeShapeType="1"/>
          </p:cNvSpPr>
          <p:nvPr/>
        </p:nvSpPr>
        <p:spPr bwMode="auto">
          <a:xfrm>
            <a:off x="1485900" y="2066925"/>
            <a:ext cx="0" cy="304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59" name="Line 16"/>
          <p:cNvSpPr>
            <a:spLocks noChangeShapeType="1"/>
          </p:cNvSpPr>
          <p:nvPr/>
        </p:nvSpPr>
        <p:spPr bwMode="auto">
          <a:xfrm>
            <a:off x="1447800" y="3886200"/>
            <a:ext cx="0" cy="304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60" name="Line 17"/>
          <p:cNvSpPr>
            <a:spLocks noChangeShapeType="1"/>
          </p:cNvSpPr>
          <p:nvPr/>
        </p:nvSpPr>
        <p:spPr bwMode="auto">
          <a:xfrm>
            <a:off x="1143000" y="2133600"/>
            <a:ext cx="0" cy="1981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61" name="Line 18"/>
          <p:cNvSpPr>
            <a:spLocks noChangeShapeType="1"/>
          </p:cNvSpPr>
          <p:nvPr/>
        </p:nvSpPr>
        <p:spPr bwMode="auto">
          <a:xfrm>
            <a:off x="990600" y="2133600"/>
            <a:ext cx="0" cy="1981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62" name="Line 19"/>
          <p:cNvSpPr>
            <a:spLocks noChangeShapeType="1"/>
          </p:cNvSpPr>
          <p:nvPr/>
        </p:nvSpPr>
        <p:spPr bwMode="auto">
          <a:xfrm>
            <a:off x="838200" y="2133600"/>
            <a:ext cx="0" cy="1981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63" name="Line 20"/>
          <p:cNvSpPr>
            <a:spLocks noChangeShapeType="1"/>
          </p:cNvSpPr>
          <p:nvPr/>
        </p:nvSpPr>
        <p:spPr bwMode="auto">
          <a:xfrm>
            <a:off x="685800" y="2133600"/>
            <a:ext cx="0" cy="1981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64" name="Line 21"/>
          <p:cNvSpPr>
            <a:spLocks noChangeShapeType="1"/>
          </p:cNvSpPr>
          <p:nvPr/>
        </p:nvSpPr>
        <p:spPr bwMode="auto">
          <a:xfrm>
            <a:off x="1295400" y="2133600"/>
            <a:ext cx="0" cy="1981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65" name="Line 22"/>
          <p:cNvSpPr>
            <a:spLocks noChangeShapeType="1"/>
          </p:cNvSpPr>
          <p:nvPr/>
        </p:nvSpPr>
        <p:spPr bwMode="auto">
          <a:xfrm>
            <a:off x="1752600" y="2362200"/>
            <a:ext cx="0" cy="1524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66" name="Line 23"/>
          <p:cNvSpPr>
            <a:spLocks noChangeShapeType="1"/>
          </p:cNvSpPr>
          <p:nvPr/>
        </p:nvSpPr>
        <p:spPr bwMode="auto">
          <a:xfrm>
            <a:off x="1600200" y="2362200"/>
            <a:ext cx="0" cy="1524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67" name="Line 24"/>
          <p:cNvSpPr>
            <a:spLocks noChangeShapeType="1"/>
          </p:cNvSpPr>
          <p:nvPr/>
        </p:nvSpPr>
        <p:spPr bwMode="auto">
          <a:xfrm>
            <a:off x="1447800" y="2362200"/>
            <a:ext cx="0" cy="1524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68" name="Line 25"/>
          <p:cNvSpPr>
            <a:spLocks noChangeShapeType="1"/>
          </p:cNvSpPr>
          <p:nvPr/>
        </p:nvSpPr>
        <p:spPr bwMode="auto">
          <a:xfrm>
            <a:off x="2819400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69" name="Line 26"/>
          <p:cNvSpPr>
            <a:spLocks noChangeShapeType="1"/>
          </p:cNvSpPr>
          <p:nvPr/>
        </p:nvSpPr>
        <p:spPr bwMode="auto">
          <a:xfrm>
            <a:off x="2819400" y="38862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70" name="Text Box 27"/>
          <p:cNvSpPr txBox="1">
            <a:spLocks noChangeArrowheads="1"/>
          </p:cNvSpPr>
          <p:nvPr/>
        </p:nvSpPr>
        <p:spPr bwMode="auto">
          <a:xfrm>
            <a:off x="2209800" y="4114800"/>
            <a:ext cx="2057400" cy="396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Diameter (D)</a:t>
            </a:r>
          </a:p>
        </p:txBody>
      </p:sp>
      <p:sp>
        <p:nvSpPr>
          <p:cNvPr id="35871" name="Line 28"/>
          <p:cNvSpPr>
            <a:spLocks noChangeShapeType="1"/>
          </p:cNvSpPr>
          <p:nvPr/>
        </p:nvSpPr>
        <p:spPr bwMode="auto">
          <a:xfrm>
            <a:off x="838200" y="17526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72" name="Line 29"/>
          <p:cNvSpPr>
            <a:spLocks noChangeShapeType="1"/>
          </p:cNvSpPr>
          <p:nvPr/>
        </p:nvSpPr>
        <p:spPr bwMode="auto">
          <a:xfrm>
            <a:off x="990600" y="17526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73" name="Line 30"/>
          <p:cNvSpPr>
            <a:spLocks noChangeShapeType="1"/>
          </p:cNvSpPr>
          <p:nvPr/>
        </p:nvSpPr>
        <p:spPr bwMode="auto">
          <a:xfrm>
            <a:off x="533400" y="1981200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74" name="Line 31"/>
          <p:cNvSpPr>
            <a:spLocks noChangeShapeType="1"/>
          </p:cNvSpPr>
          <p:nvPr/>
        </p:nvSpPr>
        <p:spPr bwMode="auto">
          <a:xfrm>
            <a:off x="990600" y="1981200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75" name="Text Box 32"/>
          <p:cNvSpPr txBox="1">
            <a:spLocks noChangeArrowheads="1"/>
          </p:cNvSpPr>
          <p:nvPr/>
        </p:nvSpPr>
        <p:spPr bwMode="auto">
          <a:xfrm>
            <a:off x="287338" y="1233488"/>
            <a:ext cx="2057400" cy="396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Wavelength (l)</a:t>
            </a:r>
          </a:p>
        </p:txBody>
      </p:sp>
      <p:sp>
        <p:nvSpPr>
          <p:cNvPr id="35876" name="Text Box 33"/>
          <p:cNvSpPr txBox="1">
            <a:spLocks noChangeArrowheads="1"/>
          </p:cNvSpPr>
          <p:nvPr/>
        </p:nvSpPr>
        <p:spPr bwMode="auto">
          <a:xfrm>
            <a:off x="179388" y="4868863"/>
            <a:ext cx="2590800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Entrance Pupil</a:t>
            </a:r>
          </a:p>
        </p:txBody>
      </p:sp>
      <p:sp>
        <p:nvSpPr>
          <p:cNvPr id="35877" name="Line 35"/>
          <p:cNvSpPr>
            <a:spLocks noChangeShapeType="1"/>
          </p:cNvSpPr>
          <p:nvPr/>
        </p:nvSpPr>
        <p:spPr bwMode="auto">
          <a:xfrm flipV="1">
            <a:off x="935038" y="4329113"/>
            <a:ext cx="396875" cy="57626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78" name="Oval 36"/>
          <p:cNvSpPr>
            <a:spLocks noChangeArrowheads="1"/>
          </p:cNvSpPr>
          <p:nvPr/>
        </p:nvSpPr>
        <p:spPr bwMode="auto">
          <a:xfrm>
            <a:off x="431800" y="5445125"/>
            <a:ext cx="1152525" cy="11874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chemeClr val="bg1"/>
              </a:solidFill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4387850" y="1989138"/>
            <a:ext cx="3076575" cy="2659062"/>
            <a:chOff x="2764" y="1253"/>
            <a:chExt cx="1938" cy="1675"/>
          </a:xfrm>
        </p:grpSpPr>
        <p:pic>
          <p:nvPicPr>
            <p:cNvPr id="35889" name="Picture 38" descr="CircPupPSF_lo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" y="1253"/>
              <a:ext cx="1440" cy="14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90" name="Text Box 39"/>
            <p:cNvSpPr txBox="1">
              <a:spLocks noChangeArrowheads="1"/>
            </p:cNvSpPr>
            <p:nvPr/>
          </p:nvSpPr>
          <p:spPr bwMode="auto">
            <a:xfrm>
              <a:off x="3406" y="2678"/>
              <a:ext cx="1296" cy="2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Log stretch</a:t>
              </a:r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5868988" y="622300"/>
            <a:ext cx="3275012" cy="2382838"/>
            <a:chOff x="3574" y="469"/>
            <a:chExt cx="2063" cy="1501"/>
          </a:xfrm>
        </p:grpSpPr>
        <p:sp>
          <p:nvSpPr>
            <p:cNvPr id="35887" name="Rectangle 41"/>
            <p:cNvSpPr>
              <a:spLocks noChangeArrowheads="1"/>
            </p:cNvSpPr>
            <p:nvPr/>
          </p:nvSpPr>
          <p:spPr bwMode="auto">
            <a:xfrm>
              <a:off x="4267" y="469"/>
              <a:ext cx="1370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Unfortunately, the planet would be right here (and about 10 billion times dimmer)</a:t>
              </a:r>
            </a:p>
          </p:txBody>
        </p:sp>
        <p:sp>
          <p:nvSpPr>
            <p:cNvPr id="35888" name="Line 42"/>
            <p:cNvSpPr>
              <a:spLocks noChangeShapeType="1"/>
            </p:cNvSpPr>
            <p:nvPr/>
          </p:nvSpPr>
          <p:spPr bwMode="auto">
            <a:xfrm flipH="1">
              <a:off x="3574" y="1496"/>
              <a:ext cx="1125" cy="474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5881" name="Line 43"/>
          <p:cNvSpPr>
            <a:spLocks noChangeShapeType="1"/>
          </p:cNvSpPr>
          <p:nvPr/>
        </p:nvSpPr>
        <p:spPr bwMode="auto">
          <a:xfrm>
            <a:off x="3124200" y="2362200"/>
            <a:ext cx="2235200" cy="7508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882" name="Line 44"/>
          <p:cNvSpPr>
            <a:spLocks noChangeShapeType="1"/>
          </p:cNvSpPr>
          <p:nvPr/>
        </p:nvSpPr>
        <p:spPr bwMode="auto">
          <a:xfrm flipH="1">
            <a:off x="3124200" y="3114675"/>
            <a:ext cx="2239963" cy="7715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91565" name="Text Box 45"/>
          <p:cNvSpPr txBox="1">
            <a:spLocks noChangeArrowheads="1"/>
          </p:cNvSpPr>
          <p:nvPr/>
        </p:nvSpPr>
        <p:spPr bwMode="auto">
          <a:xfrm>
            <a:off x="5103813" y="1236663"/>
            <a:ext cx="2057400" cy="396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Log stretch</a:t>
            </a:r>
          </a:p>
        </p:txBody>
      </p:sp>
      <p:sp>
        <p:nvSpPr>
          <p:cNvPr id="51" name="Line 35"/>
          <p:cNvSpPr>
            <a:spLocks noChangeShapeType="1"/>
          </p:cNvSpPr>
          <p:nvPr/>
        </p:nvSpPr>
        <p:spPr bwMode="auto">
          <a:xfrm flipH="1">
            <a:off x="5800725" y="1895475"/>
            <a:ext cx="1095375" cy="111442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491568" name="Picture 48" descr="ContrastPro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8" y="1338263"/>
            <a:ext cx="4062412" cy="31670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9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34" grpId="0" animBg="1"/>
      <p:bldP spid="491565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12700" y="0"/>
            <a:ext cx="91694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14800" y="6461125"/>
            <a:ext cx="2895600" cy="168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chemeClr val="bg1"/>
                </a:solidFill>
              </a:rPr>
              <a:t>Stuart Shaklan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C095D8-7DB9-4A25-8C96-7F53689A503D}" type="slidenum">
              <a:rPr lang="en-US" altLang="en-US" sz="1000" smtClean="0">
                <a:solidFill>
                  <a:schemeClr val="bg1"/>
                </a:solidFill>
              </a:rPr>
              <a:pPr eaLnBrk="1" hangingPunct="1"/>
              <a:t>9</a:t>
            </a:fld>
            <a:endParaRPr lang="en-US" altLang="en-US" sz="1000" smtClean="0">
              <a:solidFill>
                <a:schemeClr val="bg1"/>
              </a:solidFill>
            </a:endParaRPr>
          </a:p>
        </p:txBody>
      </p:sp>
      <p:pic>
        <p:nvPicPr>
          <p:cNvPr id="43014" name="Picture 2" descr="Coronagra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92350"/>
            <a:ext cx="83788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 Box 3"/>
          <p:cNvSpPr txBox="1">
            <a:spLocks noChangeArrowheads="1"/>
          </p:cNvSpPr>
          <p:nvPr/>
        </p:nvSpPr>
        <p:spPr bwMode="auto">
          <a:xfrm>
            <a:off x="2592861" y="0"/>
            <a:ext cx="521399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The </a:t>
            </a:r>
            <a:r>
              <a:rPr lang="en-US" sz="44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Lyot</a:t>
            </a:r>
            <a:r>
              <a:rPr lang="en-US" sz="4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Coronagraph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7963" y="2676525"/>
            <a:ext cx="2333625" cy="1366838"/>
            <a:chOff x="273" y="1686"/>
            <a:chExt cx="1470" cy="861"/>
          </a:xfrm>
        </p:grpSpPr>
        <p:sp>
          <p:nvSpPr>
            <p:cNvPr id="43039" name="Line 5"/>
            <p:cNvSpPr>
              <a:spLocks noChangeShapeType="1"/>
            </p:cNvSpPr>
            <p:nvPr/>
          </p:nvSpPr>
          <p:spPr bwMode="auto">
            <a:xfrm flipV="1">
              <a:off x="273" y="1686"/>
              <a:ext cx="1470" cy="21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040" name="Line 6"/>
            <p:cNvSpPr>
              <a:spLocks noChangeShapeType="1"/>
            </p:cNvSpPr>
            <p:nvPr/>
          </p:nvSpPr>
          <p:spPr bwMode="auto">
            <a:xfrm flipV="1">
              <a:off x="282" y="2333"/>
              <a:ext cx="1437" cy="21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041" name="Line 7"/>
            <p:cNvSpPr>
              <a:spLocks noChangeShapeType="1"/>
            </p:cNvSpPr>
            <p:nvPr/>
          </p:nvSpPr>
          <p:spPr bwMode="auto">
            <a:xfrm flipV="1">
              <a:off x="1112" y="1724"/>
              <a:ext cx="369" cy="52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042" name="Line 8"/>
            <p:cNvSpPr>
              <a:spLocks noChangeShapeType="1"/>
            </p:cNvSpPr>
            <p:nvPr/>
          </p:nvSpPr>
          <p:spPr bwMode="auto">
            <a:xfrm flipV="1">
              <a:off x="1112" y="2368"/>
              <a:ext cx="369" cy="52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597150" y="2686050"/>
            <a:ext cx="1143000" cy="962025"/>
            <a:chOff x="1778" y="1692"/>
            <a:chExt cx="720" cy="606"/>
          </a:xfrm>
        </p:grpSpPr>
        <p:sp>
          <p:nvSpPr>
            <p:cNvPr id="43035" name="Line 10"/>
            <p:cNvSpPr>
              <a:spLocks noChangeShapeType="1"/>
            </p:cNvSpPr>
            <p:nvPr/>
          </p:nvSpPr>
          <p:spPr bwMode="auto">
            <a:xfrm>
              <a:off x="1778" y="1692"/>
              <a:ext cx="714" cy="25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036" name="Line 11"/>
            <p:cNvSpPr>
              <a:spLocks noChangeShapeType="1"/>
            </p:cNvSpPr>
            <p:nvPr/>
          </p:nvSpPr>
          <p:spPr bwMode="auto">
            <a:xfrm flipV="1">
              <a:off x="1802" y="1946"/>
              <a:ext cx="696" cy="3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037" name="Line 12"/>
            <p:cNvSpPr>
              <a:spLocks noChangeShapeType="1"/>
            </p:cNvSpPr>
            <p:nvPr/>
          </p:nvSpPr>
          <p:spPr bwMode="auto">
            <a:xfrm flipV="1">
              <a:off x="1975" y="2109"/>
              <a:ext cx="207" cy="10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038" name="Line 13"/>
            <p:cNvSpPr>
              <a:spLocks noChangeShapeType="1"/>
            </p:cNvSpPr>
            <p:nvPr/>
          </p:nvSpPr>
          <p:spPr bwMode="auto">
            <a:xfrm>
              <a:off x="1960" y="1756"/>
              <a:ext cx="222" cy="8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496654" name="Text Box 14"/>
          <p:cNvSpPr txBox="1">
            <a:spLocks noChangeArrowheads="1"/>
          </p:cNvSpPr>
          <p:nvPr/>
        </p:nvSpPr>
        <p:spPr bwMode="auto">
          <a:xfrm>
            <a:off x="936625" y="1490663"/>
            <a:ext cx="996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Entrance</a:t>
            </a:r>
          </a:p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pupil</a:t>
            </a:r>
          </a:p>
        </p:txBody>
      </p:sp>
      <p:sp>
        <p:nvSpPr>
          <p:cNvPr id="496655" name="Text Box 15"/>
          <p:cNvSpPr txBox="1">
            <a:spLocks noChangeArrowheads="1"/>
          </p:cNvSpPr>
          <p:nvPr/>
        </p:nvSpPr>
        <p:spPr bwMode="auto">
          <a:xfrm>
            <a:off x="3259138" y="1628775"/>
            <a:ext cx="97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Occulter</a:t>
            </a:r>
          </a:p>
        </p:txBody>
      </p:sp>
      <p:sp>
        <p:nvSpPr>
          <p:cNvPr id="496656" name="Text Box 16"/>
          <p:cNvSpPr txBox="1">
            <a:spLocks noChangeArrowheads="1"/>
          </p:cNvSpPr>
          <p:nvPr/>
        </p:nvSpPr>
        <p:spPr bwMode="auto">
          <a:xfrm>
            <a:off x="5584825" y="1628775"/>
            <a:ext cx="1054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Lyot stop</a:t>
            </a:r>
          </a:p>
        </p:txBody>
      </p:sp>
      <p:sp>
        <p:nvSpPr>
          <p:cNvPr id="496657" name="Text Box 17"/>
          <p:cNvSpPr txBox="1">
            <a:spLocks noChangeArrowheads="1"/>
          </p:cNvSpPr>
          <p:nvPr/>
        </p:nvSpPr>
        <p:spPr bwMode="auto">
          <a:xfrm>
            <a:off x="8205788" y="1490663"/>
            <a:ext cx="75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Image</a:t>
            </a:r>
          </a:p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plane</a:t>
            </a:r>
          </a:p>
        </p:txBody>
      </p:sp>
      <p:sp>
        <p:nvSpPr>
          <p:cNvPr id="496658" name="Text Box 18"/>
          <p:cNvSpPr txBox="1">
            <a:spLocks noChangeArrowheads="1"/>
          </p:cNvSpPr>
          <p:nvPr/>
        </p:nvSpPr>
        <p:spPr bwMode="auto">
          <a:xfrm>
            <a:off x="87313" y="3063875"/>
            <a:ext cx="75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Planet</a:t>
            </a:r>
          </a:p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light</a:t>
            </a:r>
          </a:p>
        </p:txBody>
      </p:sp>
      <p:pic>
        <p:nvPicPr>
          <p:cNvPr id="496659" name="Picture 19" descr="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4605338"/>
            <a:ext cx="182880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4" name="Text Box 20"/>
          <p:cNvSpPr txBox="1">
            <a:spLocks noChangeArrowheads="1"/>
          </p:cNvSpPr>
          <p:nvPr/>
        </p:nvSpPr>
        <p:spPr bwMode="auto">
          <a:xfrm>
            <a:off x="182563" y="2154238"/>
            <a:ext cx="603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Star</a:t>
            </a:r>
          </a:p>
          <a:p>
            <a:pPr algn="ctr" eaLnBrk="1" hangingPunct="1"/>
            <a:r>
              <a:rPr lang="en-US" altLang="en-US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light</a:t>
            </a:r>
          </a:p>
        </p:txBody>
      </p:sp>
      <p:sp>
        <p:nvSpPr>
          <p:cNvPr id="496661" name="Text Box 21"/>
          <p:cNvSpPr txBox="1">
            <a:spLocks noChangeArrowheads="1"/>
          </p:cNvSpPr>
          <p:nvPr/>
        </p:nvSpPr>
        <p:spPr bwMode="auto">
          <a:xfrm>
            <a:off x="1533525" y="5327650"/>
            <a:ext cx="63293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What happens when there is a planet?</a:t>
            </a:r>
          </a:p>
        </p:txBody>
      </p:sp>
      <p:sp>
        <p:nvSpPr>
          <p:cNvPr id="496662" name="Rectangle 22"/>
          <p:cNvSpPr>
            <a:spLocks noChangeArrowheads="1"/>
          </p:cNvSpPr>
          <p:nvPr/>
        </p:nvSpPr>
        <p:spPr bwMode="auto">
          <a:xfrm>
            <a:off x="182849" y="2208213"/>
            <a:ext cx="8447087" cy="22177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6663" name="Text Box 23"/>
          <p:cNvSpPr txBox="1">
            <a:spLocks noChangeArrowheads="1"/>
          </p:cNvSpPr>
          <p:nvPr/>
        </p:nvSpPr>
        <p:spPr bwMode="auto">
          <a:xfrm>
            <a:off x="4575175" y="4606925"/>
            <a:ext cx="22939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planet light goes through</a:t>
            </a:r>
          </a:p>
          <a:p>
            <a:pPr eaLnBrk="1" hangingPunct="1"/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coronagraph unattenuated </a:t>
            </a:r>
          </a:p>
          <a:p>
            <a:pPr eaLnBrk="1" hangingPunct="1"/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by the occulter. </a:t>
            </a:r>
          </a:p>
        </p:txBody>
      </p:sp>
      <p:pic>
        <p:nvPicPr>
          <p:cNvPr id="496664" name="Picture 24" descr="LC_IP1_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810125"/>
            <a:ext cx="203835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6665" name="Picture 25" descr="LC_PP1_st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4813300"/>
            <a:ext cx="20574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6666" name="Picture 26" descr="LC_IP2_st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813300"/>
            <a:ext cx="1992313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6667" name="Picture 27" descr="LC_IP1_IM_st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810125"/>
            <a:ext cx="203835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6668" name="Picture 28" descr="LC_IP1_pln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4824413"/>
            <a:ext cx="1992313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6669" name="Picture 29" descr="LC_IP2_pl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4824413"/>
            <a:ext cx="19923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24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1375 -1.85185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966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5 -1.85185E-6 L 0.38125 -1.85185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4966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125 4.50867E-6 L 0.39844 4.50867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4966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44 2.22222E-6 L 0.6401 2.22222E-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4966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01 -2.96296E-6 L 0.93177 -2.96296E-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4966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6654" grpId="0"/>
      <p:bldP spid="496655" grpId="0"/>
      <p:bldP spid="496656" grpId="0"/>
      <p:bldP spid="496657" grpId="0"/>
      <p:bldP spid="496658" grpId="0"/>
      <p:bldP spid="496661" grpId="0"/>
      <p:bldP spid="496661" grpId="1"/>
      <p:bldP spid="496662" grpId="0" animBg="1"/>
      <p:bldP spid="496662" grpId="1" animBg="1"/>
      <p:bldP spid="496662" grpId="2" animBg="1"/>
      <p:bldP spid="496662" grpId="3" animBg="1"/>
      <p:bldP spid="496662" grpId="4" animBg="1"/>
      <p:bldP spid="49666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4|17.8|16.6|3.1"/>
</p:tagLst>
</file>

<file path=ppt/theme/theme1.xml><?xml version="1.0" encoding="utf-8"?>
<a:theme xmlns:a="http://schemas.openxmlformats.org/drawingml/2006/main" name="ExoPEP">
  <a:themeElements>
    <a:clrScheme name="NP template_pr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P template_print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NP template_pr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F145E297140E45B797E081426A2797" ma:contentTypeVersion="" ma:contentTypeDescription="Create a new document." ma:contentTypeScope="" ma:versionID="160958be7475a95d82e96848130d173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3e687d5f98ee29b9cfcc2ff24550dc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3641B27-3DCE-431D-9C2B-CFD9FA4A1F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081D20D-0567-4839-95FF-A088A0D867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A03DA0-AFF4-4621-A917-E2FD481681C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108053</TotalTime>
  <Words>2653</Words>
  <Application>Microsoft Macintosh PowerPoint</Application>
  <PresentationFormat>On-screen Show (4:3)</PresentationFormat>
  <Paragraphs>631</Paragraphs>
  <Slides>34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Calibri</vt:lpstr>
      <vt:lpstr>Candara</vt:lpstr>
      <vt:lpstr>Century Gothic</vt:lpstr>
      <vt:lpstr>Garamond</vt:lpstr>
      <vt:lpstr>Helvetica</vt:lpstr>
      <vt:lpstr>Menlo Regular</vt:lpstr>
      <vt:lpstr>MS PGothic</vt:lpstr>
      <vt:lpstr>ＭＳ Ｐゴシック</vt:lpstr>
      <vt:lpstr>Times New Roman</vt:lpstr>
      <vt:lpstr>Verdana</vt:lpstr>
      <vt:lpstr>Wingdings</vt:lpstr>
      <vt:lpstr>Arial</vt:lpstr>
      <vt:lpstr>ExoPEP</vt:lpstr>
      <vt:lpstr>PowerPoint Presentation</vt:lpstr>
      <vt:lpstr>PowerPoint Presentation</vt:lpstr>
      <vt:lpstr>Outline</vt:lpstr>
      <vt:lpstr>WFIRST Summary</vt:lpstr>
      <vt:lpstr>Coronagraph Unique Status</vt:lpstr>
      <vt:lpstr>WFIRST Coronagraph Team </vt:lpstr>
      <vt:lpstr>CGI in WFIRST Payload</vt:lpstr>
      <vt:lpstr>PowerPoint Presentation</vt:lpstr>
      <vt:lpstr>PowerPoint Presentation</vt:lpstr>
      <vt:lpstr>A Coronagraph needs active optics</vt:lpstr>
      <vt:lpstr>Optical Module Bench</vt:lpstr>
      <vt:lpstr>CGI Cameras</vt:lpstr>
      <vt:lpstr>Camera Requirements</vt:lpstr>
      <vt:lpstr>Radiation Test Program</vt:lpstr>
      <vt:lpstr>L2 Orbit Radiation Environment</vt:lpstr>
      <vt:lpstr>Radiation Damage</vt:lpstr>
      <vt:lpstr>Radiation Induced Image Degradation</vt:lpstr>
      <vt:lpstr>Trap mitigation: narrow channels</vt:lpstr>
      <vt:lpstr>Modeling of EMCCD Detector Improvements</vt:lpstr>
      <vt:lpstr>Planned Device modifications</vt:lpstr>
      <vt:lpstr>Summary</vt:lpstr>
      <vt:lpstr>High Contrast Spectrum - GPI</vt:lpstr>
      <vt:lpstr>PowerPoint Presentation</vt:lpstr>
      <vt:lpstr>PowerPoint Presentation</vt:lpstr>
      <vt:lpstr>Cryo Radiation Test Summary</vt:lpstr>
      <vt:lpstr>CGI Modes – Hybrid Lyot</vt:lpstr>
      <vt:lpstr>CGI Modes – Shaped Pupil Spectroscopy</vt:lpstr>
      <vt:lpstr>CGI Modes – Shaped Pupil Disk</vt:lpstr>
      <vt:lpstr>T-e2V CCD201-20 Architecture</vt:lpstr>
      <vt:lpstr>1st Actively Controlled Optical Imaging Instrument w/ Coronagraph Masks in Space</vt:lpstr>
      <vt:lpstr>Acronyms</vt:lpstr>
      <vt:lpstr>Radiation Testing : Phase I Single Displacement Damage Dose (DDD)</vt:lpstr>
      <vt:lpstr>Radiation Testing: Phase II Incremental Displacement Damage Dose (DDD) at Cryo</vt:lpstr>
      <vt:lpstr>Rad-hard modifications</vt:lpstr>
    </vt:vector>
  </TitlesOfParts>
  <Company>Jet Propulsion Laboratory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Exoplanet Exploration Program (ExEP)  Program In-Guide Overview POP/PPBE 2009 Review PY 2010</dc:title>
  <dc:creator>Devirian</dc:creator>
  <cp:lastModifiedBy>Richard Demers</cp:lastModifiedBy>
  <cp:revision>1451</cp:revision>
  <cp:lastPrinted>2017-09-24T21:51:25Z</cp:lastPrinted>
  <dcterms:created xsi:type="dcterms:W3CDTF">2012-04-10T02:29:16Z</dcterms:created>
  <dcterms:modified xsi:type="dcterms:W3CDTF">2017-09-26T11:56:25Z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0x0101008AF145E297140E45B797E081426A2797</vt:lpwstr>
  </property>
</Properties>
</file>