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1143000" y="685800"/>
            <a:ext cx="4572000" cy="3429000"/>
          </a:xfrm>
          <a:prstGeom prst="rect">
            <a:avLst/>
          </a:prstGeom>
        </p:spPr>
        <p:txBody>
          <a:bodyPr/>
          <a:lstStyle/>
          <a:p>
            <a:endParaRPr/>
          </a:p>
        </p:txBody>
      </p:sp>
      <p:sp>
        <p:nvSpPr>
          <p:cNvPr id="111" name="Shape 11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4493391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Click to edit Master title style</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stStyle>
          <a:p>
            <a:r>
              <a:t>Click to edit Master subtitle style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6629400" y="274638"/>
            <a:ext cx="2057400" cy="5851527"/>
          </a:xfrm>
          <a:prstGeom prst="rect">
            <a:avLst/>
          </a:prstGeom>
        </p:spPr>
        <p:txBody>
          <a:bodyPr/>
          <a:lstStyle/>
          <a:p>
            <a:r>
              <a:t>Click to edit Master title style</a:t>
            </a:r>
          </a:p>
        </p:txBody>
      </p:sp>
      <p:sp>
        <p:nvSpPr>
          <p:cNvPr id="95" name="Shape 95"/>
          <p:cNvSpPr>
            <a:spLocks noGrp="1"/>
          </p:cNvSpPr>
          <p:nvPr>
            <p:ph type="body" idx="1"/>
          </p:nvPr>
        </p:nvSpPr>
        <p:spPr>
          <a:xfrm>
            <a:off x="457200" y="274638"/>
            <a:ext cx="6019800" cy="5851527"/>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pic>
        <p:nvPicPr>
          <p:cNvPr id="103" name="image1.png"/>
          <p:cNvPicPr>
            <a:picLocks noChangeAspect="1"/>
          </p:cNvPicPr>
          <p:nvPr/>
        </p:nvPicPr>
        <p:blipFill>
          <a:blip r:embed="rId2">
            <a:extLst/>
          </a:blip>
          <a:stretch>
            <a:fillRect/>
          </a:stretch>
        </p:blipFill>
        <p:spPr>
          <a:xfrm>
            <a:off x="-2325690" y="-31750"/>
            <a:ext cx="13796965" cy="6926265"/>
          </a:xfrm>
          <a:prstGeom prst="rect">
            <a:avLst/>
          </a:prstGeom>
          <a:ln w="12700">
            <a:miter lim="400000"/>
          </a:ln>
        </p:spPr>
      </p:pic>
      <p:sp>
        <p:nvSpPr>
          <p:cNvPr id="104" name="Shape 104"/>
          <p:cNvSpPr>
            <a:spLocks noGrp="1"/>
          </p:cNvSpPr>
          <p:nvPr>
            <p:ph type="sldNum" sz="quarter" idx="2"/>
          </p:nvPr>
        </p:nvSpPr>
        <p:spPr>
          <a:xfrm>
            <a:off x="62892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edit Master title style</a:t>
            </a:r>
          </a:p>
        </p:txBody>
      </p:sp>
      <p:sp>
        <p:nvSpPr>
          <p:cNvPr id="21" name="Shape 21"/>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Click to edit Master title style</a:t>
            </a:r>
          </a:p>
        </p:txBody>
      </p:sp>
      <p:sp>
        <p:nvSpPr>
          <p:cNvPr id="30" name="Shape 30"/>
          <p:cNvSpPr>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stStyle>
          <a:p>
            <a:r>
              <a:t>Click to edit Master text styles</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Click to edit Master title style</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stStyle>
          <a:p>
            <a:r>
              <a:t>Click to edit Master text styles</a:t>
            </a:r>
          </a:p>
        </p:txBody>
      </p:sp>
      <p:sp>
        <p:nvSpPr>
          <p:cNvPr id="49" name="Shape 49"/>
          <p:cNvSpPr>
            <a:spLocks noGrp="1"/>
          </p:cNvSpPr>
          <p:nvPr>
            <p:ph type="body" sz="quarter" idx="13"/>
          </p:nvPr>
        </p:nvSpPr>
        <p:spPr>
          <a:xfrm>
            <a:off x="4645025" y="1535111"/>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457200" y="273050"/>
            <a:ext cx="3008315" cy="1162050"/>
          </a:xfrm>
          <a:prstGeom prst="rect">
            <a:avLst/>
          </a:prstGeom>
        </p:spPr>
        <p:txBody>
          <a:bodyPr anchor="b"/>
          <a:lstStyle>
            <a:lvl1pPr algn="l">
              <a:defRPr sz="2000" b="1"/>
            </a:lvl1pPr>
          </a:lstStyle>
          <a:p>
            <a:r>
              <a:t>Click to edit Master title style</a:t>
            </a:r>
          </a:p>
        </p:txBody>
      </p:sp>
      <p:sp>
        <p:nvSpPr>
          <p:cNvPr id="66" name="Shape 66"/>
          <p:cNvSpPr>
            <a:spLocks noGrp="1"/>
          </p:cNvSpPr>
          <p:nvPr>
            <p:ph type="body" idx="1"/>
          </p:nvPr>
        </p:nvSpPr>
        <p:spPr>
          <a:xfrm>
            <a:off x="3575050" y="273050"/>
            <a:ext cx="5111750" cy="5853113"/>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67" name="Shape 67"/>
          <p:cNvSpPr>
            <a:spLocks noGrp="1"/>
          </p:cNvSpPr>
          <p:nvPr>
            <p:ph type="body" sz="half" idx="13"/>
          </p:nvPr>
        </p:nvSpPr>
        <p:spPr>
          <a:xfrm>
            <a:off x="457198" y="1435100"/>
            <a:ext cx="3008316"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1792288" y="4800600"/>
            <a:ext cx="5486402" cy="566738"/>
          </a:xfrm>
          <a:prstGeom prst="rect">
            <a:avLst/>
          </a:prstGeom>
        </p:spPr>
        <p:txBody>
          <a:bodyPr anchor="b"/>
          <a:lstStyle>
            <a:lvl1pPr algn="l">
              <a:defRPr sz="2000" b="1"/>
            </a:lvl1pPr>
          </a:lstStyle>
          <a:p>
            <a:r>
              <a:t>Click to edit Master title style</a:t>
            </a:r>
          </a:p>
        </p:txBody>
      </p:sp>
      <p:sp>
        <p:nvSpPr>
          <p:cNvPr id="76" name="Shape 76"/>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stStyle>
          <a:p>
            <a:r>
              <a:t>Click to edit Master text styles</a:t>
            </a: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Click to edit Master title style</a:t>
            </a:r>
          </a:p>
        </p:txBody>
      </p:sp>
      <p:sp>
        <p:nvSpPr>
          <p:cNvPr id="86" name="Shape 86"/>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Click to edit Master title style</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Click to edit Master text styles</a:t>
            </a:r>
          </a:p>
          <a:p>
            <a:pPr lvl="1"/>
            <a:r>
              <a:t>Second level</a:t>
            </a:r>
          </a:p>
          <a:p>
            <a:pPr lvl="2"/>
            <a:r>
              <a:t>Third level</a:t>
            </a:r>
          </a:p>
          <a:p>
            <a:pPr lvl="3"/>
            <a:r>
              <a:t>Fourth level</a:t>
            </a:r>
          </a:p>
          <a:p>
            <a:pPr lvl="4"/>
            <a:r>
              <a:t>Fifth level</a:t>
            </a:r>
          </a:p>
        </p:txBody>
      </p:sp>
      <p:sp>
        <p:nvSpPr>
          <p:cNvPr id="4" name="Shape 4"/>
          <p:cNvSpPr>
            <a:spLocks noGrp="1"/>
          </p:cNvSpPr>
          <p:nvPr>
            <p:ph type="sldNum" sz="quarter" idx="2"/>
          </p:nvPr>
        </p:nvSpPr>
        <p:spPr>
          <a:xfrm>
            <a:off x="8422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age2.jpeg"/>
          <p:cNvPicPr>
            <a:picLocks noChangeAspect="1"/>
          </p:cNvPicPr>
          <p:nvPr/>
        </p:nvPicPr>
        <p:blipFill>
          <a:blip r:embed="rId2">
            <a:extLst/>
          </a:blip>
          <a:stretch>
            <a:fillRect/>
          </a:stretch>
        </p:blipFill>
        <p:spPr>
          <a:xfrm>
            <a:off x="-76200" y="-424875"/>
            <a:ext cx="9284293" cy="6001969"/>
          </a:xfrm>
          <a:prstGeom prst="rect">
            <a:avLst/>
          </a:prstGeom>
          <a:ln w="12700">
            <a:miter lim="400000"/>
          </a:ln>
        </p:spPr>
      </p:pic>
      <p:sp>
        <p:nvSpPr>
          <p:cNvPr id="114" name="Shape 114"/>
          <p:cNvSpPr/>
          <p:nvPr/>
        </p:nvSpPr>
        <p:spPr>
          <a:xfrm>
            <a:off x="-228600" y="4724398"/>
            <a:ext cx="9525000" cy="140059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115" name="image3.jpeg"/>
          <p:cNvPicPr>
            <a:picLocks noChangeAspect="1"/>
          </p:cNvPicPr>
          <p:nvPr/>
        </p:nvPicPr>
        <p:blipFill>
          <a:blip r:embed="rId3">
            <a:extLst/>
          </a:blip>
          <a:stretch>
            <a:fillRect/>
          </a:stretch>
        </p:blipFill>
        <p:spPr>
          <a:xfrm>
            <a:off x="381000" y="5210924"/>
            <a:ext cx="2230316" cy="1068559"/>
          </a:xfrm>
          <a:prstGeom prst="rect">
            <a:avLst/>
          </a:prstGeom>
          <a:ln w="12700">
            <a:miter lim="400000"/>
          </a:ln>
        </p:spPr>
      </p:pic>
      <p:sp>
        <p:nvSpPr>
          <p:cNvPr id="116" name="Shape 116"/>
          <p:cNvSpPr/>
          <p:nvPr/>
        </p:nvSpPr>
        <p:spPr>
          <a:xfrm>
            <a:off x="2743200" y="4744930"/>
            <a:ext cx="6324600" cy="2186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400" b="1">
                <a:latin typeface="+mn-lt"/>
                <a:ea typeface="+mn-ea"/>
                <a:cs typeface="+mn-cs"/>
                <a:sym typeface="Calibri"/>
              </a:defRPr>
            </a:pPr>
            <a:r>
              <a:t>The National Ignition Facility at LLNL</a:t>
            </a:r>
            <a:br/>
            <a:r>
              <a:rPr sz="1800"/>
              <a:t>Presented by: Gary Sims, Spectral Instruments</a:t>
            </a:r>
            <a:br>
              <a:rPr sz="1800"/>
            </a:br>
            <a:r>
              <a:rPr sz="1800"/>
              <a:t/>
            </a:r>
            <a:br>
              <a:rPr sz="1800"/>
            </a:br>
            <a:r>
              <a:rPr sz="1600"/>
              <a:t>At LLNL: </a:t>
            </a:r>
            <a:r>
              <a:rPr sz="1600" b="0"/>
              <a:t>Perry Bell, Arthur Carpenter,  Matthew Dayton, Dana Hargrove</a:t>
            </a:r>
          </a:p>
          <a:p>
            <a:pPr>
              <a:defRPr sz="1600">
                <a:latin typeface="+mn-lt"/>
                <a:ea typeface="+mn-ea"/>
                <a:cs typeface="+mn-cs"/>
                <a:sym typeface="Calibri"/>
              </a:defRPr>
            </a:pPr>
            <a:endParaRPr sz="1600" b="0"/>
          </a:p>
          <a:p>
            <a:pPr>
              <a:defRPr sz="1600" b="1">
                <a:latin typeface="+mn-lt"/>
                <a:ea typeface="+mn-ea"/>
                <a:cs typeface="+mn-cs"/>
                <a:sym typeface="Calibri"/>
              </a:defRPr>
            </a:pPr>
            <a:r>
              <a:t>At Spectral Instruments: </a:t>
            </a:r>
            <a:r>
              <a:rPr b="0"/>
              <a:t>Roger Cover, Dan Gilmore, Hans Meyer, Andy Peters, Bob Peyser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Fuel</a:t>
            </a:r>
          </a:p>
        </p:txBody>
      </p:sp>
      <p:pic>
        <p:nvPicPr>
          <p:cNvPr id="152" name="image16.jpeg"/>
          <p:cNvPicPr>
            <a:picLocks noChangeAspect="1"/>
          </p:cNvPicPr>
          <p:nvPr/>
        </p:nvPicPr>
        <p:blipFill>
          <a:blip r:embed="rId2">
            <a:extLst/>
          </a:blip>
          <a:stretch>
            <a:fillRect/>
          </a:stretch>
        </p:blipFill>
        <p:spPr>
          <a:xfrm>
            <a:off x="868378" y="1143000"/>
            <a:ext cx="7559644" cy="4627418"/>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Hohlraum</a:t>
            </a:r>
          </a:p>
        </p:txBody>
      </p:sp>
      <p:pic>
        <p:nvPicPr>
          <p:cNvPr id="155" name="image17.jpeg"/>
          <p:cNvPicPr>
            <a:picLocks noChangeAspect="1"/>
          </p:cNvPicPr>
          <p:nvPr/>
        </p:nvPicPr>
        <p:blipFill>
          <a:blip r:embed="rId2">
            <a:extLst/>
          </a:blip>
          <a:stretch>
            <a:fillRect/>
          </a:stretch>
        </p:blipFill>
        <p:spPr>
          <a:xfrm>
            <a:off x="1459888" y="1358712"/>
            <a:ext cx="6376623" cy="4231759"/>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22.tif"/>
          <p:cNvPicPr>
            <a:picLocks noChangeAspect="1"/>
          </p:cNvPicPr>
          <p:nvPr/>
        </p:nvPicPr>
        <p:blipFill>
          <a:blip r:embed="rId2">
            <a:extLst/>
          </a:blip>
          <a:stretch>
            <a:fillRect/>
          </a:stretch>
        </p:blipFill>
        <p:spPr>
          <a:xfrm>
            <a:off x="990600" y="533400"/>
            <a:ext cx="7280031" cy="5460023"/>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Target Assembly</a:t>
            </a:r>
          </a:p>
        </p:txBody>
      </p:sp>
      <p:pic>
        <p:nvPicPr>
          <p:cNvPr id="160" name="image18.jpeg"/>
          <p:cNvPicPr>
            <a:picLocks noChangeAspect="1"/>
          </p:cNvPicPr>
          <p:nvPr/>
        </p:nvPicPr>
        <p:blipFill>
          <a:blip r:embed="rId2">
            <a:extLst/>
          </a:blip>
          <a:stretch>
            <a:fillRect/>
          </a:stretch>
        </p:blipFill>
        <p:spPr>
          <a:xfrm>
            <a:off x="1280744" y="1143000"/>
            <a:ext cx="6734911" cy="4646406"/>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p:nvPr/>
        </p:nvSpPr>
        <p:spPr>
          <a:xfrm>
            <a:off x="3657600" y="2181868"/>
            <a:ext cx="6553200" cy="1158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3600" b="1">
                <a:latin typeface="+mn-lt"/>
                <a:ea typeface="+mn-ea"/>
                <a:cs typeface="+mn-cs"/>
                <a:sym typeface="Calibri"/>
              </a:defRPr>
            </a:pPr>
            <a:r>
              <a:t>Target</a:t>
            </a:r>
            <a:br/>
            <a:r>
              <a:t>Chamber</a:t>
            </a:r>
          </a:p>
        </p:txBody>
      </p:sp>
      <p:pic>
        <p:nvPicPr>
          <p:cNvPr id="163" name="image19.jpeg"/>
          <p:cNvPicPr>
            <a:picLocks noChangeAspect="1"/>
          </p:cNvPicPr>
          <p:nvPr/>
        </p:nvPicPr>
        <p:blipFill>
          <a:blip r:embed="rId2">
            <a:extLst/>
          </a:blip>
          <a:stretch>
            <a:fillRect/>
          </a:stretch>
        </p:blipFill>
        <p:spPr>
          <a:xfrm>
            <a:off x="685800" y="152400"/>
            <a:ext cx="4149903" cy="6459598"/>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Laser Bay</a:t>
            </a:r>
          </a:p>
        </p:txBody>
      </p:sp>
      <p:pic>
        <p:nvPicPr>
          <p:cNvPr id="166" name="image20.jpeg"/>
          <p:cNvPicPr>
            <a:picLocks noChangeAspect="1"/>
          </p:cNvPicPr>
          <p:nvPr/>
        </p:nvPicPr>
        <p:blipFill>
          <a:blip r:embed="rId2">
            <a:extLst/>
          </a:blip>
          <a:stretch>
            <a:fillRect/>
          </a:stretch>
        </p:blipFill>
        <p:spPr>
          <a:xfrm>
            <a:off x="1280744" y="1149802"/>
            <a:ext cx="6734911" cy="4632803"/>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Countdown to Laser NIF Shot</a:t>
            </a:r>
          </a:p>
        </p:txBody>
      </p:sp>
      <p:pic>
        <p:nvPicPr>
          <p:cNvPr id="2" name="countdown to a nif laser sho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1724025"/>
            <a:ext cx="6096000" cy="3409950"/>
          </a:xfrm>
          <a:prstGeom prst="rect">
            <a:avLst/>
          </a:prstGeom>
        </p:spPr>
      </p:pic>
    </p:spTree>
  </p:cSld>
  <p:clrMapOvr>
    <a:masterClrMapping/>
  </p:clrMapOvr>
  <p:transition spd="slow"/>
  <p:timing>
    <p:tnLst>
      <p:par>
        <p:cTn id="1" dur="indefinite" restart="never" fill="hold"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p:nvPr/>
        </p:nvSpPr>
        <p:spPr>
          <a:xfrm>
            <a:off x="1371600" y="381000"/>
            <a:ext cx="6553200" cy="1158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3600" b="1">
                <a:latin typeface="+mn-lt"/>
                <a:ea typeface="+mn-ea"/>
                <a:cs typeface="+mn-cs"/>
                <a:sym typeface="Calibri"/>
              </a:defRPr>
            </a:pPr>
            <a:r>
              <a:t>What Diagnostic Information</a:t>
            </a:r>
            <a:br/>
            <a:r>
              <a:t>is Important?</a:t>
            </a:r>
          </a:p>
        </p:txBody>
      </p:sp>
      <p:sp>
        <p:nvSpPr>
          <p:cNvPr id="172" name="Shape 172"/>
          <p:cNvSpPr/>
          <p:nvPr/>
        </p:nvSpPr>
        <p:spPr>
          <a:xfrm>
            <a:off x="685800" y="1981200"/>
            <a:ext cx="7924800" cy="4003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00789" indent="-300789">
              <a:lnSpc>
                <a:spcPct val="250000"/>
              </a:lnSpc>
              <a:buSzPct val="100000"/>
              <a:buAutoNum type="arabicParenR"/>
              <a:defRPr sz="2400">
                <a:latin typeface="+mn-lt"/>
                <a:ea typeface="+mn-ea"/>
                <a:cs typeface="+mn-cs"/>
                <a:sym typeface="Calibri"/>
              </a:defRPr>
            </a:pPr>
            <a:r>
              <a:t>X-ray spatial information (x-ray pinhole camera)</a:t>
            </a:r>
          </a:p>
          <a:p>
            <a:pPr marL="300789" indent="-300789">
              <a:lnSpc>
                <a:spcPct val="250000"/>
              </a:lnSpc>
              <a:buSzPct val="100000"/>
              <a:buAutoNum type="arabicParenR"/>
              <a:defRPr sz="2400">
                <a:latin typeface="+mn-lt"/>
                <a:ea typeface="+mn-ea"/>
                <a:cs typeface="+mn-cs"/>
                <a:sym typeface="Calibri"/>
              </a:defRPr>
            </a:pPr>
            <a:r>
              <a:t>X-ray emission as a function of time (x-ray streak camera)</a:t>
            </a:r>
          </a:p>
          <a:p>
            <a:pPr marL="300789" indent="-300789">
              <a:lnSpc>
                <a:spcPct val="250000"/>
              </a:lnSpc>
              <a:buSzPct val="100000"/>
              <a:buAutoNum type="arabicParenR"/>
              <a:defRPr sz="2400">
                <a:latin typeface="+mn-lt"/>
                <a:ea typeface="+mn-ea"/>
                <a:cs typeface="+mn-cs"/>
                <a:sym typeface="Calibri"/>
              </a:defRPr>
            </a:pPr>
            <a:r>
              <a:t>Optical signal as a function of time (optical streak camera)</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1371600" y="381000"/>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Pinhole X-Ray Cameras (SXI)</a:t>
            </a:r>
          </a:p>
        </p:txBody>
      </p:sp>
      <p:pic>
        <p:nvPicPr>
          <p:cNvPr id="175" name="image23.jpg"/>
          <p:cNvPicPr>
            <a:picLocks noChangeAspect="1"/>
          </p:cNvPicPr>
          <p:nvPr/>
        </p:nvPicPr>
        <p:blipFill>
          <a:blip r:embed="rId2">
            <a:extLst/>
          </a:blip>
          <a:stretch>
            <a:fillRect/>
          </a:stretch>
        </p:blipFill>
        <p:spPr>
          <a:xfrm>
            <a:off x="152400" y="1828800"/>
            <a:ext cx="3691965" cy="2834477"/>
          </a:xfrm>
          <a:prstGeom prst="rect">
            <a:avLst/>
          </a:prstGeom>
          <a:ln w="12700">
            <a:miter lim="400000"/>
          </a:ln>
        </p:spPr>
      </p:pic>
      <p:sp>
        <p:nvSpPr>
          <p:cNvPr id="176" name="Shape 176"/>
          <p:cNvSpPr/>
          <p:nvPr/>
        </p:nvSpPr>
        <p:spPr>
          <a:xfrm>
            <a:off x="4038600" y="2341684"/>
            <a:ext cx="5105400" cy="2491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a:latin typeface="+mn-lt"/>
                <a:ea typeface="+mn-ea"/>
                <a:cs typeface="+mn-cs"/>
                <a:sym typeface="Calibri"/>
              </a:defRPr>
            </a:pPr>
            <a:r>
              <a:t>800Series platform modified for vacuum “bubble”</a:t>
            </a:r>
          </a:p>
          <a:p>
            <a:pPr>
              <a:defRPr>
                <a:latin typeface="+mn-lt"/>
                <a:ea typeface="+mn-ea"/>
                <a:cs typeface="+mn-cs"/>
                <a:sym typeface="Calibri"/>
              </a:defRPr>
            </a:pPr>
            <a:endParaRPr/>
          </a:p>
          <a:p>
            <a:pPr>
              <a:defRPr>
                <a:latin typeface="+mn-lt"/>
                <a:ea typeface="+mn-ea"/>
                <a:cs typeface="+mn-cs"/>
                <a:sym typeface="Calibri"/>
              </a:defRPr>
            </a:pPr>
            <a:r>
              <a:t>Tektronix (SITe) 2K x 2K 24 micron pixel backside</a:t>
            </a:r>
          </a:p>
          <a:p>
            <a:pPr>
              <a:defRPr>
                <a:latin typeface="+mn-lt"/>
                <a:ea typeface="+mn-ea"/>
                <a:cs typeface="+mn-cs"/>
                <a:sym typeface="Calibri"/>
              </a:defRPr>
            </a:pPr>
            <a:endParaRPr/>
          </a:p>
          <a:p>
            <a:pPr>
              <a:defRPr>
                <a:latin typeface="+mn-lt"/>
                <a:ea typeface="+mn-ea"/>
                <a:cs typeface="+mn-cs"/>
                <a:sym typeface="Calibri"/>
              </a:defRPr>
            </a:pPr>
            <a:r>
              <a:t>Dalsa 2K x 2K 24 micron pixel thinned by UA ITL</a:t>
            </a:r>
          </a:p>
          <a:p>
            <a:pPr>
              <a:defRPr>
                <a:latin typeface="+mn-lt"/>
                <a:ea typeface="+mn-ea"/>
                <a:cs typeface="+mn-cs"/>
                <a:sym typeface="Calibri"/>
              </a:defRPr>
            </a:pPr>
            <a:endParaRPr/>
          </a:p>
          <a:p>
            <a:pPr>
              <a:defRPr>
                <a:latin typeface="+mn-lt"/>
                <a:ea typeface="+mn-ea"/>
                <a:cs typeface="+mn-cs"/>
                <a:sym typeface="Calibri"/>
              </a:defRPr>
            </a:pPr>
            <a:r>
              <a:t>TE cooled, 2 port readout at 800 kHz/port</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1371600" y="381000"/>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Generalized Streak Camera</a:t>
            </a:r>
          </a:p>
        </p:txBody>
      </p:sp>
      <p:pic>
        <p:nvPicPr>
          <p:cNvPr id="179" name="image24.tif"/>
          <p:cNvPicPr>
            <a:picLocks noChangeAspect="1"/>
          </p:cNvPicPr>
          <p:nvPr/>
        </p:nvPicPr>
        <p:blipFill>
          <a:blip r:embed="rId2">
            <a:extLst/>
          </a:blip>
          <a:stretch>
            <a:fillRect/>
          </a:stretch>
        </p:blipFill>
        <p:spPr>
          <a:xfrm>
            <a:off x="1790700" y="1676400"/>
            <a:ext cx="5715000" cy="3327400"/>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Who is Spectral Instruments?</a:t>
            </a:r>
          </a:p>
        </p:txBody>
      </p:sp>
      <p:pic>
        <p:nvPicPr>
          <p:cNvPr id="119" name="image4.jpeg" descr="S:\Marketing\marketing photos\1.15.14 SI and SII people and building\_D0A2410.jpg"/>
          <p:cNvPicPr>
            <a:picLocks noChangeAspect="1"/>
          </p:cNvPicPr>
          <p:nvPr/>
        </p:nvPicPr>
        <p:blipFill>
          <a:blip r:embed="rId2">
            <a:extLst/>
          </a:blip>
          <a:stretch>
            <a:fillRect/>
          </a:stretch>
        </p:blipFill>
        <p:spPr>
          <a:xfrm>
            <a:off x="228600" y="1008963"/>
            <a:ext cx="5508381" cy="3672258"/>
          </a:xfrm>
          <a:prstGeom prst="rect">
            <a:avLst/>
          </a:prstGeom>
          <a:ln w="12700">
            <a:miter lim="400000"/>
          </a:ln>
        </p:spPr>
      </p:pic>
      <p:pic>
        <p:nvPicPr>
          <p:cNvPr id="120" name="image5.jpeg"/>
          <p:cNvPicPr>
            <a:picLocks noChangeAspect="1"/>
          </p:cNvPicPr>
          <p:nvPr/>
        </p:nvPicPr>
        <p:blipFill>
          <a:blip r:embed="rId3">
            <a:extLst/>
          </a:blip>
          <a:stretch>
            <a:fillRect/>
          </a:stretch>
        </p:blipFill>
        <p:spPr>
          <a:xfrm>
            <a:off x="381000" y="5181600"/>
            <a:ext cx="3581400" cy="514350"/>
          </a:xfrm>
          <a:prstGeom prst="rect">
            <a:avLst/>
          </a:prstGeom>
          <a:ln w="12700">
            <a:miter lim="400000"/>
          </a:ln>
        </p:spPr>
      </p:pic>
      <p:pic>
        <p:nvPicPr>
          <p:cNvPr id="121" name="image6.png"/>
          <p:cNvPicPr>
            <a:picLocks noChangeAspect="1"/>
          </p:cNvPicPr>
          <p:nvPr/>
        </p:nvPicPr>
        <p:blipFill>
          <a:blip r:embed="rId4">
            <a:extLst/>
          </a:blip>
          <a:stretch>
            <a:fillRect/>
          </a:stretch>
        </p:blipFill>
        <p:spPr>
          <a:xfrm>
            <a:off x="4164105" y="4681218"/>
            <a:ext cx="4979895" cy="3848102"/>
          </a:xfrm>
          <a:prstGeom prst="rect">
            <a:avLst/>
          </a:prstGeom>
          <a:ln w="12700">
            <a:miter lim="400000"/>
          </a:ln>
        </p:spPr>
      </p:pic>
      <p:pic>
        <p:nvPicPr>
          <p:cNvPr id="122" name="image7.png"/>
          <p:cNvPicPr>
            <a:picLocks noChangeAspect="1"/>
          </p:cNvPicPr>
          <p:nvPr/>
        </p:nvPicPr>
        <p:blipFill>
          <a:blip r:embed="rId5">
            <a:extLst/>
          </a:blip>
          <a:stretch>
            <a:fillRect/>
          </a:stretch>
        </p:blipFill>
        <p:spPr>
          <a:xfrm>
            <a:off x="5943600" y="1371600"/>
            <a:ext cx="2743200" cy="2743200"/>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25.tif"/>
          <p:cNvPicPr>
            <a:picLocks noChangeAspect="1"/>
          </p:cNvPicPr>
          <p:nvPr/>
        </p:nvPicPr>
        <p:blipFill>
          <a:blip r:embed="rId2">
            <a:extLst/>
          </a:blip>
          <a:stretch>
            <a:fillRect/>
          </a:stretch>
        </p:blipFill>
        <p:spPr>
          <a:xfrm>
            <a:off x="1447799" y="609600"/>
            <a:ext cx="6350002" cy="5283202"/>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26.png"/>
          <p:cNvPicPr>
            <a:picLocks noChangeAspect="1"/>
          </p:cNvPicPr>
          <p:nvPr/>
        </p:nvPicPr>
        <p:blipFill>
          <a:blip r:embed="rId2">
            <a:extLst/>
          </a:blip>
          <a:stretch>
            <a:fillRect/>
          </a:stretch>
        </p:blipFill>
        <p:spPr>
          <a:xfrm>
            <a:off x="762000" y="533400"/>
            <a:ext cx="7315200" cy="5486400"/>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27.jpg"/>
          <p:cNvPicPr>
            <a:picLocks noChangeAspect="1"/>
          </p:cNvPicPr>
          <p:nvPr/>
        </p:nvPicPr>
        <p:blipFill>
          <a:blip r:embed="rId2">
            <a:extLst/>
          </a:blip>
          <a:stretch>
            <a:fillRect/>
          </a:stretch>
        </p:blipFill>
        <p:spPr>
          <a:xfrm>
            <a:off x="2360616" y="1905000"/>
            <a:ext cx="4575166" cy="4261026"/>
          </a:xfrm>
          <a:prstGeom prst="rect">
            <a:avLst/>
          </a:prstGeom>
          <a:ln w="12700">
            <a:miter lim="400000"/>
          </a:ln>
        </p:spPr>
      </p:pic>
      <p:sp>
        <p:nvSpPr>
          <p:cNvPr id="186" name="Shape 186"/>
          <p:cNvSpPr/>
          <p:nvPr/>
        </p:nvSpPr>
        <p:spPr>
          <a:xfrm>
            <a:off x="1371600" y="380999"/>
            <a:ext cx="6553200" cy="2225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3600" b="1">
                <a:latin typeface="+mn-lt"/>
                <a:ea typeface="+mn-ea"/>
                <a:cs typeface="+mn-cs"/>
                <a:sym typeface="Calibri"/>
              </a:defRPr>
            </a:pPr>
            <a:r>
              <a:t>1000S camera using FO coupled KAF 16801 CCD replaced</a:t>
            </a:r>
            <a:br/>
            <a:r>
              <a:t>35mm film</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p:nvPr/>
        </p:nvSpPr>
        <p:spPr>
          <a:xfrm>
            <a:off x="914400" y="2133599"/>
            <a:ext cx="7467600" cy="3291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400">
                <a:latin typeface="+mn-lt"/>
                <a:ea typeface="+mn-ea"/>
                <a:cs typeface="+mn-cs"/>
                <a:sym typeface="Calibri"/>
              </a:defRPr>
            </a:pPr>
            <a:endParaRPr/>
          </a:p>
          <a:p>
            <a:pPr algn="ctr">
              <a:defRPr sz="2400">
                <a:latin typeface="+mn-lt"/>
                <a:ea typeface="+mn-ea"/>
                <a:cs typeface="+mn-cs"/>
                <a:sym typeface="Calibri"/>
              </a:defRPr>
            </a:pPr>
            <a:r>
              <a:t>50 kRad TID</a:t>
            </a:r>
          </a:p>
          <a:p>
            <a:pPr algn="ctr">
              <a:defRPr sz="2400">
                <a:latin typeface="+mn-lt"/>
                <a:ea typeface="+mn-ea"/>
                <a:cs typeface="+mn-cs"/>
                <a:sym typeface="Calibri"/>
              </a:defRPr>
            </a:pPr>
            <a:r>
              <a:t>1 x 10</a:t>
            </a:r>
            <a:r>
              <a:rPr baseline="31999"/>
              <a:t>11</a:t>
            </a:r>
            <a:r>
              <a:t> neutrons/cm</a:t>
            </a:r>
            <a:r>
              <a:rPr baseline="31999"/>
              <a:t>2</a:t>
            </a:r>
          </a:p>
          <a:p>
            <a:pPr algn="ctr">
              <a:defRPr sz="2400">
                <a:latin typeface="+mn-lt"/>
                <a:ea typeface="+mn-ea"/>
                <a:cs typeface="+mn-cs"/>
                <a:sym typeface="Calibri"/>
              </a:defRPr>
            </a:pPr>
            <a:endParaRPr baseline="31999"/>
          </a:p>
          <a:p>
            <a:pPr algn="ctr">
              <a:defRPr sz="2400">
                <a:latin typeface="+mn-lt"/>
                <a:ea typeface="+mn-ea"/>
                <a:cs typeface="+mn-cs"/>
                <a:sym typeface="Calibri"/>
              </a:defRPr>
            </a:pPr>
            <a:r>
              <a:t>Radiation comes in short, intense bursts</a:t>
            </a:r>
          </a:p>
          <a:p>
            <a:pPr algn="ctr">
              <a:defRPr sz="2400">
                <a:latin typeface="+mn-lt"/>
                <a:ea typeface="+mn-ea"/>
                <a:cs typeface="+mn-cs"/>
                <a:sym typeface="Calibri"/>
              </a:defRPr>
            </a:pPr>
            <a:endParaRPr/>
          </a:p>
          <a:p>
            <a:pPr algn="ctr">
              <a:defRPr sz="2400">
                <a:latin typeface="+mn-lt"/>
                <a:ea typeface="+mn-ea"/>
                <a:cs typeface="+mn-cs"/>
                <a:sym typeface="Calibri"/>
              </a:defRPr>
            </a:pPr>
            <a:r>
              <a:t>Back to using film for high yield shots</a:t>
            </a:r>
          </a:p>
          <a:p>
            <a:pPr algn="ctr">
              <a:defRPr sz="2400">
                <a:latin typeface="+mn-lt"/>
                <a:ea typeface="+mn-ea"/>
                <a:cs typeface="+mn-cs"/>
                <a:sym typeface="Calibri"/>
              </a:defRPr>
            </a:pPr>
            <a:endParaRPr/>
          </a:p>
          <a:p>
            <a:pPr algn="ctr">
              <a:defRPr sz="2400">
                <a:latin typeface="+mn-lt"/>
                <a:ea typeface="+mn-ea"/>
                <a:cs typeface="+mn-cs"/>
                <a:sym typeface="Calibri"/>
              </a:defRPr>
            </a:pPr>
            <a:r>
              <a:t>Need radiation tolerant cameras</a:t>
            </a:r>
          </a:p>
        </p:txBody>
      </p:sp>
      <p:sp>
        <p:nvSpPr>
          <p:cNvPr id="189" name="Shape 189"/>
          <p:cNvSpPr/>
          <p:nvPr/>
        </p:nvSpPr>
        <p:spPr>
          <a:xfrm>
            <a:off x="1371600" y="381000"/>
            <a:ext cx="6553200" cy="1691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3600" b="1">
                <a:latin typeface="+mn-lt"/>
                <a:ea typeface="+mn-ea"/>
                <a:cs typeface="+mn-cs"/>
                <a:sym typeface="Calibri"/>
              </a:defRPr>
            </a:pPr>
            <a:r>
              <a:t>Successful Fusion Means Death</a:t>
            </a:r>
            <a:br/>
            <a:r>
              <a:t>of CCD’s</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28.jpg"/>
          <p:cNvPicPr>
            <a:picLocks noChangeAspect="1"/>
          </p:cNvPicPr>
          <p:nvPr/>
        </p:nvPicPr>
        <p:blipFill>
          <a:blip r:embed="rId2">
            <a:extLst/>
          </a:blip>
          <a:stretch>
            <a:fillRect/>
          </a:stretch>
        </p:blipFill>
        <p:spPr>
          <a:xfrm>
            <a:off x="-140160" y="1200331"/>
            <a:ext cx="4584743" cy="3363844"/>
          </a:xfrm>
          <a:prstGeom prst="rect">
            <a:avLst/>
          </a:prstGeom>
          <a:ln w="12700">
            <a:miter lim="400000"/>
          </a:ln>
        </p:spPr>
      </p:pic>
      <p:sp>
        <p:nvSpPr>
          <p:cNvPr id="192" name="Shape 192"/>
          <p:cNvSpPr/>
          <p:nvPr/>
        </p:nvSpPr>
        <p:spPr>
          <a:xfrm>
            <a:off x="1371600" y="381000"/>
            <a:ext cx="6553200" cy="1158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1600S Camera Design Philosophy</a:t>
            </a:r>
          </a:p>
        </p:txBody>
      </p:sp>
      <p:sp>
        <p:nvSpPr>
          <p:cNvPr id="193" name="Shape 193"/>
          <p:cNvSpPr/>
          <p:nvPr/>
        </p:nvSpPr>
        <p:spPr>
          <a:xfrm>
            <a:off x="2895600" y="3371055"/>
            <a:ext cx="6553200" cy="2745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a:latin typeface="+mn-lt"/>
                <a:ea typeface="+mn-ea"/>
                <a:cs typeface="+mn-cs"/>
                <a:sym typeface="Calibri"/>
              </a:defRPr>
            </a:pPr>
            <a:r>
              <a:t>Mechanically and interface same as 1000S CCD camera</a:t>
            </a:r>
          </a:p>
          <a:p>
            <a:pPr>
              <a:defRPr sz="1600">
                <a:latin typeface="+mn-lt"/>
                <a:ea typeface="+mn-ea"/>
                <a:cs typeface="+mn-cs"/>
                <a:sym typeface="Calibri"/>
              </a:defRPr>
            </a:pPr>
            <a:endParaRPr/>
          </a:p>
          <a:p>
            <a:pPr>
              <a:defRPr sz="1600">
                <a:latin typeface="+mn-lt"/>
                <a:ea typeface="+mn-ea"/>
                <a:cs typeface="+mn-cs"/>
                <a:sym typeface="Calibri"/>
              </a:defRPr>
            </a:pPr>
            <a:r>
              <a:t>A camera platform that can be fitted with different sensors</a:t>
            </a:r>
          </a:p>
          <a:p>
            <a:pPr>
              <a:defRPr sz="1600">
                <a:latin typeface="+mn-lt"/>
                <a:ea typeface="+mn-ea"/>
                <a:cs typeface="+mn-cs"/>
                <a:sym typeface="Calibri"/>
              </a:defRPr>
            </a:pPr>
            <a:endParaRPr/>
          </a:p>
          <a:p>
            <a:pPr>
              <a:defRPr sz="1600">
                <a:latin typeface="+mn-lt"/>
                <a:ea typeface="+mn-ea"/>
                <a:cs typeface="+mn-cs"/>
                <a:sym typeface="Calibri"/>
              </a:defRPr>
            </a:pPr>
            <a:r>
              <a:t>Use as few electronic components possible in radiation area</a:t>
            </a:r>
          </a:p>
          <a:p>
            <a:pPr>
              <a:defRPr sz="1600">
                <a:latin typeface="+mn-lt"/>
                <a:ea typeface="+mn-ea"/>
                <a:cs typeface="+mn-cs"/>
                <a:sym typeface="Calibri"/>
              </a:defRPr>
            </a:pPr>
            <a:endParaRPr/>
          </a:p>
          <a:p>
            <a:pPr>
              <a:defRPr sz="1600">
                <a:latin typeface="+mn-lt"/>
                <a:ea typeface="+mn-ea"/>
                <a:cs typeface="+mn-cs"/>
                <a:sym typeface="Calibri"/>
              </a:defRPr>
            </a:pPr>
            <a:r>
              <a:t>Use commercially available tolerant components  </a:t>
            </a:r>
          </a:p>
          <a:p>
            <a:pPr>
              <a:defRPr sz="1600">
                <a:latin typeface="+mn-lt"/>
                <a:ea typeface="+mn-ea"/>
                <a:cs typeface="+mn-cs"/>
                <a:sym typeface="Calibri"/>
              </a:defRPr>
            </a:pPr>
            <a:endParaRPr/>
          </a:p>
          <a:p>
            <a:pPr>
              <a:defRPr sz="1600">
                <a:latin typeface="+mn-lt"/>
                <a:ea typeface="+mn-ea"/>
                <a:cs typeface="+mn-cs"/>
                <a:sym typeface="Calibri"/>
              </a:defRPr>
            </a:pPr>
            <a:r>
              <a:t>Camera control FPGA held in reset, or powered down during shot</a:t>
            </a:r>
          </a:p>
          <a:p>
            <a:pPr>
              <a:defRPr sz="1600">
                <a:latin typeface="+mn-lt"/>
                <a:ea typeface="+mn-ea"/>
                <a:cs typeface="+mn-cs"/>
                <a:sym typeface="Calibri"/>
              </a:defRPr>
            </a:pPr>
            <a:endParaRPr/>
          </a:p>
          <a:p>
            <a:pPr>
              <a:defRPr sz="1600">
                <a:latin typeface="+mn-lt"/>
                <a:ea typeface="+mn-ea"/>
                <a:cs typeface="+mn-cs"/>
                <a:sym typeface="Calibri"/>
              </a:defRPr>
            </a:pPr>
            <a:r>
              <a:t>Sensor pixels held in global reset during shot</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1371600" y="381000"/>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Camera HTTP Server</a:t>
            </a:r>
          </a:p>
        </p:txBody>
      </p:sp>
      <p:pic>
        <p:nvPicPr>
          <p:cNvPr id="196" name="image29.jpg"/>
          <p:cNvPicPr>
            <a:picLocks noChangeAspect="1"/>
          </p:cNvPicPr>
          <p:nvPr/>
        </p:nvPicPr>
        <p:blipFill>
          <a:blip r:embed="rId2">
            <a:extLst/>
          </a:blip>
          <a:stretch>
            <a:fillRect/>
          </a:stretch>
        </p:blipFill>
        <p:spPr>
          <a:xfrm>
            <a:off x="1444694" y="1524000"/>
            <a:ext cx="6407012" cy="4041953"/>
          </a:xfrm>
          <a:prstGeom prst="rect">
            <a:avLst/>
          </a:prstGeom>
          <a:ln w="12700">
            <a:miter lim="400000"/>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30.jpg"/>
          <p:cNvPicPr>
            <a:picLocks noChangeAspect="1"/>
          </p:cNvPicPr>
          <p:nvPr/>
        </p:nvPicPr>
        <p:blipFill>
          <a:blip r:embed="rId2">
            <a:extLst/>
          </a:blip>
          <a:stretch>
            <a:fillRect/>
          </a:stretch>
        </p:blipFill>
        <p:spPr>
          <a:xfrm>
            <a:off x="101600" y="3561853"/>
            <a:ext cx="3018451" cy="2623632"/>
          </a:xfrm>
          <a:prstGeom prst="rect">
            <a:avLst/>
          </a:prstGeom>
          <a:ln w="12700">
            <a:miter lim="400000"/>
          </a:ln>
        </p:spPr>
      </p:pic>
      <p:sp>
        <p:nvSpPr>
          <p:cNvPr id="199" name="Shape 199"/>
          <p:cNvSpPr/>
          <p:nvPr/>
        </p:nvSpPr>
        <p:spPr>
          <a:xfrm>
            <a:off x="1371600" y="381000"/>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Sensors</a:t>
            </a:r>
          </a:p>
        </p:txBody>
      </p:sp>
      <p:sp>
        <p:nvSpPr>
          <p:cNvPr id="200" name="Shape 200"/>
          <p:cNvSpPr/>
          <p:nvPr/>
        </p:nvSpPr>
        <p:spPr>
          <a:xfrm>
            <a:off x="1515031" y="1519497"/>
            <a:ext cx="7467601" cy="2021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a:latin typeface="+mn-lt"/>
                <a:ea typeface="+mn-ea"/>
                <a:cs typeface="+mn-cs"/>
                <a:sym typeface="Calibri"/>
              </a:defRPr>
            </a:pPr>
            <a:r>
              <a:t>CIS-31 8k x 8k, 6.5 micron 5T pixels, fast global shutter, backside </a:t>
            </a:r>
          </a:p>
          <a:p>
            <a:pPr>
              <a:defRPr sz="1600">
                <a:latin typeface="+mn-lt"/>
                <a:ea typeface="+mn-ea"/>
                <a:cs typeface="+mn-cs"/>
                <a:sym typeface="Calibri"/>
              </a:defRPr>
            </a:pPr>
            <a:r>
              <a:t>illuminated to replace SXI x-ray pinhole cameras</a:t>
            </a:r>
          </a:p>
          <a:p>
            <a:pPr>
              <a:defRPr sz="1600">
                <a:latin typeface="+mn-lt"/>
                <a:ea typeface="+mn-ea"/>
                <a:cs typeface="+mn-cs"/>
                <a:sym typeface="Calibri"/>
              </a:defRPr>
            </a:pPr>
            <a:endParaRPr/>
          </a:p>
          <a:p>
            <a:pPr>
              <a:defRPr sz="1600">
                <a:latin typeface="+mn-lt"/>
                <a:ea typeface="+mn-ea"/>
                <a:cs typeface="+mn-cs"/>
                <a:sym typeface="Calibri"/>
              </a:defRPr>
            </a:pPr>
            <a:r>
              <a:t>SRI (Janesick) Nk x Mk 4K x 4K, 10 micron 5T pixels frontside </a:t>
            </a:r>
          </a:p>
          <a:p>
            <a:pPr>
              <a:defRPr sz="1600">
                <a:latin typeface="+mn-lt"/>
                <a:ea typeface="+mn-ea"/>
                <a:cs typeface="+mn-cs"/>
                <a:sym typeface="Calibri"/>
              </a:defRPr>
            </a:pPr>
            <a:r>
              <a:t>illuminated to replace streak camera readout.  FO coupled. </a:t>
            </a:r>
          </a:p>
          <a:p>
            <a:pPr>
              <a:defRPr sz="1600">
                <a:latin typeface="+mn-lt"/>
                <a:ea typeface="+mn-ea"/>
                <a:cs typeface="+mn-cs"/>
                <a:sym typeface="Calibri"/>
              </a:defRPr>
            </a:pPr>
            <a:endParaRPr/>
          </a:p>
          <a:p>
            <a:pPr>
              <a:defRPr sz="1600">
                <a:latin typeface="+mn-lt"/>
                <a:ea typeface="+mn-ea"/>
                <a:cs typeface="+mn-cs"/>
                <a:sym typeface="Calibri"/>
              </a:defRPr>
            </a:pPr>
            <a:r>
              <a:t>CIS-12 4K x 4K 6.5 micron 5T pixels, fast global shutter, backside</a:t>
            </a:r>
          </a:p>
          <a:p>
            <a:pPr>
              <a:defRPr sz="1600">
                <a:latin typeface="+mn-lt"/>
                <a:ea typeface="+mn-ea"/>
                <a:cs typeface="+mn-cs"/>
                <a:sym typeface="Calibri"/>
              </a:defRPr>
            </a:pPr>
            <a:r>
              <a:t>illuminated for direct electron readout of time dilation camera</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31.jpg"/>
          <p:cNvPicPr>
            <a:picLocks noChangeAspect="1"/>
          </p:cNvPicPr>
          <p:nvPr/>
        </p:nvPicPr>
        <p:blipFill>
          <a:blip r:embed="rId2">
            <a:extLst/>
          </a:blip>
          <a:stretch>
            <a:fillRect/>
          </a:stretch>
        </p:blipFill>
        <p:spPr>
          <a:xfrm rot="10800000">
            <a:off x="1371600" y="533400"/>
            <a:ext cx="6444868" cy="5486400"/>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age8.jpg"/>
          <p:cNvPicPr>
            <a:picLocks noChangeAspect="1"/>
          </p:cNvPicPr>
          <p:nvPr/>
        </p:nvPicPr>
        <p:blipFill>
          <a:blip r:embed="rId2">
            <a:extLst/>
          </a:blip>
          <a:stretch>
            <a:fillRect/>
          </a:stretch>
        </p:blipFill>
        <p:spPr>
          <a:xfrm>
            <a:off x="1676400" y="792773"/>
            <a:ext cx="2382004" cy="3672258"/>
          </a:xfrm>
          <a:prstGeom prst="rect">
            <a:avLst/>
          </a:prstGeom>
          <a:ln w="12700">
            <a:miter lim="400000"/>
          </a:ln>
        </p:spPr>
      </p:pic>
      <p:pic>
        <p:nvPicPr>
          <p:cNvPr id="125" name="image9.png"/>
          <p:cNvPicPr>
            <a:picLocks noChangeAspect="1"/>
          </p:cNvPicPr>
          <p:nvPr/>
        </p:nvPicPr>
        <p:blipFill>
          <a:blip r:embed="rId3">
            <a:extLst/>
          </a:blip>
          <a:stretch>
            <a:fillRect/>
          </a:stretch>
        </p:blipFill>
        <p:spPr>
          <a:xfrm>
            <a:off x="1224109" y="4571998"/>
            <a:ext cx="3286584" cy="1419424"/>
          </a:xfrm>
          <a:prstGeom prst="rect">
            <a:avLst/>
          </a:prstGeom>
          <a:ln w="12700">
            <a:miter lim="400000"/>
          </a:ln>
        </p:spPr>
      </p:pic>
      <p:sp>
        <p:nvSpPr>
          <p:cNvPr id="126" name="Shape 126"/>
          <p:cNvSpPr/>
          <p:nvPr/>
        </p:nvSpPr>
        <p:spPr>
          <a:xfrm>
            <a:off x="4724400" y="1828799"/>
            <a:ext cx="3200400" cy="2440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3200">
                <a:latin typeface="+mn-lt"/>
                <a:ea typeface="+mn-ea"/>
                <a:cs typeface="+mn-cs"/>
                <a:sym typeface="Calibri"/>
              </a:defRPr>
            </a:pPr>
            <a:r>
              <a:t>“I am just a poor,</a:t>
            </a:r>
            <a:br/>
            <a:r>
              <a:t>dumb chemist”</a:t>
            </a:r>
          </a:p>
          <a:p>
            <a:pPr>
              <a:defRPr sz="3200">
                <a:latin typeface="+mn-lt"/>
                <a:ea typeface="+mn-ea"/>
                <a:cs typeface="+mn-cs"/>
                <a:sym typeface="Calibri"/>
              </a:defRPr>
            </a:pPr>
            <a:endParaRPr/>
          </a:p>
          <a:p>
            <a:pPr>
              <a:defRPr sz="3200" i="1">
                <a:latin typeface="+mn-lt"/>
                <a:ea typeface="+mn-ea"/>
                <a:cs typeface="+mn-cs"/>
                <a:sym typeface="Calibri"/>
              </a:defRPr>
            </a:pPr>
            <a:r>
              <a:t>M. B. Denton</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1295399" y="362633"/>
            <a:ext cx="6553201"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What is NIF?</a:t>
            </a:r>
          </a:p>
        </p:txBody>
      </p:sp>
      <p:pic>
        <p:nvPicPr>
          <p:cNvPr id="129" name="image10.jpeg"/>
          <p:cNvPicPr>
            <a:picLocks noChangeAspect="1"/>
          </p:cNvPicPr>
          <p:nvPr/>
        </p:nvPicPr>
        <p:blipFill>
          <a:blip r:embed="rId2">
            <a:extLst/>
          </a:blip>
          <a:stretch>
            <a:fillRect/>
          </a:stretch>
        </p:blipFill>
        <p:spPr>
          <a:xfrm>
            <a:off x="1572357" y="1066800"/>
            <a:ext cx="5999287" cy="3884385"/>
          </a:xfrm>
          <a:prstGeom prst="rect">
            <a:avLst/>
          </a:prstGeom>
          <a:ln w="12700">
            <a:miter lim="400000"/>
          </a:ln>
        </p:spPr>
      </p:pic>
      <p:sp>
        <p:nvSpPr>
          <p:cNvPr id="130" name="Shape 130"/>
          <p:cNvSpPr/>
          <p:nvPr/>
        </p:nvSpPr>
        <p:spPr>
          <a:xfrm>
            <a:off x="914400" y="5105399"/>
            <a:ext cx="7467600" cy="891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b="1">
                <a:latin typeface="+mn-lt"/>
                <a:ea typeface="+mn-ea"/>
                <a:cs typeface="+mn-cs"/>
                <a:sym typeface="Calibri"/>
              </a:defRPr>
            </a:pPr>
            <a:r>
              <a:t>National Ignition Facility </a:t>
            </a:r>
            <a:r>
              <a:rPr b="0"/>
              <a:t>- a large laser-based inertial confinement fusion (ICF) research device at the Lawrence Livermore National Laboratory. </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nvSpPr>
        <p:spPr>
          <a:xfrm>
            <a:off x="1371600" y="381000"/>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What is Nuclear Fusion?</a:t>
            </a:r>
          </a:p>
        </p:txBody>
      </p:sp>
      <p:pic>
        <p:nvPicPr>
          <p:cNvPr id="133" name="image11.png"/>
          <p:cNvPicPr>
            <a:picLocks noChangeAspect="1"/>
          </p:cNvPicPr>
          <p:nvPr/>
        </p:nvPicPr>
        <p:blipFill>
          <a:blip r:embed="rId2">
            <a:extLst/>
          </a:blip>
          <a:stretch>
            <a:fillRect/>
          </a:stretch>
        </p:blipFill>
        <p:spPr>
          <a:xfrm>
            <a:off x="1500554" y="1008963"/>
            <a:ext cx="6295293" cy="2834478"/>
          </a:xfrm>
          <a:prstGeom prst="rect">
            <a:avLst/>
          </a:prstGeom>
          <a:ln w="12700">
            <a:miter lim="400000"/>
          </a:ln>
        </p:spPr>
      </p:pic>
      <p:sp>
        <p:nvSpPr>
          <p:cNvPr id="134" name="Shape 134"/>
          <p:cNvSpPr/>
          <p:nvPr/>
        </p:nvSpPr>
        <p:spPr>
          <a:xfrm>
            <a:off x="914400" y="4038598"/>
            <a:ext cx="7467600" cy="1424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a:latin typeface="+mn-lt"/>
                <a:ea typeface="+mn-ea"/>
                <a:cs typeface="+mn-cs"/>
                <a:sym typeface="Calibri"/>
              </a:defRPr>
            </a:lvl1pPr>
          </a:lstStyle>
          <a:p>
            <a:r>
              <a:t>The electrostatic force between the positively charged nuclei is repulsive, but when the separation is small enough, the quantum effect will tunnel through the wall. Therefore, the prerequisite for fusion is that the two nuclei be brought close enough together for a long enough time for quantum tunnelling to act.</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p:nvPr/>
        </p:nvSpPr>
        <p:spPr>
          <a:xfrm>
            <a:off x="1371600" y="381000"/>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What is Nuclear Fusion?</a:t>
            </a:r>
          </a:p>
        </p:txBody>
      </p:sp>
      <p:pic>
        <p:nvPicPr>
          <p:cNvPr id="137" name="image12.png"/>
          <p:cNvPicPr>
            <a:picLocks noChangeAspect="1"/>
          </p:cNvPicPr>
          <p:nvPr/>
        </p:nvPicPr>
        <p:blipFill>
          <a:blip r:embed="rId2">
            <a:extLst/>
          </a:blip>
          <a:stretch>
            <a:fillRect/>
          </a:stretch>
        </p:blipFill>
        <p:spPr>
          <a:xfrm>
            <a:off x="609600" y="1330568"/>
            <a:ext cx="3610708" cy="4018372"/>
          </a:xfrm>
          <a:prstGeom prst="rect">
            <a:avLst/>
          </a:prstGeom>
          <a:ln w="12700">
            <a:miter lim="400000"/>
          </a:ln>
        </p:spPr>
      </p:pic>
      <p:sp>
        <p:nvSpPr>
          <p:cNvPr id="138" name="Shape 138"/>
          <p:cNvSpPr/>
          <p:nvPr/>
        </p:nvSpPr>
        <p:spPr>
          <a:xfrm>
            <a:off x="4648200" y="1981198"/>
            <a:ext cx="4038600" cy="2225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mn-lt"/>
                <a:ea typeface="+mn-ea"/>
                <a:cs typeface="+mn-cs"/>
                <a:sym typeface="Calibri"/>
              </a:defRPr>
            </a:lvl1pPr>
          </a:lstStyle>
          <a:p>
            <a:r>
              <a:t>Fusion of deuterium with tritium creating helium-4, freeing a neutron, and releasing 17.59 MeV as kinetic energy of the products while a corresponding amount of mass disappears, in agreement with kinetic E = Δmc2, where Δm is the decrease in the total rest mass of particles.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Nuclear Bining Energy</a:t>
            </a:r>
          </a:p>
        </p:txBody>
      </p:sp>
      <p:pic>
        <p:nvPicPr>
          <p:cNvPr id="141" name="image13.png"/>
          <p:cNvPicPr>
            <a:picLocks noChangeAspect="1"/>
          </p:cNvPicPr>
          <p:nvPr/>
        </p:nvPicPr>
        <p:blipFill>
          <a:blip r:embed="rId2">
            <a:extLst/>
          </a:blip>
          <a:stretch>
            <a:fillRect/>
          </a:stretch>
        </p:blipFill>
        <p:spPr>
          <a:xfrm>
            <a:off x="1615769" y="914400"/>
            <a:ext cx="6064861" cy="3985999"/>
          </a:xfrm>
          <a:prstGeom prst="rect">
            <a:avLst/>
          </a:prstGeom>
          <a:ln w="12700">
            <a:miter lim="400000"/>
          </a:ln>
        </p:spPr>
      </p:pic>
      <p:sp>
        <p:nvSpPr>
          <p:cNvPr id="142" name="Shape 142"/>
          <p:cNvSpPr/>
          <p:nvPr/>
        </p:nvSpPr>
        <p:spPr>
          <a:xfrm>
            <a:off x="1257300" y="4996379"/>
            <a:ext cx="6781800" cy="1297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a:latin typeface="+mn-lt"/>
                <a:ea typeface="+mn-ea"/>
                <a:cs typeface="+mn-cs"/>
                <a:sym typeface="Calibri"/>
              </a:defRPr>
            </a:lvl1pPr>
          </a:lstStyle>
          <a:p>
            <a:r>
              <a:t>The nuclear binding energy curve. The formation of nuclei with masses up to Iron-56 releases energy, while forming those that are heavier requires energy input. This is because the nuclei below Iron-56 have high binding energies, while the heavier ones have lower binding energies, as illustrated above.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14.jpeg"/>
          <p:cNvPicPr>
            <a:picLocks noChangeAspect="1"/>
          </p:cNvPicPr>
          <p:nvPr/>
        </p:nvPicPr>
        <p:blipFill>
          <a:blip r:embed="rId2">
            <a:extLst/>
          </a:blip>
          <a:stretch>
            <a:fillRect/>
          </a:stretch>
        </p:blipFill>
        <p:spPr>
          <a:xfrm>
            <a:off x="5334000" y="533400"/>
            <a:ext cx="3569678" cy="3569678"/>
          </a:xfrm>
          <a:prstGeom prst="rect">
            <a:avLst/>
          </a:prstGeom>
          <a:ln w="12700">
            <a:miter lim="400000"/>
          </a:ln>
        </p:spPr>
      </p:pic>
      <p:sp>
        <p:nvSpPr>
          <p:cNvPr id="145" name="Shape 145"/>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Why Do It?</a:t>
            </a:r>
          </a:p>
        </p:txBody>
      </p:sp>
      <p:sp>
        <p:nvSpPr>
          <p:cNvPr id="146" name="Shape 146"/>
          <p:cNvSpPr/>
          <p:nvPr/>
        </p:nvSpPr>
        <p:spPr>
          <a:xfrm>
            <a:off x="838200" y="2362198"/>
            <a:ext cx="7391400" cy="2580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42900" indent="-342900">
              <a:lnSpc>
                <a:spcPct val="150000"/>
              </a:lnSpc>
              <a:buSzPct val="100000"/>
              <a:buAutoNum type="arabicPeriod"/>
              <a:defRPr sz="2400">
                <a:latin typeface="+mn-lt"/>
                <a:ea typeface="+mn-ea"/>
                <a:cs typeface="+mn-cs"/>
                <a:sym typeface="Calibri"/>
              </a:defRPr>
            </a:pPr>
            <a:r>
              <a:t>Basic Research</a:t>
            </a:r>
          </a:p>
          <a:p>
            <a:pPr marL="342900" indent="-342900">
              <a:lnSpc>
                <a:spcPct val="150000"/>
              </a:lnSpc>
              <a:buSzPct val="100000"/>
              <a:buAutoNum type="arabicPeriod"/>
              <a:defRPr sz="2400">
                <a:latin typeface="+mn-lt"/>
                <a:ea typeface="+mn-ea"/>
                <a:cs typeface="+mn-cs"/>
                <a:sym typeface="Calibri"/>
              </a:defRPr>
            </a:pPr>
            <a:r>
              <a:t>Energy Production</a:t>
            </a:r>
          </a:p>
          <a:p>
            <a:pPr marL="800100" lvl="1" indent="-342900">
              <a:lnSpc>
                <a:spcPct val="150000"/>
              </a:lnSpc>
              <a:buSzPct val="100000"/>
              <a:buAutoNum type="arabicPeriod"/>
              <a:defRPr sz="2400">
                <a:latin typeface="+mn-lt"/>
                <a:ea typeface="+mn-ea"/>
                <a:cs typeface="+mn-cs"/>
                <a:sym typeface="Calibri"/>
              </a:defRPr>
            </a:pPr>
            <a:r>
              <a:t>No Chance of Meltdown</a:t>
            </a:r>
          </a:p>
          <a:p>
            <a:pPr marL="800100" lvl="1" indent="-342900">
              <a:lnSpc>
                <a:spcPct val="150000"/>
              </a:lnSpc>
              <a:buSzPct val="100000"/>
              <a:buAutoNum type="arabicPeriod"/>
              <a:defRPr sz="2400">
                <a:latin typeface="+mn-lt"/>
                <a:ea typeface="+mn-ea"/>
                <a:cs typeface="+mn-cs"/>
                <a:sym typeface="Calibri"/>
              </a:defRPr>
            </a:pPr>
            <a:r>
              <a:t>Short Lived Isotopes – No Nuclear Waste Problems</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1371600" y="362633"/>
            <a:ext cx="6553200" cy="62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latin typeface="+mn-lt"/>
                <a:ea typeface="+mn-ea"/>
                <a:cs typeface="+mn-cs"/>
                <a:sym typeface="Calibri"/>
              </a:defRPr>
            </a:lvl1pPr>
          </a:lstStyle>
          <a:p>
            <a:r>
              <a:t>Deuterium - Tritium Fuel</a:t>
            </a:r>
          </a:p>
        </p:txBody>
      </p:sp>
      <p:pic>
        <p:nvPicPr>
          <p:cNvPr id="149" name="image15.jpeg"/>
          <p:cNvPicPr>
            <a:picLocks noChangeAspect="1"/>
          </p:cNvPicPr>
          <p:nvPr/>
        </p:nvPicPr>
        <p:blipFill>
          <a:blip r:embed="rId2">
            <a:extLst/>
          </a:blip>
          <a:stretch>
            <a:fillRect/>
          </a:stretch>
        </p:blipFill>
        <p:spPr>
          <a:xfrm>
            <a:off x="1459888" y="1008963"/>
            <a:ext cx="6376623" cy="4931257"/>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505</Words>
  <Application>Microsoft Office PowerPoint</Application>
  <PresentationFormat>On-screen Show (4:3)</PresentationFormat>
  <Paragraphs>73</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Olson</dc:creator>
  <cp:lastModifiedBy>Brian Olson</cp:lastModifiedBy>
  <cp:revision>1</cp:revision>
  <dcterms:modified xsi:type="dcterms:W3CDTF">2017-09-22T18:28:06Z</dcterms:modified>
</cp:coreProperties>
</file>