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notesMasterIdLst>
    <p:notesMasterId r:id="rId32"/>
  </p:notesMasterIdLst>
  <p:handoutMasterIdLst>
    <p:handoutMasterId r:id="rId33"/>
  </p:handoutMasterIdLst>
  <p:sldIdLst>
    <p:sldId id="559" r:id="rId2"/>
    <p:sldId id="562" r:id="rId3"/>
    <p:sldId id="640" r:id="rId4"/>
    <p:sldId id="664" r:id="rId5"/>
    <p:sldId id="660" r:id="rId6"/>
    <p:sldId id="667" r:id="rId7"/>
    <p:sldId id="659" r:id="rId8"/>
    <p:sldId id="663" r:id="rId9"/>
    <p:sldId id="662" r:id="rId10"/>
    <p:sldId id="641" r:id="rId11"/>
    <p:sldId id="642" r:id="rId12"/>
    <p:sldId id="644" r:id="rId13"/>
    <p:sldId id="645" r:id="rId14"/>
    <p:sldId id="668" r:id="rId15"/>
    <p:sldId id="657" r:id="rId16"/>
    <p:sldId id="646" r:id="rId17"/>
    <p:sldId id="656" r:id="rId18"/>
    <p:sldId id="647" r:id="rId19"/>
    <p:sldId id="648" r:id="rId20"/>
    <p:sldId id="655" r:id="rId21"/>
    <p:sldId id="652" r:id="rId22"/>
    <p:sldId id="649" r:id="rId23"/>
    <p:sldId id="650" r:id="rId24"/>
    <p:sldId id="651" r:id="rId25"/>
    <p:sldId id="653" r:id="rId26"/>
    <p:sldId id="654" r:id="rId27"/>
    <p:sldId id="666" r:id="rId28"/>
    <p:sldId id="665" r:id="rId29"/>
    <p:sldId id="661" r:id="rId30"/>
    <p:sldId id="643" r:id="rId31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ED4"/>
    <a:srgbClr val="FAF2DE"/>
    <a:srgbClr val="F4E1B2"/>
    <a:srgbClr val="FFFF99"/>
    <a:srgbClr val="33CC33"/>
    <a:srgbClr val="642E21"/>
    <a:srgbClr val="E5B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0" autoAdjust="0"/>
    <p:restoredTop sz="91400" autoAdjust="0"/>
  </p:normalViewPr>
  <p:slideViewPr>
    <p:cSldViewPr snapToObjects="1">
      <p:cViewPr varScale="1">
        <p:scale>
          <a:sx n="99" d="100"/>
          <a:sy n="99" d="100"/>
        </p:scale>
        <p:origin x="-10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139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</a:defRPr>
            </a:lvl1pPr>
          </a:lstStyle>
          <a:p>
            <a:fld id="{20A70B1D-4CA9-9240-8F38-3B3E9DE3AFCD}" type="datetime1">
              <a:rPr lang="en-US"/>
              <a:pPr/>
              <a:t>5/10/13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</a:defRPr>
            </a:lvl1pPr>
          </a:lstStyle>
          <a:p>
            <a:fld id="{847F8AE5-D782-9444-BC18-AEEEFD6E6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1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</a:defRPr>
            </a:lvl1pPr>
          </a:lstStyle>
          <a:p>
            <a:fld id="{64EA1BE4-F861-9C4A-959F-C85232AEA77C}" type="datetime1">
              <a:rPr lang="en-US"/>
              <a:pPr/>
              <a:t>5/10/13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</a:defRPr>
            </a:lvl1pPr>
          </a:lstStyle>
          <a:p>
            <a:fld id="{50EA9D06-5381-E941-BACF-376A92023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758787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This slide gives the outline of the whole talk.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927747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943107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946179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949251" name="Rectangle 3"/>
          <p:cNvSpPr>
            <a:spLocks noGrp="1"/>
          </p:cNvSpPr>
          <p:nvPr>
            <p:ph type="body" idx="1"/>
          </p:nvPr>
        </p:nvSpPr>
        <p:spPr>
          <a:xfrm>
            <a:off x="931863" y="4416425"/>
            <a:ext cx="5143500" cy="418306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This slide provides the motivation for photon-counting detectors in low light applications.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IDL Logo transparent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6013450"/>
            <a:ext cx="131603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71975" y="6346825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fld id="{1937B4B9-02FC-E644-982F-BE879DE4EC4C}" type="slidenum">
              <a:rPr lang="en-US" sz="1400" b="1">
                <a:solidFill>
                  <a:srgbClr val="898989"/>
                </a:solidFill>
              </a:rPr>
              <a:pPr defTabSz="914400"/>
              <a:t>‹#›</a:t>
            </a:fld>
            <a:endParaRPr lang="en-US" sz="1400" b="1">
              <a:solidFill>
                <a:srgbClr val="898989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457200" y="1316038"/>
            <a:ext cx="8235950" cy="101600"/>
          </a:xfrm>
          <a:prstGeom prst="rect">
            <a:avLst/>
          </a:prstGeom>
          <a:gradFill rotWithShape="1">
            <a:gsLst>
              <a:gs pos="0">
                <a:srgbClr val="E5BB4C">
                  <a:alpha val="75000"/>
                </a:srgbClr>
              </a:gs>
              <a:gs pos="100000">
                <a:srgbClr val="F8EED4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 algn="l">
              <a:defRPr>
                <a:solidFill>
                  <a:srgbClr val="642E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 userDrawn="1"/>
        </p:nvSpPr>
        <p:spPr bwMode="auto">
          <a:xfrm>
            <a:off x="1588" y="3660775"/>
            <a:ext cx="9140825" cy="165100"/>
          </a:xfrm>
          <a:prstGeom prst="rect">
            <a:avLst/>
          </a:prstGeom>
          <a:gradFill rotWithShape="1">
            <a:gsLst>
              <a:gs pos="0">
                <a:srgbClr val="E5BB4C">
                  <a:alpha val="75000"/>
                </a:srgbClr>
              </a:gs>
              <a:gs pos="100000">
                <a:srgbClr val="F8EED4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82" name="Rectangle 6"/>
          <p:cNvSpPr>
            <a:spLocks noChangeArrowheads="1"/>
          </p:cNvSpPr>
          <p:nvPr/>
        </p:nvSpPr>
        <p:spPr bwMode="auto">
          <a:xfrm>
            <a:off x="0" y="0"/>
            <a:ext cx="9142413" cy="365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78" name="Title 1"/>
          <p:cNvSpPr>
            <a:spLocks/>
          </p:cNvSpPr>
          <p:nvPr/>
        </p:nvSpPr>
        <p:spPr bwMode="auto">
          <a:xfrm>
            <a:off x="1588" y="4038600"/>
            <a:ext cx="9140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91440" rIns="457200"/>
          <a:lstStyle/>
          <a:p>
            <a:pPr eaLnBrk="0" hangingPunct="0">
              <a:lnSpc>
                <a:spcPts val="2500"/>
              </a:lnSpc>
            </a:pPr>
            <a:r>
              <a:rPr lang="en-US" sz="2800" b="1" dirty="0" smtClean="0">
                <a:latin typeface="Calibri" charset="0"/>
              </a:rPr>
              <a:t>Red Clump Distance Measurements</a:t>
            </a:r>
            <a:r>
              <a:rPr lang="en-US" sz="2800" b="1" dirty="0">
                <a:latin typeface="Calibri" charset="0"/>
              </a:rPr>
              <a:t/>
            </a:r>
            <a:br>
              <a:rPr lang="en-US" sz="2800" b="1" dirty="0">
                <a:latin typeface="Calibri" charset="0"/>
              </a:rPr>
            </a:br>
            <a:r>
              <a:rPr lang="en-US" sz="2000" b="1" dirty="0" smtClean="0">
                <a:solidFill>
                  <a:srgbClr val="642E21"/>
                </a:solidFill>
                <a:latin typeface="Calibri" charset="0"/>
              </a:rPr>
              <a:t>Andrew Lipnicky</a:t>
            </a:r>
            <a:r>
              <a:rPr lang="en-US" sz="2000" b="1" dirty="0">
                <a:solidFill>
                  <a:srgbClr val="642E21"/>
                </a:solidFill>
                <a:latin typeface="Calibri" charset="0"/>
              </a:rPr>
              <a:t/>
            </a:r>
            <a:br>
              <a:rPr lang="en-US" sz="2000" b="1" dirty="0">
                <a:solidFill>
                  <a:srgbClr val="642E21"/>
                </a:solidFill>
                <a:latin typeface="Calibri" charset="0"/>
              </a:rPr>
            </a:br>
            <a:r>
              <a:rPr lang="en-US" sz="2000" b="1" dirty="0">
                <a:solidFill>
                  <a:srgbClr val="642E21"/>
                </a:solidFill>
                <a:latin typeface="Calibri" charset="0"/>
              </a:rPr>
              <a:t/>
            </a:r>
            <a:br>
              <a:rPr lang="en-US" sz="2000" b="1" dirty="0">
                <a:solidFill>
                  <a:srgbClr val="642E21"/>
                </a:solidFill>
                <a:latin typeface="Calibri" charset="0"/>
              </a:rPr>
            </a:br>
            <a:r>
              <a:rPr lang="en-US" sz="1400" b="1" dirty="0">
                <a:latin typeface="Calibri" charset="0"/>
              </a:rPr>
              <a:t/>
            </a:r>
            <a:br>
              <a:rPr lang="en-US" sz="1400" b="1" dirty="0">
                <a:latin typeface="Calibri" charset="0"/>
              </a:rPr>
            </a:br>
            <a:endParaRPr lang="en-US" sz="1400" b="1" dirty="0">
              <a:latin typeface="Calibri" charset="0"/>
            </a:endParaRPr>
          </a:p>
        </p:txBody>
      </p:sp>
      <p:pic>
        <p:nvPicPr>
          <p:cNvPr id="741379" name="Picture 3" descr="RIDL Logo transparent 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03863"/>
            <a:ext cx="1905000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383" name="Picture 7" descr="RIT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5621338"/>
            <a:ext cx="140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1388" name="Rectangle 12"/>
          <p:cNvSpPr>
            <a:spLocks noChangeArrowheads="1"/>
          </p:cNvSpPr>
          <p:nvPr/>
        </p:nvSpPr>
        <p:spPr bwMode="auto">
          <a:xfrm>
            <a:off x="1588" y="5584825"/>
            <a:ext cx="3942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60375" defTabSz="914400"/>
            <a:r>
              <a:rPr lang="en-US" sz="1200" b="1" dirty="0" smtClean="0">
                <a:latin typeface="Calibri" charset="0"/>
              </a:rPr>
              <a:t>Astronomy Observational Techniques and Instrumentation </a:t>
            </a:r>
            <a:r>
              <a:rPr lang="en-US" sz="1200" b="1" dirty="0">
                <a:latin typeface="Calibri" charset="0"/>
              </a:rPr>
              <a:t/>
            </a:r>
            <a:br>
              <a:rPr lang="en-US" sz="1200" b="1" dirty="0">
                <a:latin typeface="Calibri" charset="0"/>
              </a:rPr>
            </a:br>
            <a:r>
              <a:rPr lang="en-US" sz="1200" b="1" dirty="0">
                <a:latin typeface="Calibri" charset="0"/>
              </a:rPr>
              <a:t>May 9</a:t>
            </a:r>
            <a:r>
              <a:rPr lang="en-US" sz="1200" b="1" dirty="0" smtClean="0">
                <a:latin typeface="Calibri" charset="0"/>
              </a:rPr>
              <a:t>, 2013</a:t>
            </a:r>
            <a:r>
              <a:rPr lang="en-US" sz="1200" b="1" dirty="0">
                <a:latin typeface="Calibri" charset="0"/>
              </a:rPr>
              <a:t/>
            </a:r>
            <a:br>
              <a:rPr lang="en-US" sz="1200" b="1" dirty="0">
                <a:latin typeface="Calibri" charset="0"/>
              </a:rPr>
            </a:br>
            <a:endParaRPr lang="en-US" sz="1200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 algn="l"/>
            <a:r>
              <a:rPr lang="en-US">
                <a:solidFill>
                  <a:srgbClr val="642E21"/>
                </a:solidFill>
                <a:latin typeface="Calibri" charset="0"/>
                <a:ea typeface="ＭＳ Ｐゴシック" charset="0"/>
              </a:rPr>
              <a:t>List of Objects</a:t>
            </a:r>
          </a:p>
        </p:txBody>
      </p:sp>
      <p:sp>
        <p:nvSpPr>
          <p:cNvPr id="94208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M67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NGC 6791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M13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M30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Berkeley 29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 algn="l"/>
            <a:r>
              <a:rPr lang="en-US">
                <a:solidFill>
                  <a:srgbClr val="642E21"/>
                </a:solidFill>
                <a:latin typeface="Calibri" charset="0"/>
                <a:ea typeface="ＭＳ Ｐゴシック" charset="0"/>
              </a:rPr>
              <a:t>Observations</a:t>
            </a:r>
          </a:p>
        </p:txBody>
      </p:sp>
      <p:sp>
        <p:nvSpPr>
          <p:cNvPr id="9451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M67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 descr="M6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4" y="1752600"/>
            <a:ext cx="457454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67_K_vs_JK_catalogue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M67_K_vs_JK_catalog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84" y="1676400"/>
            <a:ext cx="6065116" cy="45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67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M67_k_vs_j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09" y="1600200"/>
            <a:ext cx="5961491" cy="46021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43400" y="2667000"/>
            <a:ext cx="457200" cy="15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4245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4" name="Content Placeholder 3" descr="jkerr_vs_kma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b="11334"/>
          <a:stretch>
            <a:fillRect/>
          </a:stretch>
        </p:blipFill>
        <p:spPr/>
      </p:pic>
      <p:pic>
        <p:nvPicPr>
          <p:cNvPr id="5" name="Picture 4" descr="jkerr_vs_km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4684757" cy="3331692"/>
          </a:xfrm>
          <a:prstGeom prst="rect">
            <a:avLst/>
          </a:prstGeom>
        </p:spPr>
      </p:pic>
      <p:pic>
        <p:nvPicPr>
          <p:cNvPr id="6" name="Picture 5" descr="kerr_vs_km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" y="990600"/>
            <a:ext cx="4275902" cy="31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13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457200" y="1657684"/>
            <a:ext cx="174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-NGC 6791</a:t>
            </a:r>
            <a:endParaRPr lang="en-US" sz="2400" dirty="0"/>
          </a:p>
        </p:txBody>
      </p:sp>
      <p:pic>
        <p:nvPicPr>
          <p:cNvPr id="3" name="Picture 2" descr="ngc679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92442"/>
            <a:ext cx="4342816" cy="43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ngc6791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ngc6791_k_vs_j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138263" cy="46265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3657600"/>
            <a:ext cx="457200" cy="15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8611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13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762000" y="1657684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-M 13</a:t>
            </a:r>
            <a:endParaRPr lang="en-US" sz="2400" dirty="0"/>
          </a:p>
        </p:txBody>
      </p:sp>
      <p:pic>
        <p:nvPicPr>
          <p:cNvPr id="5" name="Picture 4" descr="M1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688472" cy="46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6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13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m13_k_vs_j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77" y="1600200"/>
            <a:ext cx="6193123" cy="45838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6200" y="3962400"/>
            <a:ext cx="457200" cy="15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0447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13_k_vs_h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m13_k_vs_h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077307" cy="45351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38400" y="4114800"/>
            <a:ext cx="457200" cy="15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389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 algn="l"/>
            <a:r>
              <a:rPr lang="en-US">
                <a:solidFill>
                  <a:srgbClr val="642E21"/>
                </a:solidFill>
                <a:latin typeface="Calibri" charset="0"/>
                <a:ea typeface="ＭＳ Ｐゴシック" charset="0"/>
              </a:rPr>
              <a:t>Outline</a:t>
            </a:r>
          </a:p>
        </p:txBody>
      </p:sp>
      <p:sp>
        <p:nvSpPr>
          <p:cNvPr id="7577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Goals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Observations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Photometry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Color Magnitude Diagrams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Distances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</a:rPr>
              <a:t>Conclusions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13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  <p:pic>
        <p:nvPicPr>
          <p:cNvPr id="3" name="Picture 2" descr="M3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30447"/>
            <a:ext cx="4648200" cy="4641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657684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-M 30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6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30_k_vs_h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m30_k_vs_j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15" y="1652322"/>
            <a:ext cx="6107785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30_k_vs_h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m30_k_vs_h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101689" cy="4687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62200" y="4267200"/>
            <a:ext cx="457200" cy="15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7184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m13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  <p:pic>
        <p:nvPicPr>
          <p:cNvPr id="5" name="Picture 4" descr="Be2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5847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5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±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737" y="1804737"/>
            <a:ext cx="109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-Be 29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641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Be29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Be29_k_vs_j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77" y="1600200"/>
            <a:ext cx="6193123" cy="46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CMDs</a:t>
            </a:r>
            <a:endParaRPr lang="en-US" dirty="0"/>
          </a:p>
        </p:txBody>
      </p:sp>
      <p:pic>
        <p:nvPicPr>
          <p:cNvPr id="4" name="Content Placeholder 3" descr="Be29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pic>
        <p:nvPicPr>
          <p:cNvPr id="3" name="Picture 2" descr="Be29_k_vs_h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82446"/>
            <a:ext cx="2857578" cy="2165954"/>
          </a:xfrm>
          <a:prstGeom prst="rect">
            <a:avLst/>
          </a:prstGeom>
        </p:spPr>
      </p:pic>
      <p:pic>
        <p:nvPicPr>
          <p:cNvPr id="5" name="Picture 4" descr="m30_k_vs_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82446"/>
            <a:ext cx="2819400" cy="2165954"/>
          </a:xfrm>
          <a:prstGeom prst="rect">
            <a:avLst/>
          </a:prstGeom>
        </p:spPr>
      </p:pic>
      <p:pic>
        <p:nvPicPr>
          <p:cNvPr id="7" name="Picture 6" descr="m13_k_vs_j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28" y="1670168"/>
            <a:ext cx="2853922" cy="2112352"/>
          </a:xfrm>
          <a:prstGeom prst="rect">
            <a:avLst/>
          </a:prstGeom>
        </p:spPr>
      </p:pic>
      <p:pic>
        <p:nvPicPr>
          <p:cNvPr id="13" name="Picture 12" descr="ngc6791_k_vs_j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47701"/>
            <a:ext cx="2832363" cy="2134819"/>
          </a:xfrm>
          <a:prstGeom prst="rect">
            <a:avLst/>
          </a:prstGeom>
        </p:spPr>
      </p:pic>
      <p:pic>
        <p:nvPicPr>
          <p:cNvPr id="14" name="Picture 13" descr="M67_k_vs_j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0169"/>
            <a:ext cx="2743200" cy="21177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00200" y="2160336"/>
            <a:ext cx="2286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7400" y="5307264"/>
            <a:ext cx="2286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98736" y="2590800"/>
            <a:ext cx="2286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88464" y="2756568"/>
            <a:ext cx="2286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</a:t>
            </a:r>
            <a:endParaRPr lang="en-US" dirty="0"/>
          </a:p>
        </p:txBody>
      </p:sp>
      <p:pic>
        <p:nvPicPr>
          <p:cNvPr id="4" name="Content Placeholder 3" descr="M67_k_vs_jk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 b="28751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52400" y="1707492"/>
            <a:ext cx="90678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-M67 RC at k=8.0 ± 0.04 </a:t>
            </a:r>
          </a:p>
          <a:p>
            <a:r>
              <a:rPr lang="en-US" dirty="0"/>
              <a:t>	</a:t>
            </a:r>
            <a:r>
              <a:rPr lang="en-US" dirty="0" smtClean="0"/>
              <a:t>Calculated: (k-M</a:t>
            </a:r>
            <a:r>
              <a:rPr lang="en-US" baseline="-25000" dirty="0" smtClean="0"/>
              <a:t>K</a:t>
            </a:r>
            <a:r>
              <a:rPr lang="en-US" dirty="0" smtClean="0"/>
              <a:t>)=9.61±0.05 =&gt; 830 ± 19 pc</a:t>
            </a:r>
          </a:p>
          <a:p>
            <a:r>
              <a:rPr lang="en-US" dirty="0" smtClean="0"/>
              <a:t>	Actual: (k-M</a:t>
            </a:r>
            <a:r>
              <a:rPr lang="en-US" baseline="-25000" dirty="0" smtClean="0"/>
              <a:t>K</a:t>
            </a:r>
            <a:r>
              <a:rPr lang="en-US" dirty="0" smtClean="0"/>
              <a:t>)=9.72±0.05 =&gt; 880 ± 20 pc (</a:t>
            </a:r>
            <a:r>
              <a:rPr lang="en-US" dirty="0" err="1" smtClean="0"/>
              <a:t>Sarajedini</a:t>
            </a:r>
            <a:r>
              <a:rPr lang="en-US" dirty="0"/>
              <a:t> </a:t>
            </a:r>
            <a:r>
              <a:rPr lang="en-US" dirty="0" smtClean="0"/>
              <a:t>et al., 2009, </a:t>
            </a:r>
            <a:r>
              <a:rPr lang="en-US" dirty="0" err="1" smtClean="0"/>
              <a:t>ApJ</a:t>
            </a:r>
            <a:r>
              <a:rPr lang="en-US" dirty="0" smtClean="0"/>
              <a:t>, 698, 1872)</a:t>
            </a:r>
          </a:p>
          <a:p>
            <a:endParaRPr lang="en-US" dirty="0"/>
          </a:p>
          <a:p>
            <a:r>
              <a:rPr lang="en-US" dirty="0" smtClean="0"/>
              <a:t>-NGC 6791 RC at k=11.5 ± 0.3 </a:t>
            </a:r>
          </a:p>
          <a:p>
            <a:r>
              <a:rPr lang="en-US" dirty="0"/>
              <a:t>	</a:t>
            </a:r>
            <a:r>
              <a:rPr lang="en-US" dirty="0" smtClean="0"/>
              <a:t>Calculated: (k-M</a:t>
            </a:r>
            <a:r>
              <a:rPr lang="en-US" baseline="-25000" dirty="0" smtClean="0"/>
              <a:t>K</a:t>
            </a:r>
            <a:r>
              <a:rPr lang="en-US" dirty="0" smtClean="0"/>
              <a:t>)=13.1±0.3 =&gt; 4.2 ± 0.6 </a:t>
            </a:r>
            <a:r>
              <a:rPr lang="en-US" dirty="0" err="1" smtClean="0"/>
              <a:t>kpc</a:t>
            </a:r>
            <a:endParaRPr lang="en-US" dirty="0" smtClean="0"/>
          </a:p>
          <a:p>
            <a:r>
              <a:rPr lang="en-US" dirty="0" smtClean="0"/>
              <a:t>	Actual: (m-M)</a:t>
            </a:r>
            <a:r>
              <a:rPr lang="en-US" baseline="-25000" dirty="0" smtClean="0"/>
              <a:t>V</a:t>
            </a:r>
            <a:r>
              <a:rPr lang="en-US" dirty="0" smtClean="0"/>
              <a:t>=13.42 =&gt; 4.8 </a:t>
            </a:r>
            <a:r>
              <a:rPr lang="en-US" dirty="0" err="1" smtClean="0"/>
              <a:t>kpc</a:t>
            </a:r>
            <a:r>
              <a:rPr lang="en-US" dirty="0" smtClean="0"/>
              <a:t> (</a:t>
            </a:r>
            <a:r>
              <a:rPr lang="en-US" dirty="0" err="1" smtClean="0"/>
              <a:t>Chaboyer</a:t>
            </a:r>
            <a:r>
              <a:rPr lang="en-US" dirty="0" smtClean="0"/>
              <a:t> et al. 1999, 117, 1360) </a:t>
            </a:r>
          </a:p>
          <a:p>
            <a:endParaRPr lang="en-US" dirty="0"/>
          </a:p>
          <a:p>
            <a:r>
              <a:rPr lang="en-US" dirty="0" smtClean="0"/>
              <a:t>-M13 RC at k=12.5 ± 0.5</a:t>
            </a:r>
          </a:p>
          <a:p>
            <a:r>
              <a:rPr lang="en-US" dirty="0" smtClean="0"/>
              <a:t>	Calculated: (k-M</a:t>
            </a:r>
            <a:r>
              <a:rPr lang="en-US" baseline="-25000" dirty="0" smtClean="0"/>
              <a:t>K</a:t>
            </a:r>
            <a:r>
              <a:rPr lang="en-US" dirty="0" smtClean="0"/>
              <a:t>)=14.1±0.5 =&gt; 6.6 ± 1.7 </a:t>
            </a:r>
            <a:r>
              <a:rPr lang="en-US" dirty="0" err="1" smtClean="0"/>
              <a:t>kpc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Actual: 6.8 </a:t>
            </a:r>
            <a:r>
              <a:rPr lang="en-US" dirty="0" err="1" smtClean="0"/>
              <a:t>kpc</a:t>
            </a:r>
            <a:r>
              <a:rPr lang="en-US" dirty="0" smtClean="0"/>
              <a:t> (</a:t>
            </a:r>
            <a:r>
              <a:rPr lang="en-US" dirty="0" err="1" smtClean="0"/>
              <a:t>Paust</a:t>
            </a:r>
            <a:r>
              <a:rPr lang="en-US" dirty="0" smtClean="0"/>
              <a:t> et al. 2010, </a:t>
            </a:r>
            <a:r>
              <a:rPr lang="en-US" dirty="0" err="1" smtClean="0"/>
              <a:t>ApJ</a:t>
            </a:r>
            <a:r>
              <a:rPr lang="en-US" dirty="0" smtClean="0"/>
              <a:t>, 139, 476)</a:t>
            </a:r>
          </a:p>
          <a:p>
            <a:endParaRPr lang="en-US" dirty="0"/>
          </a:p>
          <a:p>
            <a:r>
              <a:rPr lang="en-US" dirty="0" smtClean="0"/>
              <a:t>-M30 RC at k=13.25 ± 1.0 </a:t>
            </a:r>
          </a:p>
          <a:p>
            <a:r>
              <a:rPr lang="en-US" dirty="0"/>
              <a:t>	</a:t>
            </a:r>
            <a:r>
              <a:rPr lang="en-US" dirty="0" smtClean="0"/>
              <a:t>Calculated: (k-M</a:t>
            </a:r>
            <a:r>
              <a:rPr lang="en-US" baseline="-25000" dirty="0" smtClean="0"/>
              <a:t>K</a:t>
            </a:r>
            <a:r>
              <a:rPr lang="en-US" dirty="0" smtClean="0"/>
              <a:t>)=15.0±1.0 =&gt; 10 ± 6 </a:t>
            </a:r>
            <a:r>
              <a:rPr lang="en-US" dirty="0" err="1" smtClean="0"/>
              <a:t>kpc</a:t>
            </a:r>
            <a:endParaRPr lang="en-US" dirty="0"/>
          </a:p>
          <a:p>
            <a:r>
              <a:rPr lang="en-US" dirty="0" smtClean="0"/>
              <a:t>	Actual: 9.0 ± 0.5 </a:t>
            </a:r>
            <a:r>
              <a:rPr lang="en-US" dirty="0" err="1" smtClean="0"/>
              <a:t>kpc</a:t>
            </a:r>
            <a:r>
              <a:rPr lang="en-US" dirty="0" smtClean="0"/>
              <a:t> (</a:t>
            </a:r>
            <a:r>
              <a:rPr lang="en-US" dirty="0" err="1" smtClean="0"/>
              <a:t>Carretta</a:t>
            </a:r>
            <a:r>
              <a:rPr lang="en-US" dirty="0" smtClean="0"/>
              <a:t> et al. 2000, </a:t>
            </a:r>
            <a:r>
              <a:rPr lang="en-US" dirty="0" err="1" smtClean="0"/>
              <a:t>ApJ</a:t>
            </a:r>
            <a:r>
              <a:rPr lang="en-US" dirty="0" smtClean="0"/>
              <a:t>, 533, 215)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381590"/>
              </p:ext>
            </p:extLst>
          </p:nvPr>
        </p:nvGraphicFramePr>
        <p:xfrm>
          <a:off x="152400" y="1600200"/>
          <a:ext cx="883920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512"/>
                <a:gridCol w="2209800"/>
                <a:gridCol w="2700866"/>
                <a:gridCol w="26190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Object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Red Clump</a:t>
                      </a:r>
                    </a:p>
                    <a:p>
                      <a:pPr algn="ctr"/>
                      <a:r>
                        <a:rPr lang="en-US" sz="2000" dirty="0" smtClean="0"/>
                        <a:t>(k</a:t>
                      </a:r>
                      <a:r>
                        <a:rPr lang="en-US" sz="2000" baseline="0" dirty="0" smtClean="0"/>
                        <a:t> band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Observed Distance (</a:t>
                      </a:r>
                      <a:r>
                        <a:rPr lang="en-US" sz="2000" dirty="0" err="1" smtClean="0"/>
                        <a:t>kpc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Literature</a:t>
                      </a:r>
                      <a:r>
                        <a:rPr lang="en-US" sz="2000" baseline="0" dirty="0" smtClean="0"/>
                        <a:t> Distance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M67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8.0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0.83 ± 0.2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0.88 ± 0.2 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NGC 6791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4.2 ± 0.6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4.8 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6.6 ± 1.7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6.8 </a:t>
                      </a:r>
                      <a:r>
                        <a:rPr lang="en-US" sz="2000" baseline="30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13.25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10 ± 6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9.0 ± 0.5 </a:t>
                      </a:r>
                      <a:r>
                        <a:rPr lang="en-US" sz="2000" baseline="30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 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 Visible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~13 </a:t>
                      </a:r>
                      <a:r>
                        <a:rPr lang="en-US" sz="2000" baseline="30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5626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 </a:t>
            </a:r>
            <a:r>
              <a:rPr lang="en-US" sz="1400" dirty="0" err="1" smtClean="0"/>
              <a:t>Sarajedini</a:t>
            </a:r>
            <a:r>
              <a:rPr lang="en-US" sz="1400" dirty="0" smtClean="0"/>
              <a:t> </a:t>
            </a:r>
            <a:r>
              <a:rPr lang="en-US" sz="1400" dirty="0"/>
              <a:t>et al., 2009, </a:t>
            </a:r>
            <a:r>
              <a:rPr lang="en-US" sz="1400" dirty="0" err="1"/>
              <a:t>ApJ</a:t>
            </a:r>
            <a:r>
              <a:rPr lang="en-US" sz="1400" dirty="0"/>
              <a:t>, 698, </a:t>
            </a:r>
            <a:r>
              <a:rPr lang="en-US" sz="1400" dirty="0" smtClean="0"/>
              <a:t>1872, (2) </a:t>
            </a:r>
            <a:r>
              <a:rPr lang="en-US" sz="1400" dirty="0" err="1" smtClean="0"/>
              <a:t>Chaboyer</a:t>
            </a:r>
            <a:r>
              <a:rPr lang="en-US" sz="1400" dirty="0" smtClean="0"/>
              <a:t> </a:t>
            </a:r>
            <a:r>
              <a:rPr lang="en-US" sz="1400" dirty="0"/>
              <a:t>et al. 1999, 117, </a:t>
            </a:r>
            <a:r>
              <a:rPr lang="en-US" sz="1400" dirty="0" smtClean="0"/>
              <a:t>1360, (3) </a:t>
            </a:r>
            <a:r>
              <a:rPr lang="en-US" sz="1400" dirty="0" err="1" smtClean="0"/>
              <a:t>Paust</a:t>
            </a:r>
            <a:r>
              <a:rPr lang="en-US" sz="1400" dirty="0" smtClean="0"/>
              <a:t> </a:t>
            </a:r>
            <a:r>
              <a:rPr lang="en-US" sz="1400" dirty="0"/>
              <a:t>et al. 2010, </a:t>
            </a:r>
            <a:r>
              <a:rPr lang="en-US" sz="1400" dirty="0" err="1"/>
              <a:t>ApJ</a:t>
            </a:r>
            <a:r>
              <a:rPr lang="en-US" sz="1400" dirty="0"/>
              <a:t>, 139, </a:t>
            </a:r>
            <a:r>
              <a:rPr lang="en-US" sz="1400" dirty="0" smtClean="0"/>
              <a:t>476, (4) </a:t>
            </a:r>
            <a:r>
              <a:rPr lang="en-US" sz="1400" dirty="0" err="1" smtClean="0"/>
              <a:t>Carretta</a:t>
            </a:r>
            <a:r>
              <a:rPr lang="en-US" sz="1400" dirty="0" smtClean="0"/>
              <a:t> </a:t>
            </a:r>
            <a:r>
              <a:rPr lang="en-US" sz="1400" dirty="0"/>
              <a:t>et al. 2000, </a:t>
            </a:r>
            <a:r>
              <a:rPr lang="en-US" sz="1400" dirty="0" err="1"/>
              <a:t>ApJ</a:t>
            </a:r>
            <a:r>
              <a:rPr lang="en-US" sz="1400" dirty="0"/>
              <a:t>, 533, </a:t>
            </a:r>
            <a:r>
              <a:rPr lang="en-US" sz="1400" dirty="0" smtClean="0"/>
              <a:t>215, (5) </a:t>
            </a:r>
            <a:r>
              <a:rPr lang="en-US" sz="1400" dirty="0" err="1" smtClean="0"/>
              <a:t>Tosi</a:t>
            </a:r>
            <a:r>
              <a:rPr lang="en-US" sz="1400" dirty="0" smtClean="0"/>
              <a:t> et al. 2004, MNRAS, 354, 225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5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29 too distant for 2MASS survey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Distance limit: d &gt;10 </a:t>
            </a:r>
            <a:r>
              <a:rPr lang="en-US" dirty="0" err="1" smtClean="0"/>
              <a:t>kpc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aperture photometry of 5 clusters</a:t>
            </a:r>
          </a:p>
          <a:p>
            <a:endParaRPr lang="en-US" dirty="0"/>
          </a:p>
          <a:p>
            <a:r>
              <a:rPr lang="en-US" dirty="0" smtClean="0"/>
              <a:t>Successfully found distances to 4 clusters but goal cluster Be 29 was beyond 2MASS limit</a:t>
            </a:r>
          </a:p>
          <a:p>
            <a:endParaRPr lang="en-US" dirty="0"/>
          </a:p>
          <a:p>
            <a:r>
              <a:rPr lang="en-US" dirty="0" smtClean="0"/>
              <a:t>In the future, isochrones could be fit to MS to find age and metallicity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 algn="l"/>
            <a:r>
              <a:rPr lang="en-US" dirty="0" smtClean="0">
                <a:solidFill>
                  <a:srgbClr val="642E21"/>
                </a:solidFill>
                <a:latin typeface="Calibri" charset="0"/>
                <a:ea typeface="ＭＳ Ｐゴシック" charset="0"/>
              </a:rPr>
              <a:t>Goal</a:t>
            </a:r>
            <a:endParaRPr lang="en-US" dirty="0">
              <a:solidFill>
                <a:srgbClr val="642E2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672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Answer the most fundamental question in Astronomy: “How far away is it?”</a:t>
            </a:r>
          </a:p>
          <a:p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Use archival 2MASS data to make Color Magnitude Diagrams (CMDs) of star clusters and use the “Red Clump” method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Find the distance to Berkeley 29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 algn="l"/>
            <a:r>
              <a:rPr lang="en-US">
                <a:solidFill>
                  <a:srgbClr val="642E21"/>
                </a:solidFill>
                <a:latin typeface="Calibri" charset="0"/>
                <a:ea typeface="ＭＳ Ｐゴシック" charset="0"/>
              </a:rPr>
              <a:t>(Suggestions)</a:t>
            </a:r>
          </a:p>
        </p:txBody>
      </p:sp>
      <p:sp>
        <p:nvSpPr>
          <p:cNvPr id="948227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Know your audience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Know what you want the audience to learn from your talk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Plan the talk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Start by defining sections and subsections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Don</a:t>
            </a:r>
            <a:r>
              <a:rPr lang="ja-JP" altLang="en-US" sz="2000">
                <a:latin typeface="Calibri" charset="0"/>
                <a:ea typeface="ＭＳ Ｐゴシック" charset="0"/>
              </a:rPr>
              <a:t>’</a:t>
            </a:r>
            <a:r>
              <a:rPr lang="en-US" sz="2000">
                <a:latin typeface="Calibri" charset="0"/>
                <a:ea typeface="ＭＳ Ｐゴシック" charset="0"/>
              </a:rPr>
              <a:t>t use: too many colors, animations, fonts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Face the audience at all times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Make eye contact with the audience now and then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Speak at a good pace, but not in monotone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Give credit and references</a:t>
            </a:r>
          </a:p>
          <a:p>
            <a:pPr>
              <a:lnSpc>
                <a:spcPct val="90000"/>
              </a:lnSpc>
            </a:pPr>
            <a:endParaRPr lang="en-US" sz="20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Calibri" charset="0"/>
              <a:ea typeface="ＭＳ Ｐゴシック" charset="0"/>
            </a:endParaRPr>
          </a:p>
        </p:txBody>
      </p:sp>
      <p:sp>
        <p:nvSpPr>
          <p:cNvPr id="948228" name="Rectangle 4"/>
          <p:cNvSpPr>
            <a:spLocks noGrp="1"/>
          </p:cNvSpPr>
          <p:nvPr>
            <p:ph type="body" sz="half" idx="4294967295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Highlight what is new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Double check for spelling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Use parallel construction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For plots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say what the plot demonstrates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describe the axes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include a legend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ensure that text is legible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give references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say why the plot makes the point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Take a short-course on technical presentation (or read a book)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 29?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Furthest open cluster in the Milky Way</a:t>
            </a:r>
          </a:p>
          <a:p>
            <a:endParaRPr lang="en-US" dirty="0"/>
          </a:p>
          <a:p>
            <a:r>
              <a:rPr lang="en-US" dirty="0" smtClean="0"/>
              <a:t>Coincident with the Sagittarius Stream</a:t>
            </a:r>
          </a:p>
          <a:p>
            <a:endParaRPr lang="en-US" dirty="0"/>
          </a:p>
          <a:p>
            <a:r>
              <a:rPr lang="en-US" dirty="0" smtClean="0"/>
              <a:t>Current distance calculations vary between ~10-15 </a:t>
            </a:r>
            <a:r>
              <a:rPr lang="en-US" dirty="0" err="1" smtClean="0"/>
              <a:t>kpc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/>
          <a:lstStyle/>
          <a:p>
            <a:r>
              <a:rPr lang="en-US" dirty="0" smtClean="0"/>
              <a:t>Two Micron All-Sky Survey</a:t>
            </a:r>
            <a:endParaRPr lang="en-US" dirty="0"/>
          </a:p>
          <a:p>
            <a:r>
              <a:rPr lang="en-US" dirty="0" smtClean="0"/>
              <a:t>All sky map in J (1.3μm), H(1.6μm), K</a:t>
            </a:r>
            <a:r>
              <a:rPr lang="en-US" baseline="-25000" dirty="0" smtClean="0"/>
              <a:t>S</a:t>
            </a:r>
            <a:r>
              <a:rPr lang="en-US" dirty="0" smtClean="0"/>
              <a:t>(2.2μm)</a:t>
            </a:r>
          </a:p>
        </p:txBody>
      </p:sp>
      <p:pic>
        <p:nvPicPr>
          <p:cNvPr id="4" name="Picture 3" descr="2MASSfilt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800600" cy="3840480"/>
          </a:xfrm>
          <a:prstGeom prst="rect">
            <a:avLst/>
          </a:prstGeom>
        </p:spPr>
      </p:pic>
      <p:pic>
        <p:nvPicPr>
          <p:cNvPr id="6" name="Picture 5" descr="2mass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75" y="215015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d=15 </a:t>
            </a:r>
            <a:r>
              <a:rPr lang="en-US" dirty="0" err="1"/>
              <a:t>kpc</a:t>
            </a:r>
            <a:r>
              <a:rPr lang="en-US" dirty="0"/>
              <a:t>, RC at k=</a:t>
            </a:r>
            <a:r>
              <a:rPr lang="en-US" dirty="0" smtClean="0"/>
              <a:t>14.3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d=10 </a:t>
            </a:r>
            <a:r>
              <a:rPr lang="en-US" dirty="0" err="1"/>
              <a:t>kpc</a:t>
            </a:r>
            <a:r>
              <a:rPr lang="en-US" dirty="0"/>
              <a:t>, RC at k=</a:t>
            </a:r>
            <a:r>
              <a:rPr lang="en-US" dirty="0" smtClean="0"/>
              <a:t>13.4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observe red clump to k~14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0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Obtained reduced images of star clusters (IRSA)</a:t>
            </a:r>
          </a:p>
          <a:p>
            <a:endParaRPr lang="en-US" dirty="0"/>
          </a:p>
          <a:p>
            <a:r>
              <a:rPr lang="en-US" dirty="0" smtClean="0"/>
              <a:t>Performed aperture photometry after finding each star</a:t>
            </a:r>
          </a:p>
        </p:txBody>
      </p:sp>
      <p:pic>
        <p:nvPicPr>
          <p:cNvPr id="4" name="Picture 3" descr="Screen Shot 2013-05-09 at 9.5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09" y="3581400"/>
            <a:ext cx="426839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/>
              <a:t>to dense populations, an aperture correction was used</a:t>
            </a:r>
          </a:p>
          <a:p>
            <a:endParaRPr lang="en-US" dirty="0"/>
          </a:p>
        </p:txBody>
      </p:sp>
      <p:pic>
        <p:nvPicPr>
          <p:cNvPr id="6" name="Picture 5" descr="japercorr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62300"/>
            <a:ext cx="4953000" cy="3463863"/>
          </a:xfrm>
          <a:prstGeom prst="rect">
            <a:avLst/>
          </a:prstGeom>
        </p:spPr>
      </p:pic>
      <p:pic>
        <p:nvPicPr>
          <p:cNvPr id="4" name="Picture 3" descr="Screen Shot 2013-05-08 at 11.00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14700"/>
            <a:ext cx="327144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Clump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Red Giants </a:t>
            </a:r>
            <a:r>
              <a:rPr lang="en-US" dirty="0"/>
              <a:t>i</a:t>
            </a:r>
            <a:r>
              <a:rPr lang="en-US" dirty="0" smtClean="0"/>
              <a:t>n the Horizontal Branch on CMDs</a:t>
            </a:r>
          </a:p>
          <a:p>
            <a:endParaRPr lang="en-US" dirty="0"/>
          </a:p>
          <a:p>
            <a:r>
              <a:rPr lang="en-US" dirty="0" smtClean="0"/>
              <a:t>Almost no dependence on metallicity and constant absolute magnitude</a:t>
            </a:r>
          </a:p>
          <a:p>
            <a:endParaRPr lang="en-US" dirty="0"/>
          </a:p>
          <a:p>
            <a:r>
              <a:rPr lang="en-US" sz="2800" dirty="0" smtClean="0"/>
              <a:t>M</a:t>
            </a:r>
            <a:r>
              <a:rPr lang="en-US" sz="2800" baseline="-25000" dirty="0" smtClean="0"/>
              <a:t>K,RC</a:t>
            </a:r>
            <a:r>
              <a:rPr lang="en-US" sz="2800" dirty="0" smtClean="0"/>
              <a:t>=-1.61±0.03 (</a:t>
            </a:r>
            <a:r>
              <a:rPr lang="en-US" sz="2800" dirty="0" err="1" smtClean="0"/>
              <a:t>Alves</a:t>
            </a:r>
            <a:r>
              <a:rPr lang="en-US" sz="2800" dirty="0" smtClean="0"/>
              <a:t>, D. R., 2000, </a:t>
            </a:r>
            <a:r>
              <a:rPr lang="en-US" sz="2800" dirty="0" err="1" smtClean="0"/>
              <a:t>ApJ</a:t>
            </a:r>
            <a:r>
              <a:rPr lang="en-US" sz="2800" dirty="0" smtClean="0"/>
              <a:t>, 539, 732)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2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65731&quot;&gt;&lt;property id=&quot;20148&quot; value=&quot;5&quot;/&gt;&lt;property id=&quot;20300&quot; value=&quot;Slide 1&quot;/&gt;&lt;property id=&quot;20307&quot; value=&quot;559&quot;/&gt;&lt;/object&gt;&lt;object type=&quot;3&quot; unique_id=&quot;65733&quot;&gt;&lt;property id=&quot;20148&quot; value=&quot;5&quot;/&gt;&lt;property id=&quot;20300&quot; value=&quot;Slide 3&quot;/&gt;&lt;property id=&quot;20307&quot; value=&quot;561&quot;/&gt;&lt;/object&gt;&lt;object type=&quot;3&quot; unique_id=&quot;66233&quot;&gt;&lt;property id=&quot;20148&quot; value=&quot;5&quot;/&gt;&lt;property id=&quot;20300&quot; value=&quot;Slide 2 - &amp;quot;Outline&amp;quot;&quot;/&gt;&lt;property id=&quot;20307&quot; value=&quot;562&quot;/&gt;&lt;/object&gt;&lt;object type=&quot;3&quot; unique_id=&quot;79333&quot;&gt;&lt;property id=&quot;20148&quot; value=&quot;5&quot;/&gt;&lt;property id=&quot;20300&quot; value=&quot;Slide 4 - &amp;quot;Goal of Observing Program&amp;quot;&quot;/&gt;&lt;property id=&quot;20307&quot; value=&quot;640&quot;/&gt;&lt;/object&gt;&lt;object type=&quot;3&quot; unique_id=&quot;79888&quot;&gt;&lt;property id=&quot;20148&quot; value=&quot;5&quot;/&gt;&lt;property id=&quot;20300&quot; value=&quot;Slide 5 - &amp;quot;List of Objects&amp;quot;&quot;/&gt;&lt;property id=&quot;20307&quot; value=&quot;641&quot;/&gt;&lt;/object&gt;&lt;object type=&quot;3&quot; unique_id=&quot;79889&quot;&gt;&lt;property id=&quot;20148&quot; value=&quot;5&quot;/&gt;&lt;property id=&quot;20300&quot; value=&quot;Slide 6 - &amp;quot;Observations&amp;quot;&quot;/&gt;&lt;property id=&quot;20307&quot; value=&quot;642&quot;/&gt;&lt;/object&gt;&lt;object type=&quot;3&quot; unique_id=&quot;79917&quot;&gt;&lt;property id=&quot;20148&quot; value=&quot;5&quot;/&gt;&lt;property id=&quot;20300&quot; value=&quot;Slide 7 - &amp;quot;(Suggestions)&amp;quot;&quot;/&gt;&lt;property id=&quot;20307&quot; value=&quot;643&quot;/&gt;&lt;/object&gt;&lt;/object&gt;&lt;/object&gt;&lt;/database&gt;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</TotalTime>
  <Words>595</Words>
  <Application>Microsoft Macintosh PowerPoint</Application>
  <PresentationFormat>On-screen Show (4:3)</PresentationFormat>
  <Paragraphs>161</Paragraphs>
  <Slides>30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3_Office Theme</vt:lpstr>
      <vt:lpstr>PowerPoint Presentation</vt:lpstr>
      <vt:lpstr>Outline</vt:lpstr>
      <vt:lpstr>Goal</vt:lpstr>
      <vt:lpstr>Why Be 29?</vt:lpstr>
      <vt:lpstr>Observations</vt:lpstr>
      <vt:lpstr>Feasibility</vt:lpstr>
      <vt:lpstr>Photometry</vt:lpstr>
      <vt:lpstr>Photometry</vt:lpstr>
      <vt:lpstr>Red Clump Method</vt:lpstr>
      <vt:lpstr>List of Objects</vt:lpstr>
      <vt:lpstr>Observations</vt:lpstr>
      <vt:lpstr>CMDs</vt:lpstr>
      <vt:lpstr>CMDs</vt:lpstr>
      <vt:lpstr>Errors</vt:lpstr>
      <vt:lpstr>CMDs</vt:lpstr>
      <vt:lpstr>CMDs</vt:lpstr>
      <vt:lpstr>CMDs</vt:lpstr>
      <vt:lpstr>CMDs</vt:lpstr>
      <vt:lpstr>CMDs</vt:lpstr>
      <vt:lpstr>CMDs</vt:lpstr>
      <vt:lpstr>CMDs</vt:lpstr>
      <vt:lpstr>CMDs</vt:lpstr>
      <vt:lpstr>CMDs</vt:lpstr>
      <vt:lpstr>CMDs</vt:lpstr>
      <vt:lpstr>CMDs</vt:lpstr>
      <vt:lpstr>Distances</vt:lpstr>
      <vt:lpstr>Distances</vt:lpstr>
      <vt:lpstr>Distances</vt:lpstr>
      <vt:lpstr>Summary</vt:lpstr>
      <vt:lpstr>(Suggestions)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 Joe Presenter Name of Company/University</dc:title>
  <dc:creator>Kara Teske</dc:creator>
  <cp:lastModifiedBy>Andrew</cp:lastModifiedBy>
  <cp:revision>463</cp:revision>
  <dcterms:created xsi:type="dcterms:W3CDTF">2009-01-21T15:00:52Z</dcterms:created>
  <dcterms:modified xsi:type="dcterms:W3CDTF">2013-05-10T14:28:33Z</dcterms:modified>
</cp:coreProperties>
</file>