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Default Extension="jpeg" ContentType="image/jpe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4034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4" r:id="rId3"/>
    <p:sldId id="269" r:id="rId4"/>
    <p:sldId id="265" r:id="rId5"/>
    <p:sldId id="275" r:id="rId6"/>
    <p:sldId id="276" r:id="rId7"/>
    <p:sldId id="266" r:id="rId8"/>
    <p:sldId id="257" r:id="rId9"/>
    <p:sldId id="298" r:id="rId10"/>
    <p:sldId id="309" r:id="rId11"/>
    <p:sldId id="299" r:id="rId12"/>
    <p:sldId id="272" r:id="rId13"/>
    <p:sldId id="308" r:id="rId14"/>
    <p:sldId id="258" r:id="rId15"/>
    <p:sldId id="271" r:id="rId16"/>
    <p:sldId id="267" r:id="rId17"/>
    <p:sldId id="260" r:id="rId18"/>
    <p:sldId id="261" r:id="rId19"/>
    <p:sldId id="262" r:id="rId20"/>
    <p:sldId id="270" r:id="rId21"/>
    <p:sldId id="296" r:id="rId22"/>
    <p:sldId id="301" r:id="rId23"/>
    <p:sldId id="293" r:id="rId24"/>
    <p:sldId id="311" r:id="rId25"/>
    <p:sldId id="310" r:id="rId26"/>
    <p:sldId id="312" r:id="rId27"/>
    <p:sldId id="295" r:id="rId28"/>
    <p:sldId id="268" r:id="rId29"/>
    <p:sldId id="297" r:id="rId30"/>
    <p:sldId id="294" r:id="rId31"/>
    <p:sldId id="302" r:id="rId32"/>
    <p:sldId id="306" r:id="rId33"/>
    <p:sldId id="305" r:id="rId34"/>
    <p:sldId id="300" r:id="rId35"/>
    <p:sldId id="313" r:id="rId36"/>
    <p:sldId id="279" r:id="rId37"/>
    <p:sldId id="283" r:id="rId38"/>
    <p:sldId id="304" r:id="rId39"/>
    <p:sldId id="284" r:id="rId40"/>
    <p:sldId id="285" r:id="rId41"/>
    <p:sldId id="303" r:id="rId42"/>
    <p:sldId id="280" r:id="rId43"/>
    <p:sldId id="281" r:id="rId44"/>
    <p:sldId id="30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AF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926" autoAdjust="0"/>
    <p:restoredTop sz="94604" autoAdjust="0"/>
  </p:normalViewPr>
  <p:slideViewPr>
    <p:cSldViewPr snapToGrid="0" snapToObjects="1">
      <p:cViewPr varScale="1">
        <p:scale>
          <a:sx n="107" d="100"/>
          <a:sy n="107" d="100"/>
        </p:scale>
        <p:origin x="-5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112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A33E4-037B-E345-84D2-BFC3847909A9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7DCC4-1C71-E040-AC8E-1030A81BC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25C9C-F430-9249-AFA9-2E382849BF39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C0174-E3A6-0D48-BD89-5F4411821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Inductance is in form of Kinetic inductance.</a:t>
            </a:r>
            <a:r>
              <a:rPr lang="en-US" baseline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Kinetic Inductance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extra inductance from stored kinetic energy in Cooper </a:t>
            </a:r>
            <a:r>
              <a:rPr lang="en-US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Pairs</a:t>
            </a:r>
          </a:p>
          <a:p>
            <a:r>
              <a:rPr lang="en-US" baseline="0" smtClean="0"/>
              <a:t>Inversely </a:t>
            </a:r>
            <a:r>
              <a:rPr lang="en-US" baseline="0" dirty="0" smtClean="0"/>
              <a:t>proportional to number of cooper pairs. Photon breaks pairs, thus inductance goes up and resonant frequency goes down.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0174-E3A6-0D48-BD89-5F44118213A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Resonators close in frequency are far apart in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0174-E3A6-0D48-BD89-5F44118213A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Gradient across wafer</a:t>
            </a:r>
            <a:r>
              <a:rPr lang="en-US" baseline="0" dirty="0" smtClean="0"/>
              <a:t> causes shift in frequency. Position algorithm makes clumping worse!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0174-E3A6-0D48-BD89-5F44118213A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domain astronomy talk….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0174-E3A6-0D48-BD89-5F44118213A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That’s the good news…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0174-E3A6-0D48-BD89-5F44118213A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4” wafer can hold 600x600 array (3x10^5)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0174-E3A6-0D48-BD89-5F44118213A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Want expensive follow-up</a:t>
            </a:r>
            <a:r>
              <a:rPr lang="en-US" baseline="0" dirty="0" smtClean="0"/>
              <a:t> to concentrate on most interesting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0174-E3A6-0D48-BD89-5F44118213A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SED machine 3600 </a:t>
            </a:r>
            <a:r>
              <a:rPr lang="en-US" dirty="0" err="1" smtClean="0"/>
              <a:t>spaxels</a:t>
            </a:r>
            <a:r>
              <a:rPr lang="en-US" dirty="0" smtClean="0"/>
              <a:t> (60x60 over 45x45” FOV)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0174-E3A6-0D48-BD89-5F44118213A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583D-2DAA-884E-8F1D-B5D31B941106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722D-1A60-2745-BABE-9CE8365D69E4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D026-5FC7-1A48-8D09-EBD8BF0D95CE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4145-094D-4A41-97EE-26D58985E4A7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8A98-A059-5041-BF4C-8D751BD2F8C3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DBA67-2762-5A4C-AD6D-02638F02C809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272F-4249-C445-8697-DCCAC8B8222A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Kieran O'Brien, Detector Virtual Workshop, February 27 2012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1FE9-EC41-A844-B17A-6FAAF1ABF354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D917-E946-1343-B89E-7E0A767D417E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3717-CC3D-4E41-B8CA-5E1AD7DDD0F2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EFA19-FED0-0F4D-B0A5-FFFA4217216A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7AAD-3CE9-3545-A012-16B2F4530FAA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EFDD475-A64F-1A47-BCEC-DA5F2D6A782D}" type="datetime1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5B7E861-018B-D04D-ADE5-A814E1143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1.png"/><Relationship Id="rId1" Type="http://schemas.openxmlformats.org/officeDocument/2006/relationships/video" Target="file://localhost/Users/kobrien/Talks/LCOGT_Oct11/ARCONS%20Binary.m4v" TargetMode="External"/><Relationship Id="rId2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3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1" dirty="0" smtClean="0"/>
              <a:t>Microwave Kinetic Inductance Detectors for optical and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near</a:t>
            </a:r>
            <a:r>
              <a:rPr lang="en-US" sz="3200" b="1" dirty="0" smtClean="0"/>
              <a:t>-IR astronomy</a:t>
            </a:r>
            <a:endParaRPr lang="en-US" sz="3200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22921" y="3489222"/>
            <a:ext cx="6498159" cy="916641"/>
          </a:xfrm>
        </p:spPr>
        <p:txBody>
          <a:bodyPr/>
          <a:lstStyle/>
          <a:p>
            <a:r>
              <a:rPr lang="en-US" sz="2000" b="1" dirty="0" smtClean="0"/>
              <a:t>Kieran O’Brien</a:t>
            </a:r>
          </a:p>
          <a:p>
            <a:r>
              <a:rPr lang="en-US" dirty="0" smtClean="0"/>
              <a:t>UCSB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83259"/>
          </a:xfrm>
        </p:spPr>
        <p:txBody>
          <a:bodyPr/>
          <a:lstStyle/>
          <a:p>
            <a:r>
              <a:rPr lang="en-US" dirty="0" smtClean="0"/>
              <a:t>SDR Readout</a:t>
            </a:r>
            <a:endParaRPr lang="en-US" dirty="0"/>
          </a:p>
        </p:txBody>
      </p:sp>
      <p:pic>
        <p:nvPicPr>
          <p:cNvPr id="6" name="Picture 5" descr="roach_adcdac_i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7789" y="1090835"/>
            <a:ext cx="3172818" cy="4792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308" y="5883500"/>
            <a:ext cx="466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ROACH Based readout cost ~$20/pixel</a:t>
            </a:r>
          </a:p>
          <a:p>
            <a:r>
              <a:rPr lang="en-US" dirty="0" smtClean="0"/>
              <a:t>Readout up to ~10 </a:t>
            </a:r>
            <a:r>
              <a:rPr lang="en-US" dirty="0" err="1" smtClean="0"/>
              <a:t>kpix</a:t>
            </a:r>
            <a:r>
              <a:rPr lang="en-US" dirty="0" smtClean="0"/>
              <a:t> feasible now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4953968" y="1090835"/>
            <a:ext cx="3806672" cy="5303640"/>
            <a:chOff x="4646398" y="979332"/>
            <a:chExt cx="3806672" cy="5710008"/>
          </a:xfrm>
        </p:grpSpPr>
        <p:pic>
          <p:nvPicPr>
            <p:cNvPr id="7" name="Picture 6" descr="fig_noise_D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646398" y="979332"/>
              <a:ext cx="3806672" cy="2855004"/>
            </a:xfrm>
            <a:prstGeom prst="rect">
              <a:avLst/>
            </a:prstGeom>
          </p:spPr>
        </p:pic>
        <p:pic>
          <p:nvPicPr>
            <p:cNvPr id="10" name="Picture 9" descr="fig_pulses_DR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646398" y="3834336"/>
              <a:ext cx="3806672" cy="2855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6963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science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459" y="1600201"/>
            <a:ext cx="3386794" cy="4343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1024 pixel array (15x larger than any previous STJ/TES array)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feedlines</a:t>
            </a:r>
            <a:r>
              <a:rPr lang="en-US" dirty="0" smtClean="0"/>
              <a:t> with 512 resonators/</a:t>
            </a:r>
            <a:r>
              <a:rPr lang="en-US" dirty="0" err="1" smtClean="0"/>
              <a:t>feedline</a:t>
            </a:r>
            <a:endParaRPr lang="en-US" dirty="0" smtClean="0"/>
          </a:p>
          <a:p>
            <a:r>
              <a:rPr lang="en-US" dirty="0" smtClean="0"/>
              <a:t>Designed to have 2MHz spacing between resonators</a:t>
            </a:r>
          </a:p>
          <a:p>
            <a:r>
              <a:rPr lang="en-US" dirty="0" smtClean="0"/>
              <a:t>Resonators close in frequency are far apart in space</a:t>
            </a:r>
          </a:p>
          <a:p>
            <a:r>
              <a:rPr lang="en-US" dirty="0" smtClean="0"/>
              <a:t>839 resonators found in wide sweep (82%)</a:t>
            </a:r>
          </a:p>
          <a:p>
            <a:r>
              <a:rPr lang="en-US" dirty="0" smtClean="0"/>
              <a:t>669 pixels accessible by read-out (4x512MHz)</a:t>
            </a:r>
          </a:p>
          <a:p>
            <a:r>
              <a:rPr lang="en-US" dirty="0" smtClean="0"/>
              <a:t>65% of total array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fig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52" y="1889900"/>
            <a:ext cx="4940299" cy="388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QE curve</a:t>
            </a:r>
            <a:endParaRPr lang="en-US" dirty="0"/>
          </a:p>
        </p:txBody>
      </p:sp>
      <p:pic>
        <p:nvPicPr>
          <p:cNvPr id="6" name="Content Placeholder 5" descr="qe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6669" b="-6669"/>
          <a:stretch>
            <a:fillRect/>
          </a:stretch>
        </p:blipFill>
        <p:spPr>
          <a:xfrm>
            <a:off x="4568903" y="1600201"/>
            <a:ext cx="3840480" cy="4343400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28423" y="1600201"/>
            <a:ext cx="3840480" cy="4343400"/>
          </a:xfrm>
        </p:spPr>
        <p:txBody>
          <a:bodyPr/>
          <a:lstStyle/>
          <a:p>
            <a:r>
              <a:rPr lang="en-US" dirty="0" smtClean="0"/>
              <a:t>QE is for </a:t>
            </a:r>
            <a:r>
              <a:rPr lang="en-US" dirty="0" err="1" smtClean="0"/>
              <a:t>TiN</a:t>
            </a:r>
            <a:r>
              <a:rPr lang="en-US" dirty="0" smtClean="0"/>
              <a:t> measured on a Sapphire substrate</a:t>
            </a:r>
          </a:p>
          <a:p>
            <a:r>
              <a:rPr lang="en-US" dirty="0" smtClean="0"/>
              <a:t>Device remains sensitive up to</a:t>
            </a:r>
            <a:r>
              <a:rPr lang="en-US" dirty="0" smtClean="0"/>
              <a:t> </a:t>
            </a:r>
            <a:r>
              <a:rPr lang="en-US" dirty="0" smtClean="0"/>
              <a:t>mid-IR range</a:t>
            </a:r>
            <a:endParaRPr lang="en-US" dirty="0" smtClean="0"/>
          </a:p>
          <a:p>
            <a:r>
              <a:rPr lang="en-US" dirty="0" smtClean="0"/>
              <a:t>Sky background very high, so need to block IR photons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74964"/>
          </a:xfrm>
        </p:spPr>
        <p:txBody>
          <a:bodyPr/>
          <a:lstStyle/>
          <a:p>
            <a:r>
              <a:rPr lang="en-US" dirty="0" smtClean="0">
                <a:latin typeface="Franklin Gothic Book" charset="0"/>
              </a:rPr>
              <a:t>SCI-2B Uniformity</a:t>
            </a:r>
          </a:p>
        </p:txBody>
      </p:sp>
      <p:pic>
        <p:nvPicPr>
          <p:cNvPr id="6" name="Picture 5" descr="fig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1" y="1444532"/>
            <a:ext cx="7449527" cy="496635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Array Camera  for Optical and Near-IR </a:t>
            </a:r>
            <a:r>
              <a:rPr lang="en-US" dirty="0" err="1" smtClean="0"/>
              <a:t>Spectrophotometry</a:t>
            </a:r>
            <a:endParaRPr lang="en-US" dirty="0" smtClean="0"/>
          </a:p>
          <a:p>
            <a:r>
              <a:rPr lang="en-US" dirty="0" smtClean="0"/>
              <a:t>1024 pixel MKID array (669 active pixels)</a:t>
            </a:r>
          </a:p>
          <a:p>
            <a:r>
              <a:rPr lang="en-US" dirty="0" err="1" smtClean="0"/>
              <a:t>TiN</a:t>
            </a:r>
            <a:r>
              <a:rPr lang="en-US" dirty="0" smtClean="0"/>
              <a:t> lumped element pixels</a:t>
            </a:r>
          </a:p>
          <a:p>
            <a:r>
              <a:rPr lang="en-US" dirty="0" smtClean="0"/>
              <a:t>Lens coupled</a:t>
            </a:r>
          </a:p>
          <a:p>
            <a:r>
              <a:rPr lang="en-US" dirty="0" smtClean="0"/>
              <a:t>100mK cryogen-free ADR </a:t>
            </a:r>
          </a:p>
          <a:p>
            <a:r>
              <a:rPr lang="en-US" dirty="0" smtClean="0"/>
              <a:t>0.23”/pixel plate scale</a:t>
            </a:r>
          </a:p>
          <a:p>
            <a:r>
              <a:rPr lang="en-US" dirty="0" smtClean="0"/>
              <a:t>0.38-1.1μm </a:t>
            </a:r>
            <a:r>
              <a:rPr lang="en-US" dirty="0" err="1" smtClean="0"/>
              <a:t>passband</a:t>
            </a:r>
            <a:endParaRPr lang="en-US" dirty="0" smtClean="0"/>
          </a:p>
          <a:p>
            <a:r>
              <a:rPr lang="en-US" dirty="0" smtClean="0"/>
              <a:t>2000 </a:t>
            </a:r>
            <a:r>
              <a:rPr lang="en-US" dirty="0" err="1" smtClean="0"/>
              <a:t>cts</a:t>
            </a:r>
            <a:r>
              <a:rPr lang="en-US" dirty="0" smtClean="0"/>
              <a:t>/pixel/sec limit</a:t>
            </a:r>
          </a:p>
          <a:p>
            <a:r>
              <a:rPr lang="en-US" dirty="0" smtClean="0"/>
              <a:t>Energy </a:t>
            </a:r>
            <a:r>
              <a:rPr lang="en-US" dirty="0" err="1" smtClean="0"/>
              <a:t>resolutuion</a:t>
            </a:r>
            <a:r>
              <a:rPr lang="en-US" dirty="0" smtClean="0"/>
              <a:t> R=10-20 at 400nm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IMG_24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259" y="2680507"/>
            <a:ext cx="3887292" cy="2591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66161" y="1560089"/>
            <a:ext cx="7077839" cy="4715579"/>
            <a:chOff x="16109267" y="17190738"/>
            <a:chExt cx="5654301" cy="3474601"/>
          </a:xfrm>
        </p:grpSpPr>
        <p:grpSp>
          <p:nvGrpSpPr>
            <p:cNvPr id="8" name="Group 121"/>
            <p:cNvGrpSpPr/>
            <p:nvPr/>
          </p:nvGrpSpPr>
          <p:grpSpPr>
            <a:xfrm>
              <a:off x="16109267" y="17190738"/>
              <a:ext cx="4604435" cy="3474601"/>
              <a:chOff x="16109267" y="17190738"/>
              <a:chExt cx="4604435" cy="3474601"/>
            </a:xfrm>
          </p:grpSpPr>
          <p:pic>
            <p:nvPicPr>
              <p:cNvPr id="19" name="Content Placeholder 5" descr="ARCHONS_layout.pdf"/>
              <p:cNvPicPr>
                <a:picLocks noChangeAspect="1"/>
              </p:cNvPicPr>
              <p:nvPr/>
            </p:nvPicPr>
            <p:blipFill>
              <a:blip r:embed="rId2"/>
              <a:srcRect l="5913" t="5292" r="6904" b="5428"/>
              <a:stretch>
                <a:fillRect/>
              </a:stretch>
            </p:blipFill>
            <p:spPr>
              <a:xfrm rot="16200000">
                <a:off x="16674184" y="16625821"/>
                <a:ext cx="3474601" cy="4604435"/>
              </a:xfrm>
              <a:prstGeom prst="rect">
                <a:avLst/>
              </a:prstGeom>
              <a:solidFill>
                <a:srgbClr val="FFFFFF"/>
              </a:solidFill>
            </p:spPr>
          </p:pic>
          <p:cxnSp>
            <p:nvCxnSpPr>
              <p:cNvPr id="20" name="Straight Connector 19"/>
              <p:cNvCxnSpPr/>
              <p:nvPr/>
            </p:nvCxnSpPr>
            <p:spPr>
              <a:xfrm rot="16200000" flipH="1">
                <a:off x="17393724" y="17941117"/>
                <a:ext cx="745564" cy="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16200000" flipH="1">
                <a:off x="18476662" y="17941118"/>
                <a:ext cx="745564" cy="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19914544" y="17939928"/>
                <a:ext cx="744769" cy="158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7389738" y="17237075"/>
                <a:ext cx="753534" cy="2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300 K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9909367" y="17237075"/>
                <a:ext cx="753534" cy="2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0.1 K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8575466" y="17237075"/>
                <a:ext cx="547953" cy="2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4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K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6573500" y="19227800"/>
              <a:ext cx="1875367" cy="27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Entrance window</a:t>
              </a:r>
              <a:endParaRPr lang="en-US" sz="1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34517" y="18952632"/>
              <a:ext cx="1028700" cy="27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Lyot</a:t>
              </a:r>
              <a:r>
                <a:rPr lang="en-US" sz="1800" dirty="0" smtClean="0"/>
                <a:t> stop</a:t>
              </a:r>
              <a:endParaRPr lang="en-US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393431" y="19506631"/>
              <a:ext cx="1712257" cy="27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IR blocking filter</a:t>
              </a:r>
              <a:endParaRPr lang="en-US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484700" y="18767967"/>
              <a:ext cx="1278868" cy="27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MKID array</a:t>
              </a:r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909367" y="19137299"/>
              <a:ext cx="1712257" cy="27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Microlens</a:t>
              </a:r>
              <a:r>
                <a:rPr lang="en-US" sz="1800" dirty="0" smtClean="0"/>
                <a:t> array</a:t>
              </a:r>
              <a:endParaRPr lang="en-US" sz="18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7294370" y="18976035"/>
              <a:ext cx="441298" cy="250562"/>
            </a:xfrm>
            <a:prstGeom prst="straightConnector1">
              <a:avLst/>
            </a:prstGeom>
            <a:ln w="12700"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18503515" y="18791369"/>
              <a:ext cx="441298" cy="250562"/>
            </a:xfrm>
            <a:prstGeom prst="straightConnector1">
              <a:avLst/>
            </a:prstGeom>
            <a:ln w="12700"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20008726" y="18880276"/>
              <a:ext cx="531799" cy="163250"/>
            </a:xfrm>
            <a:prstGeom prst="straightConnector1">
              <a:avLst/>
            </a:prstGeom>
            <a:ln w="12700"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V="1">
              <a:off x="20382244" y="18674489"/>
              <a:ext cx="245534" cy="166821"/>
            </a:xfrm>
            <a:prstGeom prst="straightConnector1">
              <a:avLst/>
            </a:prstGeom>
            <a:ln w="12700"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18547974" y="19111245"/>
              <a:ext cx="901131" cy="70644"/>
            </a:xfrm>
            <a:prstGeom prst="straightConnector1">
              <a:avLst/>
            </a:prstGeom>
            <a:ln w="12700"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Door-N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45" y="1820133"/>
            <a:ext cx="6073881" cy="40492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MKIDs</a:t>
            </a:r>
            <a:r>
              <a:rPr lang="en-US" dirty="0" smtClean="0"/>
              <a:t> on sky!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40045" y="1820133"/>
            <a:ext cx="5900161" cy="41234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31" y="549088"/>
            <a:ext cx="4622905" cy="883023"/>
          </a:xfrm>
        </p:spPr>
        <p:txBody>
          <a:bodyPr/>
          <a:lstStyle/>
          <a:p>
            <a:r>
              <a:rPr lang="en-US" dirty="0" smtClean="0"/>
              <a:t>Some photos</a:t>
            </a:r>
            <a:endParaRPr lang="en-US" dirty="0"/>
          </a:p>
        </p:txBody>
      </p:sp>
      <p:pic>
        <p:nvPicPr>
          <p:cNvPr id="5" name="Picture 4" descr="Screen shot 2011-09-13 at 9.50.1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531" y="3297645"/>
            <a:ext cx="4185029" cy="2797285"/>
          </a:xfrm>
          <a:prstGeom prst="rect">
            <a:avLst/>
          </a:prstGeom>
        </p:spPr>
      </p:pic>
      <p:pic>
        <p:nvPicPr>
          <p:cNvPr id="6" name="Picture 5" descr="Screen shot 2011-09-13 at 9.52.3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090210"/>
            <a:ext cx="3495937" cy="541063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b="14625"/>
          <a:stretch>
            <a:fillRect/>
          </a:stretch>
        </p:blipFill>
        <p:spPr bwMode="auto">
          <a:xfrm>
            <a:off x="2252663" y="802897"/>
            <a:ext cx="4576762" cy="585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rot="5400000">
            <a:off x="2843588" y="3463095"/>
            <a:ext cx="2546206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3971633" y="3463095"/>
            <a:ext cx="2546206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3412450" y="3573658"/>
            <a:ext cx="1892419" cy="48552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4085587" y="3604274"/>
            <a:ext cx="1892421" cy="42429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4349226" y="3122405"/>
            <a:ext cx="617072" cy="11268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4460328" y="3127164"/>
            <a:ext cx="616277" cy="1023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17279" y="3486488"/>
            <a:ext cx="1982624" cy="74630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323888" y="4048123"/>
            <a:ext cx="752030" cy="122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29425" y="4583887"/>
            <a:ext cx="262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ARCONS</a:t>
            </a:r>
            <a:endParaRPr lang="en-US" dirty="0">
              <a:solidFill>
                <a:schemeClr val="accent4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831" y="1791815"/>
            <a:ext cx="5305895" cy="354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728536" y="2027508"/>
            <a:ext cx="3242773" cy="247047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9275" y="544196"/>
            <a:ext cx="8042276" cy="831745"/>
          </a:xfrm>
        </p:spPr>
        <p:txBody>
          <a:bodyPr/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40856" y="3808917"/>
            <a:ext cx="5502833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The Optical/UV MKID Team:</a:t>
            </a: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UCSB: 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Ben Mazin,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 Kieran O’Brien, Sean McHugh,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Danica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 Marsden, Seth 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Meeker, 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Eric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Langman</a:t>
            </a:r>
            <a:endParaRPr lang="en-US" sz="1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BrowalliaUPC" pitchFamily="34" charset="0"/>
            </a:endParaRP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Caltech</a:t>
            </a:r>
            <a:r>
              <a:rPr lang="en-US" sz="1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: 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Jonas </a:t>
            </a:r>
            <a:r>
              <a:rPr lang="en-US" sz="16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Zmuidzinas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, Sunil </a:t>
            </a:r>
            <a:r>
              <a:rPr lang="en-US" sz="16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Golwala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, David Moore</a:t>
            </a: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JPL: 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Bruce Bumble, Rick </a:t>
            </a:r>
            <a:r>
              <a:rPr lang="en-US" sz="16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LeDuc</a:t>
            </a:r>
            <a:endParaRPr lang="en-US" sz="1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BrowalliaUPC" pitchFamily="34" charset="0"/>
            </a:endParaRPr>
          </a:p>
        </p:txBody>
      </p:sp>
      <p:pic>
        <p:nvPicPr>
          <p:cNvPr id="18437" name="Picture 4" descr="LabP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0429" y="862853"/>
            <a:ext cx="4505325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40429" y="6149846"/>
            <a:ext cx="2971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Mazin Lab @ UCSB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19" y="6194214"/>
            <a:ext cx="722963" cy="369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869" y="6224962"/>
            <a:ext cx="666531" cy="32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951" y="6224963"/>
            <a:ext cx="1008555" cy="29477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9275" y="107576"/>
            <a:ext cx="3809733" cy="1336956"/>
          </a:xfrm>
        </p:spPr>
        <p:txBody>
          <a:bodyPr/>
          <a:lstStyle/>
          <a:p>
            <a:r>
              <a:rPr lang="en-US" dirty="0" err="1" smtClean="0"/>
              <a:t>Mazin</a:t>
            </a:r>
            <a:r>
              <a:rPr lang="en-US" dirty="0" smtClean="0"/>
              <a:t> Lab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pic>
        <p:nvPicPr>
          <p:cNvPr id="6" name="Content Placeholder 5" descr="cryosta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8774" r="-877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light!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2802598" cy="4343400"/>
          </a:xfrm>
        </p:spPr>
        <p:txBody>
          <a:bodyPr/>
          <a:lstStyle/>
          <a:p>
            <a:r>
              <a:rPr lang="en-US" dirty="0" smtClean="0"/>
              <a:t>2.32” separation visual binary</a:t>
            </a:r>
            <a:endParaRPr lang="en-US" dirty="0"/>
          </a:p>
        </p:txBody>
      </p:sp>
      <p:pic>
        <p:nvPicPr>
          <p:cNvPr id="7" name="Content Placeholder 6" descr="Screen shot 2011-07-29 at 5.07.07 AM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8332" b="-8332"/>
          <a:stretch>
            <a:fillRect/>
          </a:stretch>
        </p:blipFill>
        <p:spPr>
          <a:xfrm>
            <a:off x="3547975" y="1153956"/>
            <a:ext cx="5043576" cy="548683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light: the movie!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ARCONS Binary.m4v">
            <a:hlinkClick r:id="" action="ppaction://media"/>
          </p:cNvPr>
          <p:cNvPicPr/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1653" y="1444532"/>
            <a:ext cx="6496253" cy="3957610"/>
          </a:xfr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5105399" y="5943601"/>
            <a:ext cx="279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Seth Meeker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288778" cy="4343400"/>
          </a:xfrm>
        </p:spPr>
        <p:txBody>
          <a:bodyPr>
            <a:normAutofit lnSpcReduction="10000"/>
          </a:bodyPr>
          <a:lstStyle/>
          <a:p>
            <a:r>
              <a:rPr lang="en-US" sz="2300" dirty="0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‘Dithered’ reconstruction of 3 offset exposures of PG1633+099A</a:t>
            </a:r>
          </a:p>
          <a:p>
            <a:r>
              <a:rPr lang="en-US" sz="2300" dirty="0" err="1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300" baseline="-25000" dirty="0" err="1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v</a:t>
            </a:r>
            <a:r>
              <a:rPr lang="en-US" sz="2300" dirty="0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 = 15.26 standard star</a:t>
            </a:r>
          </a:p>
          <a:p>
            <a:r>
              <a:rPr lang="en-US" sz="2300" dirty="0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20 second integration</a:t>
            </a:r>
          </a:p>
          <a:p>
            <a:r>
              <a:rPr lang="en-US" sz="2300" dirty="0" err="1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en-US" sz="2300" baseline="-25000" dirty="0" err="1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cousins</a:t>
            </a:r>
            <a:r>
              <a:rPr lang="en-US" sz="2300" dirty="0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 filter</a:t>
            </a:r>
          </a:p>
          <a:p>
            <a:r>
              <a:rPr lang="en-US" sz="2300" dirty="0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S/N ~ 80</a:t>
            </a:r>
          </a:p>
          <a:p>
            <a:r>
              <a:rPr lang="en-US" sz="2300" dirty="0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Limit of </a:t>
            </a:r>
            <a:r>
              <a:rPr lang="en-US" sz="2300" dirty="0" err="1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300" baseline="-25000" dirty="0" err="1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en-US" sz="2300" dirty="0" smtClean="0"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 ~ 22.5 for 10-sigma in 1 hr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PastedGraphic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053" y="1444532"/>
            <a:ext cx="3753497" cy="3727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Substrate Event Problem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405nm input light shows at least 3 clear peaks in the profile.</a:t>
            </a:r>
          </a:p>
          <a:p>
            <a:r>
              <a:rPr lang="en-US" dirty="0" smtClean="0"/>
              <a:t>First peak is as expected and is associated with photons absorbed in the device</a:t>
            </a:r>
          </a:p>
          <a:p>
            <a:r>
              <a:rPr lang="en-US" dirty="0" smtClean="0"/>
              <a:t>Second (and subsequent) peaks are from photons that have travelled through the film and been absorbed in the (silicon) substrate. Some of the quasi-particles then diffuse back into superconductor and are detected.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6" name="Picture 5" descr="image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595" y="2090528"/>
            <a:ext cx="4197956" cy="323942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calibration Problems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49275" y="2383113"/>
            <a:ext cx="3391794" cy="35604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Expect to see clear single-peak response to monochromatic light source.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9275" y="3509201"/>
            <a:ext cx="3840480" cy="15478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254nm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405nm</a:t>
            </a:r>
          </a:p>
          <a:p>
            <a:r>
              <a:rPr lang="en-US" dirty="0" smtClean="0">
                <a:solidFill>
                  <a:srgbClr val="FAF000"/>
                </a:solidFill>
              </a:rPr>
              <a:t>696nm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980nm</a:t>
            </a:r>
          </a:p>
          <a:p>
            <a:endParaRPr lang="en-US" dirty="0"/>
          </a:p>
        </p:txBody>
      </p:sp>
      <p:pic>
        <p:nvPicPr>
          <p:cNvPr id="5" name="Picture 4" descr="image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647" y="2579525"/>
            <a:ext cx="4472904" cy="27955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Sensitivity</a:t>
            </a:r>
            <a:endParaRPr lang="en-US" dirty="0"/>
          </a:p>
        </p:txBody>
      </p:sp>
      <p:pic>
        <p:nvPicPr>
          <p:cNvPr id="6" name="Content Placeholder 5" descr="sensitivity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430" b="-2036"/>
          <a:stretch>
            <a:fillRect/>
          </a:stretch>
        </p:blipFill>
        <p:spPr>
          <a:xfrm>
            <a:off x="4751071" y="1984454"/>
            <a:ext cx="3840480" cy="2951595"/>
          </a:xfrm>
          <a:solidFill>
            <a:schemeClr val="bg1"/>
          </a:solidFill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49275" y="1984454"/>
            <a:ext cx="4201796" cy="3725962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m</a:t>
            </a:r>
            <a:r>
              <a:rPr lang="en-US" sz="1800" baseline="-25000" dirty="0" err="1" smtClean="0"/>
              <a:t>v</a:t>
            </a:r>
            <a:r>
              <a:rPr lang="en-US" sz="1800" dirty="0" smtClean="0"/>
              <a:t>=23 for 10-sigma in 1hr</a:t>
            </a:r>
          </a:p>
          <a:p>
            <a:r>
              <a:rPr lang="en-US" sz="1800" dirty="0" err="1" smtClean="0"/>
              <a:t>m</a:t>
            </a:r>
            <a:r>
              <a:rPr lang="en-US" sz="1800" baseline="-25000" dirty="0" err="1" smtClean="0"/>
              <a:t>v</a:t>
            </a:r>
            <a:r>
              <a:rPr lang="en-US" sz="1800" dirty="0" smtClean="0"/>
              <a:t>=25 for 3-sigma in 1hr</a:t>
            </a:r>
          </a:p>
          <a:p>
            <a:r>
              <a:rPr lang="en-US" sz="1800" dirty="0" smtClean="0"/>
              <a:t>3 dot-dash - conventional CCD on an 8-m telescope (FORS/VLT) </a:t>
            </a:r>
          </a:p>
          <a:p>
            <a:r>
              <a:rPr lang="en-US" sz="1800" dirty="0" smtClean="0"/>
              <a:t>Dashed line - frame transfer CCD on an 8-m telescope (ULTRACAM/VLT)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019" y="5064085"/>
            <a:ext cx="6920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duration observations are already better than those on a large telescope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Science demonstration targets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(or ‘what we hope to do!’)</a:t>
            </a:r>
            <a:endParaRPr lang="en-US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49275" y="1444532"/>
          <a:ext cx="8042276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569"/>
                <a:gridCol w="2010569"/>
                <a:gridCol w="2010569"/>
                <a:gridCol w="20105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Object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Description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Key</a:t>
                      </a:r>
                      <a:r>
                        <a:rPr lang="en-US" sz="1200" baseline="0" dirty="0" smtClean="0"/>
                        <a:t> fact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Goal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Serpentis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Post common-envelope binary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0.13008017141(17) day period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Determine</a:t>
                      </a:r>
                      <a:r>
                        <a:rPr lang="en-US" sz="1200" baseline="0" dirty="0" smtClean="0"/>
                        <a:t> system parameters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PTF11jfm, PTF11hzx, PTF11htj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Supernovae</a:t>
                      </a:r>
                      <a:r>
                        <a:rPr lang="en-US" sz="1200" baseline="0" dirty="0" smtClean="0"/>
                        <a:t> from PTF survey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Demonstrate</a:t>
                      </a:r>
                      <a:r>
                        <a:rPr lang="en-US" sz="1200" baseline="0" dirty="0" smtClean="0"/>
                        <a:t> object classification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Einstein’s</a:t>
                      </a:r>
                      <a:r>
                        <a:rPr lang="en-US" sz="1200" baseline="0" dirty="0" smtClean="0"/>
                        <a:t> cross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Strongly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lensed</a:t>
                      </a:r>
                      <a:r>
                        <a:rPr lang="en-US" sz="1200" baseline="0" dirty="0" smtClean="0"/>
                        <a:t> galaxy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Spectroscopically</a:t>
                      </a:r>
                      <a:r>
                        <a:rPr lang="en-US" sz="1200" dirty="0" smtClean="0"/>
                        <a:t> identify components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SDSS J0022+1431,</a:t>
                      </a:r>
                    </a:p>
                    <a:p>
                      <a:r>
                        <a:rPr lang="en-US" sz="1200" dirty="0" smtClean="0"/>
                        <a:t>SDSS J2321-0939, VBDS220339925, VBDS220265418,</a:t>
                      </a:r>
                    </a:p>
                    <a:p>
                      <a:r>
                        <a:rPr lang="en-US" sz="1200" dirty="0" smtClean="0"/>
                        <a:t>QSO 2308+098,</a:t>
                      </a:r>
                    </a:p>
                    <a:p>
                      <a:r>
                        <a:rPr lang="en-US" sz="1200" dirty="0" smtClean="0"/>
                        <a:t>QSO 1745+163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Quasars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Known </a:t>
                      </a:r>
                      <a:r>
                        <a:rPr lang="en-US" sz="1200" dirty="0" err="1" smtClean="0"/>
                        <a:t>redshift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Demonstrate spectroscopic </a:t>
                      </a:r>
                      <a:r>
                        <a:rPr lang="en-US" sz="1200" dirty="0" err="1" smtClean="0"/>
                        <a:t>redshift</a:t>
                      </a:r>
                      <a:r>
                        <a:rPr lang="en-US" sz="1200" dirty="0" smtClean="0"/>
                        <a:t> determination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V404 Cygnus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Quiescent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blackhole</a:t>
                      </a:r>
                      <a:r>
                        <a:rPr lang="en-US" sz="1200" baseline="0" dirty="0" smtClean="0"/>
                        <a:t> LMXB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9M</a:t>
                      </a:r>
                      <a:r>
                        <a:rPr lang="en-US" sz="1200" baseline="-25000" dirty="0" smtClean="0"/>
                        <a:t>sun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Blackhole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Determine</a:t>
                      </a:r>
                      <a:r>
                        <a:rPr lang="en-US" sz="1200" baseline="0" dirty="0" smtClean="0"/>
                        <a:t> spectrum of flaring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V407 </a:t>
                      </a:r>
                      <a:r>
                        <a:rPr lang="en-US" sz="1200" dirty="0" err="1" smtClean="0"/>
                        <a:t>Vulpeculae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Double degenerate accreting</a:t>
                      </a:r>
                      <a:r>
                        <a:rPr lang="en-US" sz="1200" baseline="0" dirty="0" smtClean="0"/>
                        <a:t> binary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9-min orbital</a:t>
                      </a:r>
                      <a:r>
                        <a:rPr lang="en-US" sz="1200" baseline="0" dirty="0" smtClean="0"/>
                        <a:t> period 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Measure phase-resolved spectrum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NLTT 11748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Detached</a:t>
                      </a:r>
                      <a:r>
                        <a:rPr lang="en-US" sz="1200" baseline="0" dirty="0" smtClean="0"/>
                        <a:t> double degenerate binary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Eclipsing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Crab Pulsar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Pulsar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33msec pulsar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Determine</a:t>
                      </a:r>
                      <a:r>
                        <a:rPr lang="en-US" sz="1200" baseline="0" dirty="0" smtClean="0"/>
                        <a:t> spin resolved spectrum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344" y="107577"/>
            <a:ext cx="8432800" cy="883023"/>
          </a:xfrm>
        </p:spPr>
        <p:txBody>
          <a:bodyPr/>
          <a:lstStyle/>
          <a:p>
            <a:r>
              <a:rPr lang="en-US" dirty="0" smtClean="0"/>
              <a:t>Crab Pulsar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8547" y="5198840"/>
            <a:ext cx="290362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Archival pulse profile for Crab (Shearer 2003)</a:t>
            </a:r>
            <a:endParaRPr lang="en-US" sz="2400" b="1" dirty="0">
              <a:solidFill>
                <a:schemeClr val="accent4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7" y="990600"/>
            <a:ext cx="5265108" cy="329069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778100" y="4760572"/>
            <a:ext cx="858648" cy="17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4"/>
          <p:cNvGrpSpPr/>
          <p:nvPr/>
        </p:nvGrpSpPr>
        <p:grpSpPr>
          <a:xfrm>
            <a:off x="4106779" y="990600"/>
            <a:ext cx="4892843" cy="5650193"/>
            <a:chOff x="4251157" y="1207807"/>
            <a:chExt cx="4892843" cy="5650193"/>
          </a:xfrm>
        </p:grpSpPr>
        <p:sp>
          <p:nvSpPr>
            <p:cNvPr id="9" name="TextBox 8"/>
            <p:cNvSpPr txBox="1"/>
            <p:nvPr/>
          </p:nvSpPr>
          <p:spPr>
            <a:xfrm>
              <a:off x="6424587" y="1207807"/>
              <a:ext cx="25679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Pulse profile measured with ARCONS</a:t>
              </a:r>
              <a:endParaRPr lang="en-US" sz="2400" b="1" dirty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51157" y="3188367"/>
              <a:ext cx="4892843" cy="366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4" name="Straight Arrow Connector 13"/>
            <p:cNvCxnSpPr/>
            <p:nvPr/>
          </p:nvCxnSpPr>
          <p:spPr>
            <a:xfrm rot="5400000">
              <a:off x="7291068" y="2807217"/>
              <a:ext cx="7997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 cross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HST Faint Object Camera</a:t>
            </a:r>
            <a:endParaRPr lang="en-US" dirty="0"/>
          </a:p>
        </p:txBody>
      </p:sp>
      <p:pic>
        <p:nvPicPr>
          <p:cNvPr id="7" name="Content Placeholder 6" descr="hs-1990-20-a-web_print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50" b="-550"/>
          <a:stretch>
            <a:fillRect/>
          </a:stretch>
        </p:blipFill>
        <p:spPr>
          <a:xfrm>
            <a:off x="549274" y="2679483"/>
            <a:ext cx="3840480" cy="3596185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ARCONS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751070" y="2679483"/>
            <a:ext cx="3840480" cy="35961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99" y="2679483"/>
            <a:ext cx="3326853" cy="3292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Microwave Kinetic Inductance Detectors (</a:t>
            </a:r>
            <a:r>
              <a:rPr lang="en-US" dirty="0" err="1" smtClean="0"/>
              <a:t>MKIDs</a:t>
            </a:r>
            <a:r>
              <a:rPr lang="en-US" dirty="0" smtClean="0"/>
              <a:t>)?</a:t>
            </a:r>
          </a:p>
          <a:p>
            <a:r>
              <a:rPr lang="en-US" dirty="0" smtClean="0"/>
              <a:t>Status of technology</a:t>
            </a:r>
          </a:p>
          <a:p>
            <a:r>
              <a:rPr lang="en-US" dirty="0" smtClean="0"/>
              <a:t>ARCONS</a:t>
            </a:r>
          </a:p>
          <a:p>
            <a:r>
              <a:rPr lang="en-US" dirty="0" smtClean="0"/>
              <a:t>Palomar commissioning run</a:t>
            </a:r>
          </a:p>
          <a:p>
            <a:r>
              <a:rPr lang="en-US" dirty="0" smtClean="0"/>
              <a:t>ARCONS science</a:t>
            </a:r>
          </a:p>
          <a:p>
            <a:r>
              <a:rPr lang="en-US" dirty="0" smtClean="0"/>
              <a:t>Future prospects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status of ARCONS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49277" y="1885541"/>
          <a:ext cx="804227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/>
                <a:gridCol w="2680758"/>
                <a:gridCol w="268075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July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20-60%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 (spectral resolution)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-6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secs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MKID instruments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2507"/>
          </a:xfrm>
        </p:spPr>
        <p:txBody>
          <a:bodyPr/>
          <a:lstStyle/>
          <a:p>
            <a:r>
              <a:rPr lang="en-US" dirty="0" smtClean="0"/>
              <a:t>Detectors for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8" y="1932268"/>
            <a:ext cx="8042276" cy="4343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Eyes</a:t>
            </a:r>
          </a:p>
          <a:p>
            <a:r>
              <a:rPr lang="en-US" dirty="0" smtClean="0"/>
              <a:t>Photographic plates	</a:t>
            </a:r>
          </a:p>
          <a:p>
            <a:r>
              <a:rPr lang="en-US" dirty="0" smtClean="0"/>
              <a:t>Photomultipliers		Micro-channel plates</a:t>
            </a:r>
          </a:p>
          <a:p>
            <a:r>
              <a:rPr lang="en-US" dirty="0" err="1" smtClean="0"/>
              <a:t>CCDs</a:t>
            </a:r>
            <a:r>
              <a:rPr lang="en-US" dirty="0" smtClean="0"/>
              <a:t>			frame transfer, </a:t>
            </a:r>
            <a:r>
              <a:rPr lang="en-US" dirty="0" err="1" smtClean="0"/>
              <a:t>EMCCDs</a:t>
            </a:r>
            <a:endParaRPr lang="en-US" dirty="0" smtClean="0"/>
          </a:p>
          <a:p>
            <a:r>
              <a:rPr lang="en-US" dirty="0" smtClean="0"/>
              <a:t>CMOS			</a:t>
            </a:r>
          </a:p>
          <a:p>
            <a:r>
              <a:rPr lang="en-US" dirty="0" smtClean="0"/>
              <a:t>APD				</a:t>
            </a:r>
            <a:r>
              <a:rPr lang="en-US" dirty="0" err="1" smtClean="0"/>
              <a:t>SPADs</a:t>
            </a:r>
            <a:r>
              <a:rPr lang="en-US" dirty="0" smtClean="0"/>
              <a:t>, Geiger-mode APD</a:t>
            </a:r>
          </a:p>
          <a:p>
            <a:r>
              <a:rPr lang="en-US" dirty="0" smtClean="0"/>
              <a:t>STJ</a:t>
            </a:r>
          </a:p>
          <a:p>
            <a:r>
              <a:rPr lang="en-US" dirty="0" smtClean="0"/>
              <a:t>TES</a:t>
            </a:r>
          </a:p>
          <a:p>
            <a:r>
              <a:rPr lang="en-US" dirty="0" err="1" smtClean="0"/>
              <a:t>MKIDs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480095" y="1320098"/>
          <a:ext cx="5260146" cy="4955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25"/>
                <a:gridCol w="853357"/>
                <a:gridCol w="876691"/>
                <a:gridCol w="876691"/>
                <a:gridCol w="876691"/>
                <a:gridCol w="876691"/>
              </a:tblGrid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sensitivity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Noise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Time resolution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Energy resolution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Array size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Cost/unit</a:t>
                      </a:r>
                      <a:endParaRPr lang="en-US" sz="1100" dirty="0"/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msec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Free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minutes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Moderate</a:t>
                      </a:r>
                      <a:endParaRPr lang="en-US" sz="1100" dirty="0"/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msec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seconds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Moderate</a:t>
                      </a:r>
                      <a:endParaRPr lang="en-US" sz="1100" dirty="0"/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seconds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Moderate</a:t>
                      </a:r>
                      <a:endParaRPr lang="en-US" sz="1100" dirty="0"/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msec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μsec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μsec</a:t>
                      </a:r>
                      <a:endParaRPr lang="en-US" sz="1100" dirty="0" smtClean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μsec</a:t>
                      </a:r>
                      <a:endParaRPr lang="en-US" sz="1100" dirty="0" smtClean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Moderate</a:t>
                      </a:r>
                      <a:endParaRPr lang="en-US" sz="11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2507"/>
          </a:xfrm>
        </p:spPr>
        <p:txBody>
          <a:bodyPr/>
          <a:lstStyle/>
          <a:p>
            <a:r>
              <a:rPr lang="en-US" dirty="0" smtClean="0"/>
              <a:t>Detectors for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8" y="1932268"/>
            <a:ext cx="8042276" cy="4343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Eyes</a:t>
            </a:r>
          </a:p>
          <a:p>
            <a:r>
              <a:rPr lang="en-US" dirty="0" smtClean="0"/>
              <a:t>Photographic plates	</a:t>
            </a:r>
          </a:p>
          <a:p>
            <a:r>
              <a:rPr lang="en-US" dirty="0" smtClean="0"/>
              <a:t>Photomultipliers		Micro-channel plates</a:t>
            </a:r>
          </a:p>
          <a:p>
            <a:r>
              <a:rPr lang="en-US" dirty="0" err="1" smtClean="0"/>
              <a:t>CCDs</a:t>
            </a:r>
            <a:r>
              <a:rPr lang="en-US" dirty="0" smtClean="0"/>
              <a:t>			frame transfer, </a:t>
            </a:r>
            <a:r>
              <a:rPr lang="en-US" dirty="0" err="1" smtClean="0"/>
              <a:t>EMCCDs</a:t>
            </a:r>
            <a:endParaRPr lang="en-US" dirty="0" smtClean="0"/>
          </a:p>
          <a:p>
            <a:r>
              <a:rPr lang="en-US" dirty="0" smtClean="0"/>
              <a:t>CMOS			</a:t>
            </a:r>
          </a:p>
          <a:p>
            <a:r>
              <a:rPr lang="en-US" dirty="0" smtClean="0"/>
              <a:t>APD				</a:t>
            </a:r>
            <a:r>
              <a:rPr lang="en-US" dirty="0" err="1" smtClean="0"/>
              <a:t>SPADs</a:t>
            </a:r>
            <a:r>
              <a:rPr lang="en-US" dirty="0" smtClean="0"/>
              <a:t>, Geiger-mode APD</a:t>
            </a:r>
          </a:p>
          <a:p>
            <a:r>
              <a:rPr lang="en-US" dirty="0" smtClean="0"/>
              <a:t>STJ</a:t>
            </a:r>
          </a:p>
          <a:p>
            <a:r>
              <a:rPr lang="en-US" dirty="0" smtClean="0"/>
              <a:t>TES</a:t>
            </a:r>
          </a:p>
          <a:p>
            <a:r>
              <a:rPr lang="en-US" dirty="0" err="1" smtClean="0"/>
              <a:t>MKIDs</a:t>
            </a:r>
            <a:r>
              <a:rPr lang="en-US" dirty="0" smtClean="0"/>
              <a:t> (2020)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480095" y="1320098"/>
          <a:ext cx="5260146" cy="4955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25"/>
                <a:gridCol w="853357"/>
                <a:gridCol w="876691"/>
                <a:gridCol w="876691"/>
                <a:gridCol w="876691"/>
                <a:gridCol w="876691"/>
              </a:tblGrid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sensitivity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Noise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Time resolution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Energy resolution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Array size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Cost/unit</a:t>
                      </a:r>
                      <a:endParaRPr lang="en-US" sz="1100" dirty="0"/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msec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Free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minutes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Moderate</a:t>
                      </a:r>
                      <a:endParaRPr lang="en-US" sz="1100" dirty="0"/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msec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seconds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Moderate</a:t>
                      </a:r>
                      <a:endParaRPr lang="en-US" sz="1100" dirty="0"/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seconds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Moderate</a:t>
                      </a:r>
                      <a:endParaRPr lang="en-US" sz="1100" dirty="0"/>
                    </a:p>
                  </a:txBody>
                  <a:tcPr anchor="ctr"/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msec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none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μsec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μsec</a:t>
                      </a:r>
                      <a:endParaRPr lang="en-US" sz="1100" dirty="0" smtClean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Poor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49555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Excellent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μsec</a:t>
                      </a:r>
                      <a:endParaRPr lang="en-US" sz="1100" dirty="0" smtClean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Fair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Good</a:t>
                      </a:r>
                      <a:endParaRPr lang="en-US" sz="1100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Moderate</a:t>
                      </a:r>
                      <a:endParaRPr lang="en-US" sz="11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status of ARCONS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49277" y="1885541"/>
          <a:ext cx="804227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/>
                <a:gridCol w="2680758"/>
                <a:gridCol w="268075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July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4</a:t>
                      </a:r>
                      <a:r>
                        <a:rPr lang="en-US" dirty="0" smtClean="0"/>
                        <a:t> - 10</a:t>
                      </a:r>
                      <a:r>
                        <a:rPr lang="en-US" baseline="30000" dirty="0" smtClean="0"/>
                        <a:t>5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&gt;99%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20-60%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80-100%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 (spectral resolution)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-6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secs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-6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secs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MKID instruments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???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concepts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00425" y="1676036"/>
          <a:ext cx="7791126" cy="4347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042"/>
                <a:gridCol w="2597042"/>
                <a:gridCol w="2597042"/>
              </a:tblGrid>
              <a:tr h="1110401">
                <a:tc>
                  <a:txBody>
                    <a:bodyPr/>
                    <a:lstStyle/>
                    <a:p>
                      <a:r>
                        <a:rPr lang="en-US" dirty="0" smtClean="0"/>
                        <a:t>Classification of transients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Accretion</a:t>
                      </a:r>
                      <a:r>
                        <a:rPr lang="en-US" baseline="0" dirty="0" smtClean="0"/>
                        <a:t> onto compact objects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Dark matter/energy</a:t>
                      </a:r>
                      <a:endParaRPr lang="en-US" dirty="0"/>
                    </a:p>
                  </a:txBody>
                  <a:tcPr/>
                </a:tc>
              </a:tr>
              <a:tr h="18791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throughput, low spectral resolution Integral</a:t>
                      </a:r>
                      <a:r>
                        <a:rPr lang="en-US" baseline="0" dirty="0" smtClean="0"/>
                        <a:t> Field Spectroscopy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time resolution and high spectral resolution single-object spectroscopy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Highly</a:t>
                      </a:r>
                      <a:r>
                        <a:rPr lang="en-US" baseline="0" dirty="0" smtClean="0"/>
                        <a:t> multiplexed, low spectral resolution spectroscopy</a:t>
                      </a:r>
                      <a:endParaRPr lang="en-US" dirty="0"/>
                    </a:p>
                  </a:txBody>
                  <a:tcPr/>
                </a:tc>
              </a:tr>
              <a:tr h="13576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ARCONS-10K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KIDSPEC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Mega-Z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concepts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00425" y="1676036"/>
          <a:ext cx="7791126" cy="4347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042"/>
                <a:gridCol w="2597042"/>
                <a:gridCol w="2597042"/>
              </a:tblGrid>
              <a:tr h="1110401">
                <a:tc>
                  <a:txBody>
                    <a:bodyPr/>
                    <a:lstStyle/>
                    <a:p>
                      <a:r>
                        <a:rPr lang="en-US" dirty="0" smtClean="0"/>
                        <a:t>Classification of transients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Accretion</a:t>
                      </a:r>
                      <a:r>
                        <a:rPr lang="en-US" baseline="0" dirty="0" smtClean="0"/>
                        <a:t> onto compact objects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Dark matter/energy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18791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throughput, low spectral resolution Integral</a:t>
                      </a:r>
                      <a:r>
                        <a:rPr lang="en-US" baseline="0" dirty="0" smtClean="0"/>
                        <a:t> Field Spectroscopy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time resolution and high spectral resolution single-object spectroscopy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Highly</a:t>
                      </a:r>
                      <a:r>
                        <a:rPr lang="en-US" baseline="0" dirty="0" smtClean="0"/>
                        <a:t> multiplexed, low spectral resolution spectroscopy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13576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ARCONS-10K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KIDSPEC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Mega-Z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3588"/>
            <a:ext cx="8042276" cy="1210944"/>
          </a:xfrm>
        </p:spPr>
        <p:txBody>
          <a:bodyPr/>
          <a:lstStyle/>
          <a:p>
            <a:r>
              <a:rPr lang="en-US" sz="4000" dirty="0" smtClean="0"/>
              <a:t>Classification of Transient sources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3695683"/>
          </a:xfrm>
        </p:spPr>
        <p:txBody>
          <a:bodyPr>
            <a:normAutofit/>
          </a:bodyPr>
          <a:lstStyle/>
          <a:p>
            <a:r>
              <a:rPr lang="en-US" dirty="0" smtClean="0"/>
              <a:t>Important step between discovery and follow-up</a:t>
            </a:r>
          </a:p>
          <a:p>
            <a:r>
              <a:rPr lang="en-US" dirty="0" smtClean="0"/>
              <a:t>PTF:	1.5Million candidates/night</a:t>
            </a:r>
          </a:p>
          <a:p>
            <a:pPr>
              <a:buNone/>
            </a:pPr>
            <a:r>
              <a:rPr lang="en-US" dirty="0" smtClean="0"/>
              <a:t>			1000 ‘real’ sources</a:t>
            </a:r>
          </a:p>
          <a:p>
            <a:pPr>
              <a:buNone/>
            </a:pPr>
            <a:r>
              <a:rPr lang="en-US" dirty="0" smtClean="0"/>
              <a:t>			300 variables</a:t>
            </a:r>
          </a:p>
          <a:p>
            <a:pPr>
              <a:buNone/>
            </a:pPr>
            <a:r>
              <a:rPr lang="en-US" dirty="0" smtClean="0"/>
              <a:t>			10 </a:t>
            </a:r>
            <a:r>
              <a:rPr lang="en-US" dirty="0" err="1" smtClean="0"/>
              <a:t>SNe</a:t>
            </a:r>
            <a:endParaRPr lang="en-US" dirty="0" smtClean="0"/>
          </a:p>
          <a:p>
            <a:r>
              <a:rPr lang="en-US" dirty="0" smtClean="0"/>
              <a:t>LSST: 100x volume of PTF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Kieran O'Brien, Detector Virtual Workshop, February 27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4156" y="4473435"/>
            <a:ext cx="3207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PTF: Josh Bloom</a:t>
            </a:r>
          </a:p>
          <a:p>
            <a:r>
              <a:rPr lang="en-US" dirty="0" smtClean="0"/>
              <a:t>LSST: LSST science book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spectrum of Transient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3978276" cy="36001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Low resolution spectroscopy on small-medium sized telescopes is </a:t>
            </a:r>
            <a:r>
              <a:rPr lang="en-US" dirty="0" smtClean="0"/>
              <a:t>key</a:t>
            </a:r>
          </a:p>
          <a:p>
            <a:r>
              <a:rPr lang="en-US" dirty="0" smtClean="0"/>
              <a:t>Moderate (1’x1’) field of view</a:t>
            </a:r>
            <a:endParaRPr lang="en-US" dirty="0" smtClean="0"/>
          </a:p>
          <a:p>
            <a:r>
              <a:rPr lang="en-US" dirty="0" smtClean="0"/>
              <a:t>ARCONS-10K </a:t>
            </a:r>
            <a:r>
              <a:rPr lang="en-US" dirty="0" smtClean="0"/>
              <a:t>on a remotely controlled  (/robotic) 2-m </a:t>
            </a:r>
            <a:r>
              <a:rPr lang="en-US" dirty="0" err="1" smtClean="0"/>
              <a:t>telescope(s</a:t>
            </a:r>
            <a:r>
              <a:rPr lang="en-US" dirty="0" smtClean="0"/>
              <a:t>) at a good site would give similar or better S/N with the addition of Y+J bands</a:t>
            </a:r>
          </a:p>
          <a:p>
            <a:r>
              <a:rPr lang="en-US" dirty="0" smtClean="0"/>
              <a:t>Additional variability information</a:t>
            </a:r>
          </a:p>
          <a:p>
            <a:r>
              <a:rPr lang="en-US" dirty="0" smtClean="0"/>
              <a:t>More efficient observing without need for fixed integration times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51" y="1600201"/>
            <a:ext cx="4064000" cy="299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7725" y="4923357"/>
            <a:ext cx="301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Nick </a:t>
            </a:r>
            <a:r>
              <a:rPr lang="en-US" sz="1200" dirty="0" err="1" smtClean="0"/>
              <a:t>Konidaris</a:t>
            </a:r>
            <a:r>
              <a:rPr lang="en-US" sz="1200" dirty="0" smtClean="0"/>
              <a:t>, SED machine</a:t>
            </a:r>
            <a:endParaRPr lang="en-US" sz="1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9275" y="5295884"/>
            <a:ext cx="8042276" cy="889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Classify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large number of candidates to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marshall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8-10m telescope follow-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up.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Optimize discovery potential of upcoming transient surveys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concepts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00425" y="1676036"/>
          <a:ext cx="7791126" cy="4347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042"/>
                <a:gridCol w="2597042"/>
                <a:gridCol w="2597042"/>
              </a:tblGrid>
              <a:tr h="1110401">
                <a:tc>
                  <a:txBody>
                    <a:bodyPr/>
                    <a:lstStyle/>
                    <a:p>
                      <a:r>
                        <a:rPr lang="en-US" dirty="0" smtClean="0"/>
                        <a:t>Classification of transients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Accretion</a:t>
                      </a:r>
                      <a:r>
                        <a:rPr lang="en-US" baseline="0" dirty="0" smtClean="0"/>
                        <a:t> onto compact objects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Dark matter/energy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18791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High throughput, low spectral resolution Integral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Field Spectroscopy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time resolution and high spectral resolution single-object spectroscopy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Highly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multiplexed, low spectral resolution spectroscopy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13576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ARCONS-10K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KIDSPEC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Mega-Z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Single object</a:t>
            </a:r>
          </a:p>
          <a:p>
            <a:r>
              <a:rPr lang="en-US" dirty="0" smtClean="0"/>
              <a:t>Medium spectral resolution (R &gt; ~3000) to distinguish velocity components in the emission lines of Interacting Binary systems (and many other applications)</a:t>
            </a:r>
          </a:p>
          <a:p>
            <a:r>
              <a:rPr lang="en-US" dirty="0" smtClean="0"/>
              <a:t>Wide </a:t>
            </a:r>
            <a:r>
              <a:rPr lang="en-US" dirty="0" err="1" smtClean="0"/>
              <a:t>passband</a:t>
            </a:r>
            <a:r>
              <a:rPr lang="en-US" dirty="0" smtClean="0"/>
              <a:t> (0.35-2.2μm) to capture as much of the SED of the object as possible simultaneously</a:t>
            </a:r>
          </a:p>
          <a:p>
            <a:r>
              <a:rPr lang="en-US" dirty="0" smtClean="0"/>
              <a:t>Good temporal resolution (&lt; 0.1secs) to sample characteristic time-scales (frequencies of variability, light-travel times, orbital periods) in Interacting Binaries</a:t>
            </a:r>
          </a:p>
          <a:p>
            <a:r>
              <a:rPr lang="en-US" dirty="0" smtClean="0"/>
              <a:t>Low noise to avoid penalty of time resolution </a:t>
            </a:r>
          </a:p>
          <a:p>
            <a:r>
              <a:rPr lang="en-US" dirty="0" smtClean="0"/>
              <a:t>Optimizes collecting power of large telescopes, </a:t>
            </a:r>
            <a:r>
              <a:rPr lang="en-US" dirty="0" err="1" smtClean="0"/>
              <a:t>eg</a:t>
            </a:r>
            <a:r>
              <a:rPr lang="en-US" dirty="0" smtClean="0"/>
              <a:t> Keck, TMT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Microwave Kinetic Inductance Detectors</a:t>
            </a:r>
            <a:endParaRPr lang="en-US" sz="3600" dirty="0"/>
          </a:p>
        </p:txBody>
      </p:sp>
      <p:pic>
        <p:nvPicPr>
          <p:cNvPr id="8" name="Picture 2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6971" y="1813864"/>
            <a:ext cx="2549067" cy="237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Picture 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4217" y="3837698"/>
            <a:ext cx="2549067" cy="247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310009" y="5668825"/>
            <a:ext cx="10442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Cooper Pair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126521" y="4955217"/>
            <a:ext cx="199951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Energy Gap</a:t>
            </a:r>
          </a:p>
          <a:p>
            <a:r>
              <a:rPr lang="en-US" sz="1200" dirty="0"/>
              <a:t>Silicon –      1.10000 </a:t>
            </a:r>
            <a:r>
              <a:rPr lang="en-US" sz="1200" dirty="0" err="1"/>
              <a:t>eV</a:t>
            </a:r>
            <a:endParaRPr lang="en-US" sz="1200" dirty="0"/>
          </a:p>
          <a:p>
            <a:r>
              <a:rPr lang="en-US" sz="1200" dirty="0"/>
              <a:t>Aluminum – </a:t>
            </a:r>
            <a:r>
              <a:rPr lang="en-US" sz="1200" dirty="0">
                <a:solidFill>
                  <a:schemeClr val="accent2"/>
                </a:solidFill>
              </a:rPr>
              <a:t>0.00018</a:t>
            </a:r>
            <a:r>
              <a:rPr lang="en-US" sz="1200" i="1" dirty="0">
                <a:solidFill>
                  <a:schemeClr val="accent2"/>
                </a:solidFill>
              </a:rPr>
              <a:t> </a:t>
            </a:r>
            <a:r>
              <a:rPr lang="en-US" sz="1200" dirty="0" err="1"/>
              <a:t>eV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Energy resolution: </a:t>
            </a:r>
          </a:p>
        </p:txBody>
      </p:sp>
      <p:pic>
        <p:nvPicPr>
          <p:cNvPr id="16" name="Picture 9" descr="Picture 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4241" y="6063213"/>
            <a:ext cx="892777" cy="30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flipV="1">
            <a:off x="924535" y="6063213"/>
            <a:ext cx="1258315" cy="17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704534" y="5668825"/>
            <a:ext cx="444795" cy="1134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3181874" y="3742849"/>
            <a:ext cx="1420591" cy="1004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009667" y="3191367"/>
            <a:ext cx="356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Inductor is a </a:t>
            </a:r>
          </a:p>
          <a:p>
            <a:r>
              <a:rPr lang="en-US" dirty="0" smtClean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Superconductor!</a:t>
            </a:r>
            <a:endParaRPr lang="en-US" dirty="0">
              <a:solidFill>
                <a:schemeClr val="accent4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592" y="1813864"/>
            <a:ext cx="262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MKID Equivalent Circuit</a:t>
            </a:r>
            <a:endParaRPr lang="en-US" dirty="0">
              <a:solidFill>
                <a:schemeClr val="accent4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49"/>
          <p:cNvGrpSpPr/>
          <p:nvPr/>
        </p:nvGrpSpPr>
        <p:grpSpPr>
          <a:xfrm>
            <a:off x="6250171" y="1572091"/>
            <a:ext cx="2191025" cy="3570818"/>
            <a:chOff x="3593275" y="1193105"/>
            <a:chExt cx="1777837" cy="2829823"/>
          </a:xfrm>
        </p:grpSpPr>
        <p:pic>
          <p:nvPicPr>
            <p:cNvPr id="43" name="Picture 5" descr="Picture 3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20422" y="1193105"/>
              <a:ext cx="1450690" cy="127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6" descr="Picture 4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20422" y="2720981"/>
              <a:ext cx="1450690" cy="130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/>
            <p:cNvCxnSpPr/>
            <p:nvPr/>
          </p:nvCxnSpPr>
          <p:spPr>
            <a:xfrm rot="5400000" flipH="1" flipV="1">
              <a:off x="3586555" y="1813588"/>
              <a:ext cx="340591" cy="3271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593275" y="2961409"/>
              <a:ext cx="327148" cy="2713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KIDspec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Dual-arm (</a:t>
            </a:r>
            <a:r>
              <a:rPr lang="en-US" dirty="0" err="1" smtClean="0"/>
              <a:t>Vis+IR</a:t>
            </a:r>
            <a:r>
              <a:rPr lang="en-US" dirty="0" smtClean="0"/>
              <a:t>) spectrograph, with </a:t>
            </a:r>
            <a:r>
              <a:rPr lang="en-US" dirty="0" err="1" smtClean="0"/>
              <a:t>echelle</a:t>
            </a:r>
            <a:r>
              <a:rPr lang="en-US" dirty="0" smtClean="0"/>
              <a:t> grating in low order (&lt;20) to achieve spectral resolution of 5-10,000</a:t>
            </a:r>
          </a:p>
          <a:p>
            <a:r>
              <a:rPr lang="en-US" dirty="0" smtClean="0"/>
              <a:t>Cross-disperser is replaced by energy resolution of </a:t>
            </a:r>
            <a:r>
              <a:rPr lang="en-US" dirty="0" err="1" smtClean="0"/>
              <a:t>MKIDs</a:t>
            </a:r>
            <a:endParaRPr lang="en-US" dirty="0" smtClean="0"/>
          </a:p>
          <a:p>
            <a:r>
              <a:rPr lang="en-US" dirty="0" smtClean="0"/>
              <a:t>Photon counting detector allows for excellent background subtraction (a problem for </a:t>
            </a:r>
            <a:r>
              <a:rPr lang="en-US" dirty="0" err="1" smtClean="0"/>
              <a:t>eg</a:t>
            </a:r>
            <a:r>
              <a:rPr lang="en-US" dirty="0" smtClean="0"/>
              <a:t>. X-shooter/VLT)</a:t>
            </a:r>
          </a:p>
          <a:p>
            <a:r>
              <a:rPr lang="en-US" dirty="0" smtClean="0"/>
              <a:t>Combined with an image slicer, could give Integral-Field Spectroscopy as well.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80838" y="5906336"/>
            <a:ext cx="441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also, Cropper et al.,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concepts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00425" y="1676036"/>
          <a:ext cx="7791126" cy="4347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042"/>
                <a:gridCol w="2597042"/>
                <a:gridCol w="2597042"/>
              </a:tblGrid>
              <a:tr h="1110401">
                <a:tc>
                  <a:txBody>
                    <a:bodyPr/>
                    <a:lstStyle/>
                    <a:p>
                      <a:r>
                        <a:rPr lang="en-US" dirty="0" smtClean="0"/>
                        <a:t>Classification of transients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Accretion</a:t>
                      </a:r>
                      <a:r>
                        <a:rPr lang="en-US" baseline="0" dirty="0" smtClean="0"/>
                        <a:t> onto compact objects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Dark matter/energy</a:t>
                      </a:r>
                      <a:endParaRPr lang="en-US" dirty="0"/>
                    </a:p>
                  </a:txBody>
                  <a:tcPr/>
                </a:tc>
              </a:tr>
              <a:tr h="18791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High throughput, low spectral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resolution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Integral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Field Spectroscopy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High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time resolution and high spectral resolution single-object spectroscopy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Highly</a:t>
                      </a:r>
                      <a:r>
                        <a:rPr lang="en-US" baseline="0" dirty="0" smtClean="0"/>
                        <a:t> multiplexed, low spectral resolution spectroscopy</a:t>
                      </a:r>
                      <a:endParaRPr lang="en-US" dirty="0"/>
                    </a:p>
                  </a:txBody>
                  <a:tcPr/>
                </a:tc>
              </a:tr>
              <a:tr h="13576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ARCONS-10K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KIDSPEC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Mega-Z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Kieran O'Brien, Detector Virtual Workshop, February 27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23263"/>
          </a:xfrm>
        </p:spPr>
        <p:txBody>
          <a:bodyPr/>
          <a:lstStyle/>
          <a:p>
            <a:r>
              <a:rPr lang="en-US" dirty="0" smtClean="0"/>
              <a:t>Era of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Current large surveys (</a:t>
            </a:r>
            <a:r>
              <a:rPr lang="en-US" dirty="0" err="1" smtClean="0"/>
              <a:t>eg</a:t>
            </a:r>
            <a:r>
              <a:rPr lang="en-US" dirty="0" smtClean="0"/>
              <a:t>. COSMOS) combine large area imaging in a few (5-10) filters with spectroscopy of a small fraction of the </a:t>
            </a:r>
            <a:r>
              <a:rPr lang="en-US" dirty="0" smtClean="0"/>
              <a:t>sample</a:t>
            </a:r>
          </a:p>
          <a:p>
            <a:r>
              <a:rPr lang="en-US" dirty="0" smtClean="0"/>
              <a:t>Photometric </a:t>
            </a:r>
            <a:r>
              <a:rPr lang="en-US" dirty="0" err="1" smtClean="0"/>
              <a:t>redshifts</a:t>
            </a:r>
            <a:r>
              <a:rPr lang="en-US" dirty="0" smtClean="0"/>
              <a:t> are used to constrain </a:t>
            </a:r>
            <a:r>
              <a:rPr lang="en-US" dirty="0" smtClean="0"/>
              <a:t>clustering</a:t>
            </a:r>
          </a:p>
          <a:p>
            <a:r>
              <a:rPr lang="en-US" dirty="0" smtClean="0"/>
              <a:t>Some surveys using multiple narrow band filters, very expensive in terms of telescope time</a:t>
            </a:r>
            <a:endParaRPr lang="en-US" dirty="0" smtClean="0"/>
          </a:p>
          <a:p>
            <a:r>
              <a:rPr lang="en-US" dirty="0" smtClean="0"/>
              <a:t>Too time consuming/expensive to perform spectroscopy of more than a subset of objects detected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4556124" cy="1336956"/>
          </a:xfrm>
        </p:spPr>
        <p:txBody>
          <a:bodyPr/>
          <a:lstStyle/>
          <a:p>
            <a:r>
              <a:rPr lang="en-US" dirty="0" smtClean="0"/>
              <a:t>Mega-</a:t>
            </a:r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Redshift</a:t>
            </a:r>
            <a:r>
              <a:rPr lang="en-US" dirty="0" smtClean="0"/>
              <a:t> machine for Keck</a:t>
            </a:r>
            <a:endParaRPr lang="en-US" dirty="0" smtClean="0"/>
          </a:p>
          <a:p>
            <a:r>
              <a:rPr lang="en-US" dirty="0" smtClean="0"/>
              <a:t>Mask covers 10’x10’ FOV</a:t>
            </a:r>
          </a:p>
          <a:p>
            <a:r>
              <a:rPr lang="en-US" dirty="0" smtClean="0"/>
              <a:t>R</a:t>
            </a:r>
            <a:r>
              <a:rPr lang="en-US" dirty="0" smtClean="0"/>
              <a:t>~50 spectra for 10,000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objects </a:t>
            </a:r>
            <a:r>
              <a:rPr lang="en-US" dirty="0" smtClean="0"/>
              <a:t>per telescope pointing</a:t>
            </a:r>
          </a:p>
          <a:p>
            <a:r>
              <a:rPr lang="en-US" dirty="0" smtClean="0"/>
              <a:t>Limiting magnitude: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I</a:t>
            </a:r>
            <a:r>
              <a:rPr lang="en-US" dirty="0" smtClean="0"/>
              <a:t> = 26 in 1hr</a:t>
            </a:r>
            <a:endParaRPr lang="en-US" dirty="0" smtClean="0"/>
          </a:p>
          <a:p>
            <a:r>
              <a:rPr lang="en-US" dirty="0" smtClean="0"/>
              <a:t>Grid </a:t>
            </a:r>
            <a:r>
              <a:rPr lang="en-US" dirty="0" smtClean="0"/>
              <a:t>of 6”x6” ‘patrol fields’</a:t>
            </a:r>
          </a:p>
          <a:p>
            <a:r>
              <a:rPr lang="en-US" dirty="0" smtClean="0"/>
              <a:t>Each patrol field mapped onto a single MKID  </a:t>
            </a:r>
          </a:p>
          <a:p>
            <a:r>
              <a:rPr lang="en-US" dirty="0" smtClean="0"/>
              <a:t>4-6 square degrees in 25 nights producing </a:t>
            </a:r>
            <a:r>
              <a:rPr lang="en-US" dirty="0" err="1" smtClean="0"/>
              <a:t>redshifts</a:t>
            </a:r>
            <a:r>
              <a:rPr lang="en-US" dirty="0" smtClean="0"/>
              <a:t> of &gt; 1M objects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 descr="Megaz-Gr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30906" y="44601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demonstrated the use of </a:t>
            </a:r>
            <a:r>
              <a:rPr lang="en-US" dirty="0" err="1" smtClean="0"/>
              <a:t>MKIDs</a:t>
            </a:r>
            <a:r>
              <a:rPr lang="en-US" dirty="0" smtClean="0"/>
              <a:t> for optical/IR astronomy on sky for the first time</a:t>
            </a:r>
          </a:p>
          <a:p>
            <a:r>
              <a:rPr lang="en-US" dirty="0" smtClean="0"/>
              <a:t>Challenges remain in increasing uniformity and </a:t>
            </a:r>
            <a:r>
              <a:rPr lang="en-US" dirty="0" err="1" smtClean="0"/>
              <a:t>responsivity</a:t>
            </a:r>
            <a:r>
              <a:rPr lang="en-US" dirty="0" smtClean="0"/>
              <a:t> of arrays</a:t>
            </a:r>
          </a:p>
          <a:p>
            <a:r>
              <a:rPr lang="en-US" dirty="0" smtClean="0"/>
              <a:t>Their unique scalability amongst energy sensitive detectors makes them an excellent candidate for future instrumentation</a:t>
            </a:r>
          </a:p>
          <a:p>
            <a:r>
              <a:rPr lang="en-US" dirty="0" smtClean="0"/>
              <a:t>Could transform astronomy in the same way as the transition from photographic plates to digital media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Phase-shift of probe signal</a:t>
            </a:r>
            <a:endParaRPr lang="en-US" sz="3600" dirty="0"/>
          </a:p>
        </p:txBody>
      </p:sp>
      <p:grpSp>
        <p:nvGrpSpPr>
          <p:cNvPr id="7" name="Group 39"/>
          <p:cNvGrpSpPr/>
          <p:nvPr/>
        </p:nvGrpSpPr>
        <p:grpSpPr>
          <a:xfrm>
            <a:off x="2842008" y="1930141"/>
            <a:ext cx="4902100" cy="4178468"/>
            <a:chOff x="3745013" y="-608416"/>
            <a:chExt cx="4902100" cy="4178468"/>
          </a:xfrm>
          <a:solidFill>
            <a:schemeClr val="bg1"/>
          </a:solidFill>
        </p:grpSpPr>
        <p:pic>
          <p:nvPicPr>
            <p:cNvPr id="5" name="Picture 4" descr="SinglePuls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13101" y="182842"/>
              <a:ext cx="4234012" cy="33872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3745013" y="1819342"/>
              <a:ext cx="839058" cy="5773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413101" y="-608416"/>
              <a:ext cx="228217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Typical Single Photon Event</a:t>
              </a:r>
              <a:endParaRPr lang="en-US" dirty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49"/>
          <p:cNvGrpSpPr/>
          <p:nvPr/>
        </p:nvGrpSpPr>
        <p:grpSpPr>
          <a:xfrm>
            <a:off x="780246" y="2420826"/>
            <a:ext cx="2061762" cy="3687783"/>
            <a:chOff x="3920422" y="1193105"/>
            <a:chExt cx="1450690" cy="2829823"/>
          </a:xfrm>
        </p:grpSpPr>
        <p:pic>
          <p:nvPicPr>
            <p:cNvPr id="43" name="Picture 5" descr="Picture 3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0422" y="1193105"/>
              <a:ext cx="1450690" cy="127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6" descr="Picture 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0422" y="2720981"/>
              <a:ext cx="1450690" cy="130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Energy resolving detector</a:t>
            </a:r>
            <a:endParaRPr lang="en-US" sz="3600" dirty="0"/>
          </a:p>
        </p:txBody>
      </p:sp>
      <p:pic>
        <p:nvPicPr>
          <p:cNvPr id="6" name="Picture 5" descr="Screen shot 2010-06-28 at 10.14.05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2078" y="2707423"/>
            <a:ext cx="3355944" cy="36771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4967918" y="2114807"/>
            <a:ext cx="3770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Distribution of Photon Events</a:t>
            </a:r>
            <a:endParaRPr lang="en-US" dirty="0">
              <a:solidFill>
                <a:schemeClr val="accent4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 descr="SinglePuls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8066" y="2997353"/>
            <a:ext cx="4234012" cy="33872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725002" y="1745475"/>
            <a:ext cx="199951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Energy Gap</a:t>
            </a:r>
          </a:p>
          <a:p>
            <a:r>
              <a:rPr lang="en-US" sz="1200" dirty="0"/>
              <a:t>Silicon –      1.10000 </a:t>
            </a:r>
            <a:r>
              <a:rPr lang="en-US" sz="1200" dirty="0" err="1"/>
              <a:t>eV</a:t>
            </a:r>
            <a:endParaRPr lang="en-US" sz="1200" dirty="0"/>
          </a:p>
          <a:p>
            <a:r>
              <a:rPr lang="en-US" sz="1200" dirty="0"/>
              <a:t>Aluminum – </a:t>
            </a:r>
            <a:r>
              <a:rPr lang="en-US" sz="1200" dirty="0">
                <a:solidFill>
                  <a:schemeClr val="accent2"/>
                </a:solidFill>
              </a:rPr>
              <a:t>0.00018</a:t>
            </a:r>
            <a:r>
              <a:rPr lang="en-US" sz="1200" i="1" dirty="0">
                <a:solidFill>
                  <a:schemeClr val="accent2"/>
                </a:solidFill>
              </a:rPr>
              <a:t> </a:t>
            </a:r>
            <a:r>
              <a:rPr lang="en-US" sz="1200" dirty="0" err="1" smtClean="0"/>
              <a:t>eV</a:t>
            </a:r>
            <a:endParaRPr lang="en-US" sz="1200" dirty="0"/>
          </a:p>
        </p:txBody>
      </p:sp>
      <p:pic>
        <p:nvPicPr>
          <p:cNvPr id="14" name="Picture 9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2715" y="1962755"/>
            <a:ext cx="1530664" cy="5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25001" y="2674187"/>
            <a:ext cx="3968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hν</a:t>
            </a:r>
            <a:r>
              <a:rPr lang="en-US" dirty="0" smtClean="0"/>
              <a:t>= 4.9eV, R &lt;~ 100 for η~1    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 charset="0"/>
              </a:rPr>
              <a:t>Lumped element pixels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06400" y="1813457"/>
            <a:ext cx="4590951" cy="4280956"/>
            <a:chOff x="406400" y="1813457"/>
            <a:chExt cx="4590951" cy="4280956"/>
          </a:xfrm>
        </p:grpSpPr>
        <p:pic>
          <p:nvPicPr>
            <p:cNvPr id="22531" name="Picture 2" descr="Picture 2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6400" y="1813457"/>
              <a:ext cx="4590951" cy="42809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406400" y="1813457"/>
              <a:ext cx="580674" cy="508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 descr="b100827pixel.jpg"/>
          <p:cNvPicPr>
            <a:picLocks noChangeAspect="1"/>
          </p:cNvPicPr>
          <p:nvPr/>
        </p:nvPicPr>
        <p:blipFill>
          <a:blip r:embed="rId3"/>
          <a:srcRect l="2579" t="26885" r="13320"/>
          <a:stretch>
            <a:fillRect/>
          </a:stretch>
        </p:blipFill>
        <p:spPr>
          <a:xfrm>
            <a:off x="5232918" y="2539949"/>
            <a:ext cx="3842894" cy="267269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493992" y="2928150"/>
            <a:ext cx="1988905" cy="934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597650" y="4103847"/>
            <a:ext cx="2162948" cy="293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18065" y="3737828"/>
            <a:ext cx="5246534" cy="526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Arrays of </a:t>
            </a:r>
            <a:r>
              <a:rPr lang="en-US" dirty="0" err="1" smtClean="0"/>
              <a:t>MKIDs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Kieran O'Brien, Detector Virtual Workshop, February 27 2012</a:t>
            </a:r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z="180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pPr/>
              <a:t>8</a:t>
            </a:fld>
            <a:endParaRPr lang="en-US" sz="1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array300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727" y="3708506"/>
            <a:ext cx="2793868" cy="2235095"/>
          </a:xfrm>
          <a:prstGeom prst="rect">
            <a:avLst/>
          </a:prstGeom>
        </p:spPr>
      </p:pic>
      <p:pic>
        <p:nvPicPr>
          <p:cNvPr id="7" name="Picture 6" descr="b100827pixel.jpg"/>
          <p:cNvPicPr>
            <a:picLocks noChangeAspect="1"/>
          </p:cNvPicPr>
          <p:nvPr/>
        </p:nvPicPr>
        <p:blipFill>
          <a:blip r:embed="rId4"/>
          <a:srcRect l="2579" t="26885" r="13320"/>
          <a:stretch>
            <a:fillRect/>
          </a:stretch>
        </p:blipFill>
        <p:spPr>
          <a:xfrm>
            <a:off x="825373" y="3708506"/>
            <a:ext cx="3213702" cy="2235095"/>
          </a:xfrm>
          <a:prstGeom prst="rect">
            <a:avLst/>
          </a:prstGeom>
        </p:spPr>
      </p:pic>
      <p:grpSp>
        <p:nvGrpSpPr>
          <p:cNvPr id="20" name="Group 4"/>
          <p:cNvGrpSpPr/>
          <p:nvPr/>
        </p:nvGrpSpPr>
        <p:grpSpPr>
          <a:xfrm>
            <a:off x="6341932" y="1600201"/>
            <a:ext cx="1913663" cy="1706800"/>
            <a:chOff x="1905000" y="1600200"/>
            <a:chExt cx="4819650" cy="4494213"/>
          </a:xfrm>
        </p:grpSpPr>
        <p:pic>
          <p:nvPicPr>
            <p:cNvPr id="21" name="Picture 2" descr="Picture 2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05000" y="1600200"/>
              <a:ext cx="4819650" cy="4494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1905000" y="1600200"/>
              <a:ext cx="6096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4"/>
          <p:cNvGrpSpPr/>
          <p:nvPr/>
        </p:nvGrpSpPr>
        <p:grpSpPr>
          <a:xfrm>
            <a:off x="4900635" y="1600201"/>
            <a:ext cx="1913663" cy="1706800"/>
            <a:chOff x="1905000" y="1600200"/>
            <a:chExt cx="4819650" cy="4494213"/>
          </a:xfrm>
        </p:grpSpPr>
        <p:pic>
          <p:nvPicPr>
            <p:cNvPr id="18" name="Picture 2" descr="Picture 2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05000" y="1600200"/>
              <a:ext cx="4819650" cy="4494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1905000" y="1600200"/>
              <a:ext cx="6096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4"/>
          <p:cNvGrpSpPr/>
          <p:nvPr/>
        </p:nvGrpSpPr>
        <p:grpSpPr>
          <a:xfrm>
            <a:off x="3418199" y="1600201"/>
            <a:ext cx="1913663" cy="1706800"/>
            <a:chOff x="1905000" y="1600200"/>
            <a:chExt cx="4819650" cy="4494213"/>
          </a:xfrm>
        </p:grpSpPr>
        <p:pic>
          <p:nvPicPr>
            <p:cNvPr id="15" name="Picture 2" descr="Picture 2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05000" y="1600200"/>
              <a:ext cx="4819650" cy="4494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1905000" y="1600200"/>
              <a:ext cx="6096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988624" y="1600201"/>
            <a:ext cx="1913663" cy="1706800"/>
            <a:chOff x="1905000" y="1600200"/>
            <a:chExt cx="4819650" cy="4494213"/>
          </a:xfrm>
        </p:grpSpPr>
        <p:pic>
          <p:nvPicPr>
            <p:cNvPr id="12" name="Picture 2" descr="Picture 2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05000" y="1600200"/>
              <a:ext cx="4819650" cy="4494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905000" y="1600200"/>
              <a:ext cx="6096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2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329" y="1600201"/>
            <a:ext cx="1913663" cy="17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83329" y="1600201"/>
            <a:ext cx="242044" cy="202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07576"/>
            <a:ext cx="8042276" cy="90066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Franklin Gothic Book" charset="0"/>
              </a:rPr>
              <a:t>Digital MKID Readout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1008241"/>
            <a:ext cx="8770937" cy="5105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None/>
            </a:pPr>
            <a:r>
              <a:rPr lang="en-US" sz="2400" dirty="0" smtClean="0">
                <a:latin typeface="Century Gothic" charset="0"/>
              </a:rPr>
              <a:t>	Software </a:t>
            </a:r>
            <a:r>
              <a:rPr lang="en-US" sz="2400" dirty="0">
                <a:latin typeface="Century Gothic" charset="0"/>
              </a:rPr>
              <a:t>Defined Radio (SDR) Overview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>
                <a:latin typeface="Century Gothic" charset="0"/>
              </a:rPr>
              <a:t>Leverages massive industry investment in ADCs/</a:t>
            </a:r>
            <a:r>
              <a:rPr lang="en-US" sz="1800" dirty="0" err="1">
                <a:latin typeface="Century Gothic" charset="0"/>
              </a:rPr>
              <a:t>FPGAs</a:t>
            </a:r>
            <a:endParaRPr lang="en-US" sz="1800" dirty="0">
              <a:latin typeface="Century Gothic" charset="0"/>
            </a:endParaRPr>
          </a:p>
          <a:p>
            <a:pPr lvl="1" eaLnBrk="1" hangingPunct="1">
              <a:lnSpc>
                <a:spcPct val="100000"/>
              </a:lnSpc>
            </a:pPr>
            <a:r>
              <a:rPr lang="en-US" sz="1800" dirty="0">
                <a:latin typeface="Century Gothic" charset="0"/>
              </a:rPr>
              <a:t>Generate frequency comb and </a:t>
            </a:r>
            <a:r>
              <a:rPr lang="en-US" sz="1800" dirty="0" err="1">
                <a:latin typeface="Century Gothic" charset="0"/>
              </a:rPr>
              <a:t>upconvert</a:t>
            </a:r>
            <a:r>
              <a:rPr lang="en-US" sz="1800" dirty="0">
                <a:latin typeface="Century Gothic" charset="0"/>
              </a:rPr>
              <a:t> to frequency of interest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>
                <a:latin typeface="Century Gothic" charset="0"/>
              </a:rPr>
              <a:t>Pass through MKID and amplify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 err="1">
                <a:latin typeface="Century Gothic" charset="0"/>
              </a:rPr>
              <a:t>Downconvert</a:t>
            </a:r>
            <a:r>
              <a:rPr lang="en-US" sz="1800" dirty="0">
                <a:latin typeface="Century Gothic" charset="0"/>
              </a:rPr>
              <a:t> and Digitize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>
                <a:latin typeface="Century Gothic" charset="0"/>
              </a:rPr>
              <a:t>“Channelize” signals in a powerful FPGA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>
                <a:latin typeface="Century Gothic" charset="0"/>
              </a:rPr>
              <a:t>Process pulses (optical/UV/X-ray) or just output time stream (</a:t>
            </a:r>
            <a:r>
              <a:rPr lang="en-US" sz="1800" dirty="0" err="1">
                <a:latin typeface="Century Gothic" charset="0"/>
              </a:rPr>
              <a:t>submm</a:t>
            </a:r>
            <a:r>
              <a:rPr lang="en-US" sz="1800" dirty="0">
                <a:latin typeface="Century Gothic" charset="0"/>
              </a:rPr>
              <a:t>)</a:t>
            </a:r>
          </a:p>
          <a:p>
            <a:pPr lvl="1" eaLnBrk="1" hangingPunct="1">
              <a:lnSpc>
                <a:spcPct val="100000"/>
              </a:lnSpc>
            </a:pPr>
            <a:endParaRPr lang="en-US" sz="1800" dirty="0">
              <a:latin typeface="Century Gothic" charset="0"/>
            </a:endParaRPr>
          </a:p>
        </p:txBody>
      </p:sp>
      <p:pic>
        <p:nvPicPr>
          <p:cNvPr id="32772" name="Picture 4" descr="SDR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3557766"/>
            <a:ext cx="8878887" cy="2555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23230" y="6285136"/>
            <a:ext cx="3406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talk given by Ben </a:t>
            </a:r>
            <a:r>
              <a:rPr lang="en-US" dirty="0" err="1" smtClean="0"/>
              <a:t>Mazin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E861-018B-D04D-ADE5-A814E11436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Kieran O'Brien, Detector Virtual Workshop, February 27 2012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4150</TotalTime>
  <Words>2393</Words>
  <Application>Microsoft Macintosh PowerPoint</Application>
  <PresentationFormat>On-screen Show (4:3)</PresentationFormat>
  <Paragraphs>519</Paragraphs>
  <Slides>44</Slides>
  <Notes>8</Notes>
  <HiddenSlides>1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Breeze</vt:lpstr>
      <vt:lpstr>Microwave Kinetic Inductance Detectors for optical and  near-IR astronomy</vt:lpstr>
      <vt:lpstr>Mazin Lab</vt:lpstr>
      <vt:lpstr>Outline of talk</vt:lpstr>
      <vt:lpstr>Microwave Kinetic Inductance Detectors</vt:lpstr>
      <vt:lpstr>Phase-shift of probe signal</vt:lpstr>
      <vt:lpstr>Energy resolving detector</vt:lpstr>
      <vt:lpstr>Lumped element pixels</vt:lpstr>
      <vt:lpstr>Arrays of MKIDs</vt:lpstr>
      <vt:lpstr>Digital MKID Readout</vt:lpstr>
      <vt:lpstr>SDR Readout</vt:lpstr>
      <vt:lpstr>The science array</vt:lpstr>
      <vt:lpstr>QE curve</vt:lpstr>
      <vt:lpstr>SCI-2B Uniformity</vt:lpstr>
      <vt:lpstr>ARCONS</vt:lpstr>
      <vt:lpstr>Optical design</vt:lpstr>
      <vt:lpstr>First MKIDs on sky!</vt:lpstr>
      <vt:lpstr>Some photos</vt:lpstr>
      <vt:lpstr>Slide 18</vt:lpstr>
      <vt:lpstr>Installation</vt:lpstr>
      <vt:lpstr>Optical layout</vt:lpstr>
      <vt:lpstr>First light!</vt:lpstr>
      <vt:lpstr>First light: the movie!</vt:lpstr>
      <vt:lpstr>Results</vt:lpstr>
      <vt:lpstr>Substrate Event Problem</vt:lpstr>
      <vt:lpstr>Energy calibration Problems</vt:lpstr>
      <vt:lpstr>Sensitivity</vt:lpstr>
      <vt:lpstr>Science demonstration targets (or ‘what we hope to do!’)</vt:lpstr>
      <vt:lpstr>Crab Pulsar</vt:lpstr>
      <vt:lpstr>Einstein cross</vt:lpstr>
      <vt:lpstr>Summary of status of ARCONS</vt:lpstr>
      <vt:lpstr>Detectors for astronomy</vt:lpstr>
      <vt:lpstr>Detectors for astronomy</vt:lpstr>
      <vt:lpstr>Summary of status of ARCONS</vt:lpstr>
      <vt:lpstr>Instrument concepts</vt:lpstr>
      <vt:lpstr>Instrument concepts</vt:lpstr>
      <vt:lpstr>Classification of Transient sources</vt:lpstr>
      <vt:lpstr>Classification spectrum of Transient sources</vt:lpstr>
      <vt:lpstr>Instrument concepts</vt:lpstr>
      <vt:lpstr>Instrument characteristics</vt:lpstr>
      <vt:lpstr>KIDspec</vt:lpstr>
      <vt:lpstr>Instrument concepts</vt:lpstr>
      <vt:lpstr>Era of surveys</vt:lpstr>
      <vt:lpstr>Mega-z</vt:lpstr>
      <vt:lpstr>Summary</vt:lpstr>
    </vt:vector>
  </TitlesOfParts>
  <Company>UCSB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ARCONS: a step towards the ‘ultimate detector’ for optical/IR astronomy</dc:title>
  <dc:creator>Kieran O'Brien</dc:creator>
  <cp:lastModifiedBy>Kieran O'Brien</cp:lastModifiedBy>
  <cp:revision>58</cp:revision>
  <dcterms:created xsi:type="dcterms:W3CDTF">2012-02-26T19:27:25Z</dcterms:created>
  <dcterms:modified xsi:type="dcterms:W3CDTF">2012-02-27T15:49:35Z</dcterms:modified>
</cp:coreProperties>
</file>