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64" r:id="rId3"/>
  </p:sldMasterIdLst>
  <p:notesMasterIdLst>
    <p:notesMasterId r:id="rId52"/>
  </p:notesMasterIdLst>
  <p:handoutMasterIdLst>
    <p:handoutMasterId r:id="rId53"/>
  </p:handoutMasterIdLst>
  <p:sldIdLst>
    <p:sldId id="4152" r:id="rId4"/>
    <p:sldId id="4182" r:id="rId5"/>
    <p:sldId id="4168" r:id="rId6"/>
    <p:sldId id="4161" r:id="rId7"/>
    <p:sldId id="4144" r:id="rId8"/>
    <p:sldId id="4165" r:id="rId9"/>
    <p:sldId id="4188" r:id="rId10"/>
    <p:sldId id="4186" r:id="rId11"/>
    <p:sldId id="4187" r:id="rId12"/>
    <p:sldId id="4178" r:id="rId13"/>
    <p:sldId id="4175" r:id="rId14"/>
    <p:sldId id="4179" r:id="rId15"/>
    <p:sldId id="4180" r:id="rId16"/>
    <p:sldId id="4166" r:id="rId17"/>
    <p:sldId id="414" r:id="rId18"/>
    <p:sldId id="4172" r:id="rId19"/>
    <p:sldId id="419" r:id="rId20"/>
    <p:sldId id="429" r:id="rId21"/>
    <p:sldId id="392" r:id="rId22"/>
    <p:sldId id="4200" r:id="rId23"/>
    <p:sldId id="374" r:id="rId24"/>
    <p:sldId id="3865" r:id="rId25"/>
    <p:sldId id="3864" r:id="rId26"/>
    <p:sldId id="4046" r:id="rId27"/>
    <p:sldId id="4047" r:id="rId28"/>
    <p:sldId id="4177" r:id="rId29"/>
    <p:sldId id="4192" r:id="rId30"/>
    <p:sldId id="4148" r:id="rId31"/>
    <p:sldId id="259" r:id="rId32"/>
    <p:sldId id="312" r:id="rId33"/>
    <p:sldId id="326" r:id="rId34"/>
    <p:sldId id="327" r:id="rId35"/>
    <p:sldId id="4160" r:id="rId36"/>
    <p:sldId id="4159" r:id="rId37"/>
    <p:sldId id="4167" r:id="rId38"/>
    <p:sldId id="4174" r:id="rId39"/>
    <p:sldId id="4183" r:id="rId40"/>
    <p:sldId id="4181" r:id="rId41"/>
    <p:sldId id="4184" r:id="rId42"/>
    <p:sldId id="4193" r:id="rId43"/>
    <p:sldId id="4198" r:id="rId44"/>
    <p:sldId id="4199" r:id="rId45"/>
    <p:sldId id="4201" r:id="rId46"/>
    <p:sldId id="4202" r:id="rId47"/>
    <p:sldId id="4203" r:id="rId48"/>
    <p:sldId id="4204" r:id="rId49"/>
    <p:sldId id="4205" r:id="rId50"/>
    <p:sldId id="42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50" d="100"/>
          <a:sy n="150" d="100"/>
        </p:scale>
        <p:origin x="108" y="-1530"/>
      </p:cViewPr>
      <p:guideLst/>
    </p:cSldViewPr>
  </p:slideViewPr>
  <p:notesTextViewPr>
    <p:cViewPr>
      <p:scale>
        <a:sx n="1" d="1"/>
        <a:sy n="1" d="1"/>
      </p:scale>
      <p:origin x="0" y="0"/>
    </p:cViewPr>
  </p:notesTextViewPr>
  <p:sorterViewPr>
    <p:cViewPr varScale="1">
      <p:scale>
        <a:sx n="100" d="100"/>
        <a:sy n="100" d="100"/>
      </p:scale>
      <p:origin x="0" y="-8724"/>
    </p:cViewPr>
  </p:sorterViewPr>
  <p:notesViewPr>
    <p:cSldViewPr snapToGrid="0">
      <p:cViewPr varScale="1">
        <p:scale>
          <a:sx n="82" d="100"/>
          <a:sy n="82" d="100"/>
        </p:scale>
        <p:origin x="271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A794C-5C22-ECA1-1386-FD76F92DBA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3B332-347C-4E5F-CC15-F2162156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FE894-3C40-4ABD-8FEA-7321AB8A88EB}" type="datetimeFigureOut">
              <a:rPr lang="en-US" smtClean="0"/>
              <a:t>10/24/2025</a:t>
            </a:fld>
            <a:endParaRPr lang="en-US"/>
          </a:p>
        </p:txBody>
      </p:sp>
      <p:sp>
        <p:nvSpPr>
          <p:cNvPr id="4" name="Footer Placeholder 3">
            <a:extLst>
              <a:ext uri="{FF2B5EF4-FFF2-40B4-BE49-F238E27FC236}">
                <a16:creationId xmlns:a16="http://schemas.microsoft.com/office/drawing/2014/main" id="{31FFB40B-54D3-347E-8AB6-5E7C4BD59B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2B75D9-DC3E-5444-A2D6-439A476A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B229B-8A4F-4D66-937A-7D45B70A2337}" type="slidenum">
              <a:rPr lang="en-US" smtClean="0"/>
              <a:t>‹#›</a:t>
            </a:fld>
            <a:endParaRPr lang="en-US"/>
          </a:p>
        </p:txBody>
      </p:sp>
    </p:spTree>
    <p:extLst>
      <p:ext uri="{BB962C8B-B14F-4D97-AF65-F5344CB8AC3E}">
        <p14:creationId xmlns:p14="http://schemas.microsoft.com/office/powerpoint/2010/main" val="168401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73F67-94C8-4153-95E6-AF1CD84F8818}" type="slidenum">
              <a:rPr lang="en-US" altLang="en-US"/>
              <a:pPr/>
              <a:t>12</a:t>
            </a:fld>
            <a:endParaRPr lang="en-US" altLang="en-US"/>
          </a:p>
        </p:txBody>
      </p:sp>
      <p:sp>
        <p:nvSpPr>
          <p:cNvPr id="2267138" name="Rectangle 2"/>
          <p:cNvSpPr>
            <a:spLocks noGrp="1" noRot="1" noChangeAspect="1" noChangeArrowheads="1" noTextEdit="1"/>
          </p:cNvSpPr>
          <p:nvPr>
            <p:ph type="sldImg"/>
          </p:nvPr>
        </p:nvSpPr>
        <p:spPr>
          <a:ln/>
        </p:spPr>
      </p:sp>
      <p:sp>
        <p:nvSpPr>
          <p:cNvPr id="2267139" name="Rectangle 3"/>
          <p:cNvSpPr>
            <a:spLocks noGrp="1" noChangeArrowheads="1"/>
          </p:cNvSpPr>
          <p:nvPr>
            <p:ph type="body" idx="1"/>
          </p:nvPr>
        </p:nvSpPr>
        <p:spPr>
          <a:xfrm>
            <a:off x="934720" y="4415790"/>
            <a:ext cx="5140960" cy="4183380"/>
          </a:xfrm>
        </p:spPr>
        <p:txBody>
          <a:bodyPr/>
          <a:lstStyle/>
          <a:p>
            <a:endParaRPr lang="en-US" altLang="en-US"/>
          </a:p>
        </p:txBody>
      </p:sp>
    </p:spTree>
    <p:extLst>
      <p:ext uri="{BB962C8B-B14F-4D97-AF65-F5344CB8AC3E}">
        <p14:creationId xmlns:p14="http://schemas.microsoft.com/office/powerpoint/2010/main" val="136163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0EED64-FBBB-4E84-B6C6-7BDCB3CB278C}" type="slidenum">
              <a:rPr lang="en-US" altLang="en-US"/>
              <a:pPr eaLnBrk="1" hangingPunct="1"/>
              <a:t>13</a:t>
            </a:fld>
            <a:endParaRPr lang="en-US" altLang="en-US"/>
          </a:p>
        </p:txBody>
      </p:sp>
      <p:sp>
        <p:nvSpPr>
          <p:cNvPr id="67587" name="Rectangle 2"/>
          <p:cNvSpPr>
            <a:spLocks noGrp="1" noRot="1" noChangeAspect="1" noChangeArrowheads="1" noTextEdit="1"/>
          </p:cNvSpPr>
          <p:nvPr>
            <p:ph type="sldImg"/>
          </p:nvPr>
        </p:nvSpPr>
        <p:spPr>
          <a:xfrm>
            <a:off x="393700" y="692150"/>
            <a:ext cx="6072188" cy="3416300"/>
          </a:xfrm>
          <a:ln/>
        </p:spPr>
      </p:sp>
      <p:sp>
        <p:nvSpPr>
          <p:cNvPr id="67588" name="Rectangle 3"/>
          <p:cNvSpPr>
            <a:spLocks noGrp="1" noChangeArrowheads="1"/>
          </p:cNvSpPr>
          <p:nvPr>
            <p:ph type="body" idx="1"/>
          </p:nvPr>
        </p:nvSpPr>
        <p:spPr>
          <a:xfrm>
            <a:off x="911225" y="4343400"/>
            <a:ext cx="5032375" cy="4114800"/>
          </a:xfrm>
          <a:noFill/>
        </p:spPr>
        <p:txBody>
          <a:bodyPr/>
          <a:lstStyle/>
          <a:p>
            <a:pPr algn="just" eaLnBrk="1" hangingPunct="1"/>
            <a:r>
              <a:rPr lang="en-US" altLang="en-US"/>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extLst>
      <p:ext uri="{BB962C8B-B14F-4D97-AF65-F5344CB8AC3E}">
        <p14:creationId xmlns:p14="http://schemas.microsoft.com/office/powerpoint/2010/main" val="84856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8"/>
            <a:ext cx="3862770" cy="4514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7"/>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12" name="Content Placeholder 3">
            <a:extLst>
              <a:ext uri="{FF2B5EF4-FFF2-40B4-BE49-F238E27FC236}">
                <a16:creationId xmlns:a16="http://schemas.microsoft.com/office/drawing/2014/main" id="{F7C8AD26-85F0-3F83-7BD5-A9B18920D6D4}"/>
              </a:ext>
            </a:extLst>
          </p:cNvPr>
          <p:cNvSpPr>
            <a:spLocks noGrp="1"/>
          </p:cNvSpPr>
          <p:nvPr>
            <p:ph sz="half" idx="16"/>
          </p:nvPr>
        </p:nvSpPr>
        <p:spPr>
          <a:xfrm>
            <a:off x="203200" y="5833240"/>
            <a:ext cx="3860800" cy="577648"/>
          </a:xfrm>
        </p:spPr>
        <p:txBody>
          <a:bodyPr/>
          <a:lstStyle>
            <a:lvl1pPr marL="0" indent="0">
              <a:buFontTx/>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3" name="Content Placeholder 3">
            <a:extLst>
              <a:ext uri="{FF2B5EF4-FFF2-40B4-BE49-F238E27FC236}">
                <a16:creationId xmlns:a16="http://schemas.microsoft.com/office/drawing/2014/main" id="{5491DB76-99FF-89AC-4E45-14E2F81AE808}"/>
              </a:ext>
            </a:extLst>
          </p:cNvPr>
          <p:cNvSpPr>
            <a:spLocks noGrp="1"/>
          </p:cNvSpPr>
          <p:nvPr>
            <p:ph sz="half" idx="17"/>
          </p:nvPr>
        </p:nvSpPr>
        <p:spPr>
          <a:xfrm>
            <a:off x="8225481" y="5853161"/>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4" name="Content Placeholder 3">
            <a:extLst>
              <a:ext uri="{FF2B5EF4-FFF2-40B4-BE49-F238E27FC236}">
                <a16:creationId xmlns:a16="http://schemas.microsoft.com/office/drawing/2014/main" id="{93AA48A0-6618-B69F-154B-272B47283207}"/>
              </a:ext>
            </a:extLst>
          </p:cNvPr>
          <p:cNvSpPr>
            <a:spLocks noGrp="1"/>
          </p:cNvSpPr>
          <p:nvPr>
            <p:ph sz="half" idx="18"/>
          </p:nvPr>
        </p:nvSpPr>
        <p:spPr>
          <a:xfrm>
            <a:off x="4216400" y="5853160"/>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2782256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quarters and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4748"/>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2558797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quarters and half Content w/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4839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4066520"/>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
        <p:nvSpPr>
          <p:cNvPr id="5" name="Content Placeholder 3">
            <a:extLst>
              <a:ext uri="{FF2B5EF4-FFF2-40B4-BE49-F238E27FC236}">
                <a16:creationId xmlns:a16="http://schemas.microsoft.com/office/drawing/2014/main" id="{0BDDD728-2817-3342-6799-910BBB19BFF9}"/>
              </a:ext>
            </a:extLst>
          </p:cNvPr>
          <p:cNvSpPr>
            <a:spLocks noGrp="1"/>
          </p:cNvSpPr>
          <p:nvPr>
            <p:ph sz="half" idx="14"/>
          </p:nvPr>
        </p:nvSpPr>
        <p:spPr>
          <a:xfrm>
            <a:off x="6197600" y="5782221"/>
            <a:ext cx="5384800" cy="722697"/>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94687607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7" name="Content Placeholder 2">
            <a:extLst>
              <a:ext uri="{FF2B5EF4-FFF2-40B4-BE49-F238E27FC236}">
                <a16:creationId xmlns:a16="http://schemas.microsoft.com/office/drawing/2014/main" id="{CB9C818E-920E-F03C-FA59-09461F5BED24}"/>
              </a:ext>
            </a:extLst>
          </p:cNvPr>
          <p:cNvSpPr>
            <a:spLocks noGrp="1"/>
          </p:cNvSpPr>
          <p:nvPr>
            <p:ph sz="half" idx="13"/>
          </p:nvPr>
        </p:nvSpPr>
        <p:spPr>
          <a:xfrm>
            <a:off x="609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8534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45438"/>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9649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Times New Roman" panose="02020603050405020304" pitchFamily="18" charset="0"/>
                <a:cs typeface="Times New Roman" panose="02020603050405020304" pitchFamily="18" charset="0"/>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pecial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957" y="434976"/>
            <a:ext cx="10210799" cy="914400"/>
          </a:xfrm>
          <a:solidFill>
            <a:schemeClr val="accent4">
              <a:lumMod val="50000"/>
              <a:lumOff val="50000"/>
              <a:alpha val="50000"/>
            </a:schemeClr>
          </a:solidFill>
        </p:spPr>
        <p:txBody>
          <a:bodyPr/>
          <a:lstStyle>
            <a:lvl1pPr>
              <a:defRPr>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p:cNvSpPr>
            <a:spLocks noGrp="1"/>
          </p:cNvSpPr>
          <p:nvPr>
            <p:ph idx="13"/>
          </p:nvPr>
        </p:nvSpPr>
        <p:spPr>
          <a:xfrm>
            <a:off x="453957" y="3063876"/>
            <a:ext cx="10972800" cy="34290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35396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28660201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2"/>
            <a:ext cx="10972800" cy="23336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p:cNvSpPr>
            <a:spLocks noGrp="1"/>
          </p:cNvSpPr>
          <p:nvPr>
            <p:ph idx="13"/>
          </p:nvPr>
        </p:nvSpPr>
        <p:spPr>
          <a:xfrm>
            <a:off x="609600" y="3831433"/>
            <a:ext cx="10972800" cy="2333623"/>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1867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p:cNvSpPr>
            <a:spLocks noGrp="1"/>
          </p:cNvSpPr>
          <p:nvPr>
            <p:ph idx="13"/>
          </p:nvPr>
        </p:nvSpPr>
        <p:spPr>
          <a:xfrm>
            <a:off x="609600" y="3831433"/>
            <a:ext cx="10972800" cy="2333623"/>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0379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3"/>
            <a:ext cx="10972800" cy="4449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4" name="Content Placeholder 2">
            <a:extLst>
              <a:ext uri="{FF2B5EF4-FFF2-40B4-BE49-F238E27FC236}">
                <a16:creationId xmlns:a16="http://schemas.microsoft.com/office/drawing/2014/main" id="{0737EE29-F302-F36E-F858-97534D307739}"/>
              </a:ext>
            </a:extLst>
          </p:cNvPr>
          <p:cNvSpPr>
            <a:spLocks noGrp="1"/>
          </p:cNvSpPr>
          <p:nvPr>
            <p:ph idx="13"/>
          </p:nvPr>
        </p:nvSpPr>
        <p:spPr>
          <a:xfrm>
            <a:off x="606972" y="5761031"/>
            <a:ext cx="10972800" cy="715967"/>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8995329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One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a:extLst>
              <a:ext uri="{FF2B5EF4-FFF2-40B4-BE49-F238E27FC236}">
                <a16:creationId xmlns:a16="http://schemas.microsoft.com/office/drawing/2014/main" id="{C4D9BB48-3BF9-BADB-387F-D611FCA41FC3}"/>
              </a:ext>
            </a:extLst>
          </p:cNvPr>
          <p:cNvSpPr>
            <a:spLocks noGrp="1"/>
          </p:cNvSpPr>
          <p:nvPr>
            <p:ph sz="half" idx="13"/>
          </p:nvPr>
        </p:nvSpPr>
        <p:spPr>
          <a:xfrm>
            <a:off x="609600" y="5913428"/>
            <a:ext cx="10972800" cy="579448"/>
          </a:xfrm>
        </p:spPr>
        <p:txBody>
          <a:bodyPr/>
          <a:lstStyle>
            <a:lvl1pPr marL="0" indent="0">
              <a:buNone/>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US" dirty="0"/>
          </a:p>
        </p:txBody>
      </p:sp>
    </p:spTree>
    <p:extLst>
      <p:ext uri="{BB962C8B-B14F-4D97-AF65-F5344CB8AC3E}">
        <p14:creationId xmlns:p14="http://schemas.microsoft.com/office/powerpoint/2010/main" val="40788659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785" r:id="rId3"/>
    <p:sldLayoutId id="2147483786" r:id="rId4"/>
    <p:sldLayoutId id="2147483781" r:id="rId5"/>
    <p:sldLayoutId id="2147483664" r:id="rId6"/>
    <p:sldLayoutId id="2147483782" r:id="rId7"/>
    <p:sldLayoutId id="2147483767" r:id="rId8"/>
    <p:sldLayoutId id="2147483743" r:id="rId9"/>
    <p:sldLayoutId id="2147483780" r:id="rId10"/>
    <p:sldLayoutId id="2147483745" r:id="rId11"/>
    <p:sldLayoutId id="2147483779" r:id="rId12"/>
    <p:sldLayoutId id="2147483783" r:id="rId13"/>
    <p:sldLayoutId id="2147483679" r:id="rId14"/>
    <p:sldLayoutId id="2147483777" r:id="rId15"/>
    <p:sldLayoutId id="2147483784" r:id="rId16"/>
    <p:sldLayoutId id="2147483768" r:id="rId17"/>
    <p:sldLayoutId id="2147483772" r:id="rId18"/>
    <p:sldLayoutId id="2147483787" r:id="rId19"/>
    <p:sldLayoutId id="2147483778" r:id="rId20"/>
  </p:sldLayoutIdLst>
  <p:transition/>
  <p:hf hdr="0" dt="0"/>
  <p:txStyles>
    <p:titleStyle>
      <a:lvl1pPr algn="ctr" rtl="0" eaLnBrk="0" fontAlgn="base" hangingPunct="0">
        <a:spcBef>
          <a:spcPct val="0"/>
        </a:spcBef>
        <a:spcAft>
          <a:spcPct val="0"/>
        </a:spcAft>
        <a:defRPr sz="3200">
          <a:solidFill>
            <a:schemeClr val="tx1"/>
          </a:solidFill>
          <a:latin typeface="+mn-lt"/>
          <a:ea typeface="Sans Serif Collection" panose="020B0502040504020204" pitchFamily="34" charset="0"/>
          <a:cs typeface="Sans Serif Collection" panose="020B0502040504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s://utexas.app.box.com/f/61cc1b65545f4c7ab53eec480e64e17e" TargetMode="External"/><Relationship Id="rId2" Type="http://schemas.openxmlformats.org/officeDocument/2006/relationships/hyperlink" Target="https://chips2025.splashthat.com/" TargetMode="External"/><Relationship Id="rId1" Type="http://schemas.openxmlformats.org/officeDocument/2006/relationships/slideLayout" Target="../slideLayouts/slideLayout2.xml"/><Relationship Id="rId4" Type="http://schemas.openxmlformats.org/officeDocument/2006/relationships/hyperlink" Target="mailto:RD-RSVP@austin.utexas.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7.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2.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a:xfrm>
            <a:off x="1828800" y="2130426"/>
            <a:ext cx="10363200" cy="1470025"/>
          </a:xfrm>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a:xfrm>
            <a:off x="1828800" y="3886200"/>
            <a:ext cx="4480560" cy="1828800"/>
          </a:xfrm>
        </p:spPr>
        <p:txBody>
          <a:bodyPr/>
          <a:lstStyle/>
          <a:p>
            <a:r>
              <a:rPr lang="en-US"/>
              <a:t>Don Figer </a:t>
            </a:r>
          </a:p>
          <a:p>
            <a:r>
              <a:rPr lang="en-US"/>
              <a:t>College of Science, Professor </a:t>
            </a:r>
          </a:p>
          <a:p>
            <a:r>
              <a:rPr lang="en-US"/>
              <a:t>Future Photon Initiative, Director </a:t>
            </a:r>
          </a:p>
          <a:p>
            <a:r>
              <a:rPr lang="en-US"/>
              <a:t>Center for Detectors, Director</a:t>
            </a:r>
          </a:p>
          <a:p>
            <a:r>
              <a:rPr lang="en-US"/>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media" sz="quarter" idx="10"/>
          </p:nvPr>
        </p:nvPicPr>
        <p:blipFill>
          <a:blip r:embed="rId2" cstate="print">
            <a:extLst>
              <a:ext uri="{28A0092B-C50C-407E-A947-70E740481C1C}">
                <a14:useLocalDpi xmlns:a14="http://schemas.microsoft.com/office/drawing/2010/main" val="0"/>
              </a:ext>
            </a:extLst>
          </a:blip>
          <a:stretch/>
        </p:blipFill>
        <p:spPr>
          <a:xfrm>
            <a:off x="6891638" y="3886200"/>
            <a:ext cx="3571274" cy="1828800"/>
          </a:xfrm>
        </p:spPr>
      </p:pic>
    </p:spTree>
    <p:extLst>
      <p:ext uri="{BB962C8B-B14F-4D97-AF65-F5344CB8AC3E}">
        <p14:creationId xmlns:p14="http://schemas.microsoft.com/office/powerpoint/2010/main" val="1414183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525591" y="152400"/>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1300" b="1">
                <a:solidFill>
                  <a:schemeClr val="tx1"/>
                </a:solidFill>
                <a:latin typeface="Calibri" pitchFamily="34" charset="0"/>
              </a:defRPr>
            </a:lvl1pPr>
            <a:lvl2pPr marL="742950" indent="-285750" eaLnBrk="0" hangingPunct="0">
              <a:defRPr sz="1300" b="1">
                <a:solidFill>
                  <a:schemeClr val="tx1"/>
                </a:solidFill>
                <a:latin typeface="Calibri" pitchFamily="34" charset="0"/>
              </a:defRPr>
            </a:lvl2pPr>
            <a:lvl3pPr marL="1143000" indent="-228600" eaLnBrk="0" hangingPunct="0">
              <a:defRPr sz="1300" b="1">
                <a:solidFill>
                  <a:schemeClr val="tx1"/>
                </a:solidFill>
                <a:latin typeface="Calibri" pitchFamily="34" charset="0"/>
              </a:defRPr>
            </a:lvl3pPr>
            <a:lvl4pPr marL="1600200" indent="-228600" eaLnBrk="0" hangingPunct="0">
              <a:defRPr sz="1300" b="1">
                <a:solidFill>
                  <a:schemeClr val="tx1"/>
                </a:solidFill>
                <a:latin typeface="Calibri" pitchFamily="34" charset="0"/>
              </a:defRPr>
            </a:lvl4pPr>
            <a:lvl5pPr marL="2057400" indent="-228600" eaLnBrk="0" hangingPunct="0">
              <a:defRPr sz="1300" b="1">
                <a:solidFill>
                  <a:schemeClr val="tx1"/>
                </a:solidFill>
                <a:latin typeface="Calibri" pitchFamily="34" charset="0"/>
              </a:defRPr>
            </a:lvl5pPr>
            <a:lvl6pPr marL="2514600" indent="-228600" algn="ctr" eaLnBrk="0" fontAlgn="base" hangingPunct="0">
              <a:spcBef>
                <a:spcPct val="0"/>
              </a:spcBef>
              <a:spcAft>
                <a:spcPct val="0"/>
              </a:spcAft>
              <a:defRPr sz="1300" b="1">
                <a:solidFill>
                  <a:schemeClr val="tx1"/>
                </a:solidFill>
                <a:latin typeface="Calibri" pitchFamily="34" charset="0"/>
              </a:defRPr>
            </a:lvl6pPr>
            <a:lvl7pPr marL="2971800" indent="-228600" algn="ctr" eaLnBrk="0" fontAlgn="base" hangingPunct="0">
              <a:spcBef>
                <a:spcPct val="0"/>
              </a:spcBef>
              <a:spcAft>
                <a:spcPct val="0"/>
              </a:spcAft>
              <a:defRPr sz="1300" b="1">
                <a:solidFill>
                  <a:schemeClr val="tx1"/>
                </a:solidFill>
                <a:latin typeface="Calibri" pitchFamily="34" charset="0"/>
              </a:defRPr>
            </a:lvl7pPr>
            <a:lvl8pPr marL="3429000" indent="-228600" algn="ctr" eaLnBrk="0" fontAlgn="base" hangingPunct="0">
              <a:spcBef>
                <a:spcPct val="0"/>
              </a:spcBef>
              <a:spcAft>
                <a:spcPct val="0"/>
              </a:spcAft>
              <a:defRPr sz="1300" b="1">
                <a:solidFill>
                  <a:schemeClr val="tx1"/>
                </a:solidFill>
                <a:latin typeface="Calibri" pitchFamily="34" charset="0"/>
              </a:defRPr>
            </a:lvl8pPr>
            <a:lvl9pPr marL="3886200" indent="-228600" algn="ctr" eaLnBrk="0" fontAlgn="base" hangingPunct="0">
              <a:spcBef>
                <a:spcPct val="0"/>
              </a:spcBef>
              <a:spcAft>
                <a:spcPct val="0"/>
              </a:spcAft>
              <a:defRPr sz="1300" b="1">
                <a:solidFill>
                  <a:schemeClr val="tx1"/>
                </a:solidFill>
                <a:latin typeface="Calibri" pitchFamily="34" charset="0"/>
              </a:defRPr>
            </a:lvl9pPr>
          </a:lstStyle>
          <a:p>
            <a:pPr eaLnBrk="1" hangingPunct="1"/>
            <a:endParaRPr lang="en-US" altLang="en-US" sz="2400" b="0">
              <a:latin typeface="Arial" charset="0"/>
            </a:endParaRPr>
          </a:p>
        </p:txBody>
      </p:sp>
      <p:sp>
        <p:nvSpPr>
          <p:cNvPr id="3075" name="Title 1"/>
          <p:cNvSpPr>
            <a:spLocks noGrp="1"/>
          </p:cNvSpPr>
          <p:nvPr>
            <p:ph type="title"/>
          </p:nvPr>
        </p:nvSpPr>
        <p:spPr>
          <a:xfrm>
            <a:off x="1828800" y="152400"/>
            <a:ext cx="10210799" cy="914400"/>
          </a:xfrm>
        </p:spPr>
        <p:txBody>
          <a:bodyPr/>
          <a:lstStyle/>
          <a:p>
            <a:r>
              <a:rPr lang="en-US" altLang="en-US" dirty="0"/>
              <a:t>Detectors and Discovery</a:t>
            </a:r>
          </a:p>
        </p:txBody>
      </p:sp>
      <p:sp>
        <p:nvSpPr>
          <p:cNvPr id="3076" name="Content Placeholder 2"/>
          <p:cNvSpPr>
            <a:spLocks noGrp="1"/>
          </p:cNvSpPr>
          <p:nvPr>
            <p:ph idx="1"/>
          </p:nvPr>
        </p:nvSpPr>
        <p:spPr>
          <a:xfrm>
            <a:off x="609600" y="1295402"/>
            <a:ext cx="10972800" cy="4830763"/>
          </a:xfrm>
        </p:spPr>
        <p:txBody>
          <a:bodyPr>
            <a:normAutofit lnSpcReduction="10000"/>
          </a:bodyPr>
          <a:lstStyle/>
          <a:p>
            <a:r>
              <a:rPr lang="en-US" altLang="en-US" dirty="0"/>
              <a:t>Charles Townes (Nobel, Laser, IR instruments)</a:t>
            </a:r>
          </a:p>
          <a:p>
            <a:r>
              <a:rPr lang="en-US" altLang="en-US" dirty="0"/>
              <a:t>Penzias &amp; Wilson (Nobel, radio receiver)</a:t>
            </a:r>
          </a:p>
          <a:p>
            <a:r>
              <a:rPr lang="en-US" altLang="en-US" dirty="0"/>
              <a:t>Pulsars (radar)</a:t>
            </a:r>
          </a:p>
          <a:p>
            <a:r>
              <a:rPr lang="en-US" altLang="en-US" dirty="0"/>
              <a:t>Boyle &amp; Smith (Nobel, CCDs)</a:t>
            </a:r>
          </a:p>
          <a:p>
            <a:r>
              <a:rPr lang="en-US" altLang="en-US" dirty="0" err="1"/>
              <a:t>Becklin</a:t>
            </a:r>
            <a:r>
              <a:rPr lang="en-US" altLang="en-US" dirty="0"/>
              <a:t> &amp; </a:t>
            </a:r>
            <a:r>
              <a:rPr lang="en-US" altLang="en-US" dirty="0" err="1"/>
              <a:t>Neugebauer</a:t>
            </a:r>
            <a:r>
              <a:rPr lang="en-US" altLang="en-US" dirty="0"/>
              <a:t> (Galactic Center in IR)</a:t>
            </a:r>
          </a:p>
          <a:p>
            <a:r>
              <a:rPr lang="en-US" altLang="en-US" dirty="0"/>
              <a:t>Dark Matter (image intensifiers)</a:t>
            </a:r>
          </a:p>
          <a:p>
            <a:r>
              <a:rPr lang="en-US" altLang="en-US" dirty="0"/>
              <a:t>Dark Energy (Nobel, CCDs)</a:t>
            </a:r>
          </a:p>
          <a:p>
            <a:r>
              <a:rPr lang="en-US" altLang="en-US" dirty="0"/>
              <a:t>Cosmic Microwave Background (Nobel, COBE/detectors)</a:t>
            </a:r>
          </a:p>
          <a:p>
            <a:r>
              <a:rPr lang="en-US" altLang="en-US" dirty="0"/>
              <a:t>Neutrinos (</a:t>
            </a:r>
            <a:r>
              <a:rPr lang="en-US" altLang="en-US" dirty="0" err="1"/>
              <a:t>Nobels</a:t>
            </a:r>
            <a:r>
              <a:rPr lang="en-US" altLang="en-US" dirty="0"/>
              <a:t>, PMTs)</a:t>
            </a:r>
          </a:p>
          <a:p>
            <a:r>
              <a:rPr lang="en-US" altLang="en-US" dirty="0" err="1"/>
              <a:t>Reinhard</a:t>
            </a:r>
            <a:r>
              <a:rPr lang="en-US" altLang="en-US" dirty="0"/>
              <a:t> Genzel (Nobel, IR instruments)</a:t>
            </a:r>
          </a:p>
          <a:p>
            <a:r>
              <a:rPr lang="en-US" altLang="en-US" dirty="0"/>
              <a:t>James Webb Space Telescope</a:t>
            </a:r>
          </a:p>
          <a:p>
            <a:r>
              <a:rPr lang="en-US" altLang="en-US" dirty="0"/>
              <a:t>Hubble Space Telescope</a:t>
            </a:r>
          </a:p>
          <a:p>
            <a:r>
              <a:rPr lang="en-US" altLang="en-US" dirty="0"/>
              <a:t>Basically, almost every astrophysics discovery is due to new detectors and/or instrumentation.</a:t>
            </a:r>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10</a:t>
            </a:fld>
            <a:endParaRPr lang="en-US" dirty="0"/>
          </a:p>
        </p:txBody>
      </p:sp>
    </p:spTree>
    <p:extLst>
      <p:ext uri="{BB962C8B-B14F-4D97-AF65-F5344CB8AC3E}">
        <p14:creationId xmlns:p14="http://schemas.microsoft.com/office/powerpoint/2010/main" val="57941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7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r>
              <a:rPr lang="en-US" altLang="en-US" dirty="0"/>
              <a:t>Infrared Hybrid Detectors</a:t>
            </a:r>
          </a:p>
        </p:txBody>
      </p:sp>
      <p:sp>
        <p:nvSpPr>
          <p:cNvPr id="978947" name="Rectangle 3"/>
          <p:cNvSpPr>
            <a:spLocks noGrp="1" noChangeArrowheads="1"/>
          </p:cNvSpPr>
          <p:nvPr>
            <p:ph sz="half" idx="1"/>
          </p:nvPr>
        </p:nvSpPr>
        <p:spPr/>
        <p:txBody>
          <a:bodyPr>
            <a:normAutofit fontScale="85000" lnSpcReduction="10000"/>
          </a:bodyPr>
          <a:lstStyle/>
          <a:p>
            <a:r>
              <a:rPr lang="en-US" dirty="0"/>
              <a:t>light-sensitive material that detects infrared photons (wavelengths &gt; ~1 µm)</a:t>
            </a:r>
          </a:p>
          <a:p>
            <a:r>
              <a:rPr lang="en-US" dirty="0"/>
              <a:t>silicon readout integrated circuit</a:t>
            </a:r>
          </a:p>
          <a:p>
            <a:r>
              <a:rPr lang="en-US" dirty="0"/>
              <a:t>detector material (e.g., HgCdTe) optimized for infrared sensitivity</a:t>
            </a:r>
          </a:p>
          <a:p>
            <a:r>
              <a:rPr lang="en-US" dirty="0"/>
              <a:t>“hybrid” design: infrared detector layer bonded to a silicon readout integrated circuit (ROIC) using indium bump bonds</a:t>
            </a:r>
          </a:p>
          <a:p>
            <a:r>
              <a:rPr lang="en-US" altLang="en-US" dirty="0"/>
              <a:t>James Webb Space Telescope prototype infrared detector on a mechanical mount affixed to a plate in a cryogenic </a:t>
            </a:r>
            <a:r>
              <a:rPr lang="en-US" altLang="en-US" dirty="0" err="1"/>
              <a:t>dewar</a:t>
            </a:r>
            <a:endParaRPr lang="en-US" altLang="en-US" dirty="0"/>
          </a:p>
        </p:txBody>
      </p:sp>
      <p:sp>
        <p:nvSpPr>
          <p:cNvPr id="3" name="Slide Number Placeholder 2"/>
          <p:cNvSpPr>
            <a:spLocks noGrp="1"/>
          </p:cNvSpPr>
          <p:nvPr>
            <p:ph type="sldNum" sz="quarter" idx="12"/>
          </p:nvPr>
        </p:nvSpPr>
        <p:spPr/>
        <p:txBody>
          <a:bodyPr/>
          <a:lstStyle/>
          <a:p>
            <a:fld id="{1F1164FC-EDB3-4677-AD99-16BFEA955BA0}" type="slidenum">
              <a:rPr lang="en-US" smtClean="0"/>
              <a:pPr/>
              <a:t>11</a:t>
            </a:fld>
            <a:endParaRPr lang="en-US"/>
          </a:p>
        </p:txBody>
      </p:sp>
      <p:pic>
        <p:nvPicPr>
          <p:cNvPr id="8" name="Content Placeholder 2"/>
          <p:cNvPicPr>
            <a:picLocks noGrp="1" noChangeAspect="1"/>
          </p:cNvPicPr>
          <p:nvPr>
            <p:ph sz="half" idx="13"/>
          </p:nvPr>
        </p:nvPicPr>
        <p:blipFill>
          <a:blip r:embed="rId2"/>
          <a:stretch>
            <a:fillRect/>
          </a:stretch>
        </p:blipFill>
        <p:spPr>
          <a:xfrm>
            <a:off x="7141197" y="3762375"/>
            <a:ext cx="3497606" cy="2362200"/>
          </a:xfrm>
        </p:spPr>
      </p:pic>
      <p:pic>
        <p:nvPicPr>
          <p:cNvPr id="9" name="Content Placeholder 2"/>
          <p:cNvPicPr>
            <a:picLocks noGrp="1" noChangeAspect="1"/>
          </p:cNvPicPr>
          <p:nvPr>
            <p:ph sz="half" idx="2"/>
          </p:nvPr>
        </p:nvPicPr>
        <p:blipFill>
          <a:blip r:embed="rId3"/>
          <a:stretch>
            <a:fillRect/>
          </a:stretch>
        </p:blipFill>
        <p:spPr>
          <a:xfrm>
            <a:off x="7441746" y="1295400"/>
            <a:ext cx="2896507" cy="2362200"/>
          </a:xfrm>
          <a:prstGeom prst="rect">
            <a:avLst/>
          </a:prstGeom>
        </p:spPr>
      </p:pic>
    </p:spTree>
    <p:extLst>
      <p:ext uri="{BB962C8B-B14F-4D97-AF65-F5344CB8AC3E}">
        <p14:creationId xmlns:p14="http://schemas.microsoft.com/office/powerpoint/2010/main" val="376758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89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89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89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89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114" name="Rectangle 2"/>
          <p:cNvSpPr>
            <a:spLocks noGrp="1" noChangeArrowheads="1"/>
          </p:cNvSpPr>
          <p:nvPr>
            <p:ph type="title"/>
          </p:nvPr>
        </p:nvSpPr>
        <p:spPr/>
        <p:txBody>
          <a:bodyPr/>
          <a:lstStyle/>
          <a:p>
            <a:r>
              <a:rPr lang="en-US" altLang="en-US"/>
              <a:t>Signal-to-noise ratio (SNR)</a:t>
            </a:r>
            <a:endParaRPr lang="en-US" altLang="en-US" dirty="0"/>
          </a:p>
        </p:txBody>
      </p:sp>
      <p:sp>
        <p:nvSpPr>
          <p:cNvPr id="2266115" name="Rectangle 3"/>
          <p:cNvSpPr>
            <a:spLocks noGrp="1" noChangeArrowheads="1"/>
          </p:cNvSpPr>
          <p:nvPr>
            <p:ph idx="1"/>
          </p:nvPr>
        </p:nvSpPr>
        <p:spPr/>
        <p:txBody>
          <a:bodyPr/>
          <a:lstStyle/>
          <a:p>
            <a:r>
              <a:rPr lang="en-US" altLang="en-US"/>
              <a:t>The full expression for SNR contains a term in the numerator for the source and a denominator with terms representing the source, background, and detector properties.</a:t>
            </a:r>
          </a:p>
          <a:p>
            <a:r>
              <a:rPr lang="en-US" altLang="en-US"/>
              <a:t>A better detector can reduce the overall noise.</a:t>
            </a:r>
          </a:p>
          <a:p>
            <a:r>
              <a:rPr lang="en-US" altLang="en-US"/>
              <a:t>In some cases, SNR is dominated by the source itself.</a:t>
            </a:r>
          </a:p>
          <a:p>
            <a:r>
              <a:rPr lang="en-US" altLang="en-US"/>
              <a:t>Longer integrations increase SNR!</a:t>
            </a:r>
          </a:p>
          <a:p>
            <a:endParaRPr lang="en-US" altLang="en-US"/>
          </a:p>
          <a:p>
            <a:endParaRPr lang="en-US" altLang="en-US" dirty="0"/>
          </a:p>
        </p:txBody>
      </p:sp>
      <p:sp>
        <p:nvSpPr>
          <p:cNvPr id="2" name="Slide Number Placeholder 1"/>
          <p:cNvSpPr>
            <a:spLocks noGrp="1"/>
          </p:cNvSpPr>
          <p:nvPr>
            <p:ph type="sldNum" sz="quarter" idx="12"/>
          </p:nvPr>
        </p:nvSpPr>
        <p:spPr/>
        <p:txBody>
          <a:bodyPr/>
          <a:lstStyle/>
          <a:p>
            <a:fld id="{22E6A9CD-A2F2-40DD-A652-73A30586C02F}" type="slidenum">
              <a:rPr lang="en-US" smtClean="0"/>
              <a:pPr/>
              <a:t>12</a:t>
            </a:fld>
            <a:endParaRPr lang="en-US" dirty="0"/>
          </a:p>
        </p:txBody>
      </p:sp>
      <mc:AlternateContent xmlns:mc="http://schemas.openxmlformats.org/markup-compatibility/2006" xmlns:a14="http://schemas.microsoft.com/office/drawing/2010/main">
        <mc:Choice Requires="a14">
          <p:sp>
            <p:nvSpPr>
              <p:cNvPr id="13" name="Content Placeholder 12"/>
              <p:cNvSpPr txBox="1">
                <a:spLocks noGrp="1"/>
              </p:cNvSpPr>
              <p:nvPr>
                <p:ph idx="13"/>
              </p:nvPr>
            </p:nvSpPr>
            <p:spPr>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𝑆𝑁𝑅</m:t>
                      </m:r>
                      <m:r>
                        <a:rPr lang="en-US" sz="1600" b="0" i="1" smtClean="0">
                          <a:latin typeface="Cambria Math"/>
                        </a:rPr>
                        <m:t>=</m:t>
                      </m:r>
                      <m:f>
                        <m:fPr>
                          <m:ctrlPr>
                            <a:rPr lang="en-US" sz="1600" b="0" i="1" smtClean="0">
                              <a:latin typeface="Cambria Math" panose="02040503050406030204" pitchFamily="18" charset="0"/>
                            </a:rPr>
                          </m:ctrlPr>
                        </m:fPr>
                        <m:num>
                          <m:r>
                            <a:rPr lang="en-US" sz="1600" b="0" i="1" smtClean="0">
                              <a:latin typeface="Cambria Math"/>
                            </a:rPr>
                            <m:t>𝑆</m:t>
                          </m:r>
                        </m:num>
                        <m:den>
                          <m:r>
                            <a:rPr lang="en-US" sz="1600" b="0" i="1" smtClean="0">
                              <a:latin typeface="Cambria Math"/>
                            </a:rPr>
                            <m:t>𝑁</m:t>
                          </m:r>
                        </m:den>
                      </m:f>
                      <m:r>
                        <a:rPr lang="en-US" sz="1600" b="0" i="1" smtClean="0">
                          <a:latin typeface="Cambria Math"/>
                        </a:rPr>
                        <m:t>=</m:t>
                      </m:r>
                      <m:f>
                        <m:fPr>
                          <m:ctrlPr>
                            <a:rPr lang="en-US" sz="1600" b="0" i="1" smtClean="0">
                              <a:latin typeface="Cambria Math" panose="02040503050406030204" pitchFamily="18" charset="0"/>
                            </a:rPr>
                          </m:ctrlPr>
                        </m:fPr>
                        <m:num>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b="0" i="1" smtClean="0">
                              <a:latin typeface="Cambria Math"/>
                              <a:ea typeface="Cambria Math"/>
                            </a:rPr>
                            <m:t>𝑡</m:t>
                          </m:r>
                        </m:num>
                        <m:den>
                          <m:rad>
                            <m:radPr>
                              <m:degHide m:val="on"/>
                              <m:ctrlPr>
                                <a:rPr lang="en-US" sz="1600" b="0" i="1" smtClean="0">
                                  <a:latin typeface="Cambria Math" panose="02040503050406030204" pitchFamily="18" charset="0"/>
                                </a:rPr>
                              </m:ctrlPr>
                            </m:radPr>
                            <m:deg/>
                            <m:e>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𝑏</m:t>
                                      </m:r>
                                    </m:sub>
                                  </m:sSub>
                                  <m:r>
                                    <a:rPr lang="en-US" sz="1600" i="1">
                                      <a:latin typeface="Cambria Math"/>
                                      <a:ea typeface="Cambria Math"/>
                                    </a:rPr>
                                    <m:t>𝐴</m:t>
                                  </m:r>
                                  <m:sSub>
                                    <m:sSubPr>
                                      <m:ctrlPr>
                                        <a:rPr lang="en-US" sz="1600" i="1" smtClean="0">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𝑖</m:t>
                                  </m:r>
                                </m:e>
                                <m:sub>
                                  <m:r>
                                    <a:rPr lang="en-US" sz="1600" b="0" i="1" smtClean="0">
                                      <a:latin typeface="Cambria Math"/>
                                      <a:ea typeface="Cambria Math"/>
                                    </a:rPr>
                                    <m:t>𝑑𝑎𝑟𝑘</m:t>
                                  </m:r>
                                </m:sub>
                              </m:sSub>
                              <m:r>
                                <a:rPr lang="en-US" sz="1600" b="0" i="1" smtClean="0">
                                  <a:latin typeface="Cambria Math"/>
                                  <a:ea typeface="Cambria Math"/>
                                </a:rPr>
                                <m:t>𝑡</m:t>
                              </m:r>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Sup>
                                <m:sSubSupPr>
                                  <m:ctrlPr>
                                    <a:rPr lang="en-US" sz="1600" i="1">
                                      <a:solidFill>
                                        <a:srgbClr val="000000"/>
                                      </a:solidFill>
                                      <a:latin typeface="Cambria Math" panose="02040503050406030204" pitchFamily="18" charset="0"/>
                                      <a:ea typeface="Times New Roman"/>
                                      <a:cs typeface="Times New Roman"/>
                                    </a:rPr>
                                  </m:ctrlPr>
                                </m:sSubSupPr>
                                <m:e>
                                  <m:r>
                                    <a:rPr lang="en-US" sz="1600" i="1">
                                      <a:solidFill>
                                        <a:srgbClr val="000000"/>
                                      </a:solidFill>
                                      <a:latin typeface="Cambria Math"/>
                                      <a:ea typeface="Times New Roman"/>
                                      <a:cs typeface="Times New Roman"/>
                                    </a:rPr>
                                    <m:t>𝑁</m:t>
                                  </m:r>
                                </m:e>
                                <m:sub>
                                  <m:r>
                                    <a:rPr lang="en-US" sz="1600" b="0" i="1" smtClean="0">
                                      <a:solidFill>
                                        <a:srgbClr val="000000"/>
                                      </a:solidFill>
                                      <a:latin typeface="Cambria Math"/>
                                      <a:ea typeface="Times New Roman"/>
                                      <a:cs typeface="Times New Roman"/>
                                    </a:rPr>
                                    <m:t>𝑟𝑒𝑎𝑑</m:t>
                                  </m:r>
                                </m:sub>
                                <m:sup>
                                  <m:r>
                                    <a:rPr lang="en-US" sz="1600" i="1">
                                      <a:solidFill>
                                        <a:srgbClr val="000000"/>
                                      </a:solidFill>
                                      <a:latin typeface="Cambria Math"/>
                                      <a:ea typeface="Times New Roman"/>
                                      <a:cs typeface="Times New Roman"/>
                                    </a:rPr>
                                    <m:t>2</m:t>
                                  </m:r>
                                </m:sup>
                              </m:sSubSup>
                            </m:e>
                          </m:rad>
                        </m:den>
                      </m:f>
                    </m:oMath>
                  </m:oMathPara>
                </a14:m>
                <a:endParaRPr lang="en-US" sz="1600" dirty="0"/>
              </a:p>
            </p:txBody>
          </p:sp>
        </mc:Choice>
        <mc:Fallback xmlns="">
          <p:sp>
            <p:nvSpPr>
              <p:cNvPr id="13" name="Content Placeholder 12"/>
              <p:cNvSpPr txBox="1">
                <a:spLocks noGrp="1" noRot="1" noChangeAspect="1" noMove="1" noResize="1" noEditPoints="1" noAdjustHandles="1" noChangeArrowheads="1" noChangeShapeType="1" noTextEdit="1"/>
              </p:cNvSpPr>
              <p:nvPr>
                <p:ph idx="13"/>
              </p:nvPr>
            </p:nvSpPr>
            <p:spPr>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6101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6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6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61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Grp="1" noChangeArrowheads="1"/>
          </p:cNvSpPr>
          <p:nvPr>
            <p:ph type="title"/>
          </p:nvPr>
        </p:nvSpPr>
        <p:spPr>
          <a:xfrm>
            <a:off x="1828800" y="152400"/>
            <a:ext cx="10210799" cy="914400"/>
          </a:xfrm>
        </p:spPr>
        <p:txBody>
          <a:bodyPr/>
          <a:lstStyle/>
          <a:p>
            <a:r>
              <a:rPr lang="en-US" altLang="en-US"/>
              <a:t>Very Low Light Level - ExoPlanet Imaging</a:t>
            </a:r>
          </a:p>
        </p:txBody>
      </p:sp>
      <p:sp>
        <p:nvSpPr>
          <p:cNvPr id="15364" name="Rectangle 8"/>
          <p:cNvSpPr>
            <a:spLocks noGrp="1" noChangeArrowheads="1"/>
          </p:cNvSpPr>
          <p:nvPr>
            <p:ph idx="1"/>
          </p:nvPr>
        </p:nvSpPr>
        <p:spPr>
          <a:xfrm>
            <a:off x="609600" y="1295402"/>
            <a:ext cx="10972800" cy="4830763"/>
          </a:xfrm>
        </p:spPr>
        <p:txBody>
          <a:bodyPr/>
          <a:lstStyle/>
          <a:p>
            <a:r>
              <a:rPr lang="en-US" altLang="en-US"/>
              <a:t>The exposure time required to achieve SNR=1 is dramatically reduced for a zero read noise detector, as compared to detectors with state of the art read noise.</a:t>
            </a:r>
          </a:p>
        </p:txBody>
      </p:sp>
      <p:sp>
        <p:nvSpPr>
          <p:cNvPr id="4" name="Slide Number Placeholder 3">
            <a:extLst>
              <a:ext uri="{FF2B5EF4-FFF2-40B4-BE49-F238E27FC236}">
                <a16:creationId xmlns:a16="http://schemas.microsoft.com/office/drawing/2014/main" id="{EFDDFAD3-99AF-443E-A895-9C4AD82B9888}"/>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13</a:t>
            </a:fld>
            <a:endParaRPr lang="en-US" dirty="0"/>
          </a:p>
        </p:txBody>
      </p:sp>
      <p:pic>
        <p:nvPicPr>
          <p:cNvPr id="153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364" y="3400426"/>
            <a:ext cx="8169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Oval 5"/>
          <p:cNvSpPr>
            <a:spLocks noChangeArrowheads="1"/>
          </p:cNvSpPr>
          <p:nvPr/>
        </p:nvSpPr>
        <p:spPr bwMode="auto">
          <a:xfrm>
            <a:off x="7162800" y="40386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7" name="Oval 6"/>
          <p:cNvSpPr>
            <a:spLocks noChangeArrowheads="1"/>
          </p:cNvSpPr>
          <p:nvPr/>
        </p:nvSpPr>
        <p:spPr bwMode="auto">
          <a:xfrm>
            <a:off x="7162800" y="46482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01901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a:t>CMOS Imaging Detectors and Life in the Universe</a:t>
            </a:r>
            <a:endParaRPr lang="en-US" altLang="en-US" dirty="0"/>
          </a:p>
        </p:txBody>
      </p:sp>
    </p:spTree>
    <p:extLst>
      <p:ext uri="{BB962C8B-B14F-4D97-AF65-F5344CB8AC3E}">
        <p14:creationId xmlns:p14="http://schemas.microsoft.com/office/powerpoint/2010/main" val="14216746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a:xfrm>
            <a:off x="1839817" y="152400"/>
            <a:ext cx="10190602" cy="914400"/>
          </a:xfrm>
        </p:spPr>
        <p:txBody>
          <a:bodyPr/>
          <a:lstStyle/>
          <a:p>
            <a:r>
              <a:rPr lang="en-US" altLang="en-US" dirty="0"/>
              <a:t>Life in the Universe - </a:t>
            </a:r>
            <a:r>
              <a:rPr lang="en-US" altLang="en-US" dirty="0" err="1"/>
              <a:t>Biosignatures</a:t>
            </a:r>
            <a:endParaRPr lang="en-US" altLang="en-US" dirty="0"/>
          </a:p>
        </p:txBody>
      </p:sp>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95345"/>
            <a:ext cx="5384800" cy="40308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lide Number Placeholder 20"/>
          <p:cNvSpPr>
            <a:spLocks noGrp="1"/>
          </p:cNvSpPr>
          <p:nvPr>
            <p:ph type="sldNum" sz="quarter" idx="12"/>
          </p:nvPr>
        </p:nvSpPr>
        <p:spPr>
          <a:xfrm>
            <a:off x="9093200" y="6492876"/>
            <a:ext cx="2844800" cy="365125"/>
          </a:xfrm>
        </p:spPr>
        <p:txBody>
          <a:bodyPr/>
          <a:lstStyle/>
          <a:p>
            <a:fld id="{B9B0392C-5BE7-214B-9E5F-CC8853CBAA6A}" type="slidenum">
              <a:rPr lang="en-US" smtClean="0"/>
              <a:pPr/>
              <a:t>15</a:t>
            </a:fld>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652168"/>
            <a:ext cx="5384800" cy="4117227"/>
          </a:xfr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a:p>
            <a:r>
              <a:rPr lang="en-US" dirty="0"/>
              <a:t>Spectroscopy 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16</a:t>
            </a:fld>
            <a:endParaRPr lang="en-US" dirty="0"/>
          </a:p>
        </p:txBody>
      </p:sp>
    </p:spTree>
    <p:extLst>
      <p:ext uri="{BB962C8B-B14F-4D97-AF65-F5344CB8AC3E}">
        <p14:creationId xmlns:p14="http://schemas.microsoft.com/office/powerpoint/2010/main" val="22096221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a:xfrm>
            <a:off x="1828800" y="152400"/>
            <a:ext cx="10210799" cy="914400"/>
          </a:xfrm>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a:xfrm>
            <a:off x="609600" y="1295402"/>
            <a:ext cx="10972800" cy="4830763"/>
          </a:xfrm>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a:xfrm>
            <a:off x="9093200" y="6492876"/>
            <a:ext cx="2844800" cy="365125"/>
          </a:xfrm>
        </p:spPr>
        <p:txBody>
          <a:bodyPr/>
          <a:lstStyle/>
          <a:p>
            <a:fld id="{B9B0392C-5BE7-214B-9E5F-CC8853CBAA6A}" type="slidenum">
              <a:rPr lang="en-US" smtClean="0"/>
              <a:pPr/>
              <a:t>17</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a:xfrm>
            <a:off x="1828800" y="152400"/>
            <a:ext cx="10210799" cy="914400"/>
          </a:xfrm>
        </p:spPr>
        <p:txBody>
          <a:bodyPr/>
          <a:lstStyle/>
          <a:p>
            <a:r>
              <a:rPr lang="en-US" altLang="en-US" dirty="0"/>
              <a:t>Single Photon CMOS Detector Pixel</a:t>
            </a:r>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sp>
        <p:nvSpPr>
          <p:cNvPr id="6" name="Slide Number Placeholder 5"/>
          <p:cNvSpPr>
            <a:spLocks noGrp="1"/>
          </p:cNvSpPr>
          <p:nvPr>
            <p:ph type="sldNum" sz="quarter" idx="12"/>
          </p:nvPr>
        </p:nvSpPr>
        <p:spPr>
          <a:xfrm>
            <a:off x="9093200" y="6492876"/>
            <a:ext cx="2844800" cy="365125"/>
          </a:xfrm>
        </p:spPr>
        <p:txBody>
          <a:bodyPr/>
          <a:lstStyle/>
          <a:p>
            <a:fld id="{B9B0392C-5BE7-214B-9E5F-CC8853CBAA6A}" type="slidenum">
              <a:rPr lang="en-US" smtClean="0"/>
              <a:pPr/>
              <a:t>18</a:t>
            </a:fld>
            <a:endParaRPr lang="en-US" dirty="0"/>
          </a:p>
        </p:txBody>
      </p:sp>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9"/>
          <p:cNvPicPr>
            <a:picLocks noGrp="1" noChangeAspect="1"/>
          </p:cNvPicPr>
          <p:nvPr>
            <p:ph sz="half" idx="13"/>
          </p:nvPr>
        </p:nvPicPr>
        <p:blipFill rotWithShape="1">
          <a:blip r:embed="rId2">
            <a:extLst>
              <a:ext uri="{28A0092B-C50C-407E-A947-70E740481C1C}">
                <a14:useLocalDpi xmlns:a14="http://schemas.microsoft.com/office/drawing/2010/main" val="0"/>
              </a:ext>
            </a:extLst>
          </a:blip>
          <a:srcRect l="5077" t="4818" r="11329" b="8203"/>
          <a:stretch/>
        </p:blipFill>
        <p:spPr>
          <a:xfrm>
            <a:off x="1739664" y="4067175"/>
            <a:ext cx="3124671" cy="2438400"/>
          </a:xfrm>
        </p:spPr>
      </p:pic>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CMOS Detectors</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a:t>low-capacitance floating diffusion sense node </a:t>
            </a:r>
          </a:p>
          <a:p>
            <a:r>
              <a:rPr lang="en-US" altLang="en-US" dirty="0"/>
              <a:t>high-gain response of &gt;320 </a:t>
            </a:r>
            <a:r>
              <a:rPr lang="el-GR" altLang="en-US" dirty="0"/>
              <a:t>μ</a:t>
            </a:r>
            <a:r>
              <a:rPr lang="en-US" altLang="en-US" dirty="0"/>
              <a:t>V/e-</a:t>
            </a:r>
          </a:p>
          <a:p>
            <a:r>
              <a:rPr lang="en-US" altLang="en-US" dirty="0"/>
              <a:t>exceeds electronics read noise</a:t>
            </a:r>
          </a:p>
          <a:p>
            <a:r>
              <a:rPr lang="en-US" altLang="en-US" dirty="0"/>
              <a:t>correlated double/multiple sampling</a:t>
            </a:r>
          </a:p>
          <a:p>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1549182" y="1314450"/>
            <a:ext cx="3505636" cy="2438400"/>
          </a:xfrm>
        </p:spPr>
      </p:pic>
      <p:sp>
        <p:nvSpPr>
          <p:cNvPr id="6" name="Slide Number Placeholder 5"/>
          <p:cNvSpPr>
            <a:spLocks noGrp="1"/>
          </p:cNvSpPr>
          <p:nvPr>
            <p:ph type="sldNum" sz="quarter" idx="12"/>
          </p:nvPr>
        </p:nvSpPr>
        <p:spPr/>
        <p:txBody>
          <a:bodyPr/>
          <a:lstStyle/>
          <a:p>
            <a:fld id="{B9B0392C-5BE7-214B-9E5F-CC8853CBAA6A}" type="slidenum">
              <a:rPr lang="en-US" smtClean="0"/>
              <a:pPr/>
              <a:t>19</a:t>
            </a:fld>
            <a:endParaRPr lang="en-US" dirty="0"/>
          </a:p>
        </p:txBody>
      </p:sp>
      <p:sp>
        <p:nvSpPr>
          <p:cNvPr id="8" name="Content Placeholder 7">
            <a:extLst>
              <a:ext uri="{FF2B5EF4-FFF2-40B4-BE49-F238E27FC236}">
                <a16:creationId xmlns:a16="http://schemas.microsoft.com/office/drawing/2014/main" id="{CC20CD39-9451-A155-BDAD-16F0155B94E7}"/>
              </a:ext>
            </a:extLst>
          </p:cNvPr>
          <p:cNvSpPr>
            <a:spLocks noGrp="1"/>
          </p:cNvSpPr>
          <p:nvPr>
            <p:ph sz="half" idx="14"/>
          </p:nvPr>
        </p:nvSpPr>
        <p:spPr/>
        <p:txBody>
          <a:bodyPr>
            <a:normAutofit fontScale="55000" lnSpcReduction="20000"/>
          </a:bodyPr>
          <a:lstStyle/>
          <a:p>
            <a:r>
              <a:rPr lang="en-US"/>
              <a:t>Ma, J. et al. Ultra-high-resolution quanta image sensor with reliable photon-number-resolving and high dynamic range capabilities. Sci Rep 12, 13869 (2022). https://doi.org/10.1038/s41598-022-17952-z</a:t>
            </a:r>
          </a:p>
          <a:p>
            <a:endParaRPr lang="en-US" dirty="0"/>
          </a:p>
        </p:txBody>
      </p:sp>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3823" y="4358621"/>
            <a:ext cx="748550" cy="34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EF734-3090-64AC-56D6-4C70E5F2505C}"/>
              </a:ext>
            </a:extLst>
          </p:cNvPr>
          <p:cNvSpPr>
            <a:spLocks noGrp="1"/>
          </p:cNvSpPr>
          <p:nvPr>
            <p:ph type="title"/>
          </p:nvPr>
        </p:nvSpPr>
        <p:spPr/>
        <p:txBody>
          <a:bodyPr/>
          <a:lstStyle/>
          <a:p>
            <a:r>
              <a:rPr lang="en-US" dirty="0"/>
              <a:t>Email from Jennifer Lyon Gardner from The University of Texas at Austin on 10/1/2025</a:t>
            </a:r>
          </a:p>
        </p:txBody>
      </p:sp>
      <p:sp>
        <p:nvSpPr>
          <p:cNvPr id="6" name="Content Placeholder 5">
            <a:extLst>
              <a:ext uri="{FF2B5EF4-FFF2-40B4-BE49-F238E27FC236}">
                <a16:creationId xmlns:a16="http://schemas.microsoft.com/office/drawing/2014/main" id="{E5F702CC-5B54-91BD-B06A-96AA3944C08E}"/>
              </a:ext>
            </a:extLst>
          </p:cNvPr>
          <p:cNvSpPr>
            <a:spLocks noGrp="1"/>
          </p:cNvSpPr>
          <p:nvPr>
            <p:ph idx="1"/>
          </p:nvPr>
        </p:nvSpPr>
        <p:spPr/>
        <p:txBody>
          <a:bodyPr>
            <a:normAutofit fontScale="62500" lnSpcReduction="20000"/>
          </a:bodyPr>
          <a:lstStyle/>
          <a:p>
            <a:pPr marL="0" indent="0">
              <a:buNone/>
            </a:pPr>
            <a:r>
              <a:rPr lang="en-US" sz="2400" dirty="0"/>
              <a:t>Dear Don,</a:t>
            </a:r>
          </a:p>
          <a:p>
            <a:pPr marL="0" indent="0">
              <a:buNone/>
            </a:pPr>
            <a:r>
              <a:rPr lang="en-US" sz="2400" dirty="0"/>
              <a:t> </a:t>
            </a:r>
          </a:p>
          <a:p>
            <a:pPr marL="0" indent="0">
              <a:buNone/>
            </a:pPr>
            <a:r>
              <a:rPr lang="en-US" sz="2400" dirty="0"/>
              <a:t>We are excited for you to join us at the </a:t>
            </a:r>
            <a:r>
              <a:rPr lang="en-US" sz="2400" u="sng" dirty="0">
                <a:hlinkClick r:id="rId2"/>
              </a:rPr>
              <a:t>CHIPS for Science conference</a:t>
            </a:r>
            <a:r>
              <a:rPr lang="en-US" sz="2400" dirty="0"/>
              <a:t> on October 29-30. I'm writing today with some more details on the brief (~20-min) presentation we would like you to give at the conference.</a:t>
            </a:r>
          </a:p>
          <a:p>
            <a:pPr marL="0" indent="0">
              <a:buNone/>
            </a:pPr>
            <a:r>
              <a:rPr lang="en-US" sz="2400" dirty="0"/>
              <a:t> </a:t>
            </a:r>
          </a:p>
          <a:p>
            <a:pPr marL="0" indent="0">
              <a:buNone/>
            </a:pPr>
            <a:r>
              <a:rPr lang="en-US" sz="2400" dirty="0"/>
              <a:t>We have you scheduled to give a presentation at 1:00 – 1:30 pm CT on Day 1 (October 29) on opportunities for heterogeneous integration and advanced packaging in sensors and detectors for physical and chemical sciences. More details on presentation length, format and suggested content:</a:t>
            </a:r>
          </a:p>
          <a:p>
            <a:pPr marL="0" indent="0">
              <a:buNone/>
            </a:pPr>
            <a:r>
              <a:rPr lang="en-US" sz="2400" dirty="0"/>
              <a:t> </a:t>
            </a:r>
          </a:p>
          <a:p>
            <a:pPr marL="0" lvl="0" indent="0">
              <a:buNone/>
            </a:pPr>
            <a:r>
              <a:rPr lang="en-US" sz="2400" dirty="0"/>
              <a:t>Total time block on the agenda – 30 minutes</a:t>
            </a:r>
          </a:p>
          <a:p>
            <a:pPr marL="0" lvl="0" indent="0">
              <a:buNone/>
            </a:pPr>
            <a:r>
              <a:rPr lang="en-US" sz="2400" dirty="0"/>
              <a:t>Aim for 20 min presentation with 3 min for intro and 7 min for audience Q&amp;A</a:t>
            </a:r>
          </a:p>
          <a:p>
            <a:pPr marL="0" lvl="0" indent="0">
              <a:buNone/>
            </a:pPr>
            <a:r>
              <a:rPr lang="en-US" sz="2400" dirty="0"/>
              <a:t>We encourage the use of slides as a visual aid; please upload your slides to </a:t>
            </a:r>
            <a:r>
              <a:rPr lang="en-US" sz="2400" u="sng" dirty="0">
                <a:hlinkClick r:id="rId3"/>
              </a:rPr>
              <a:t>https://utexas.app.box.com/f/61cc1b65545f4c7ab53eec480e64e17e</a:t>
            </a:r>
            <a:r>
              <a:rPr lang="en-US" sz="2400" dirty="0"/>
              <a:t> by Monday, Oct 27 (two days before the conference)</a:t>
            </a:r>
          </a:p>
          <a:p>
            <a:pPr marL="0" lvl="0" indent="0">
              <a:buNone/>
            </a:pPr>
            <a:r>
              <a:rPr lang="en-US" sz="2400" dirty="0"/>
              <a:t>Suggested content:</a:t>
            </a:r>
          </a:p>
          <a:p>
            <a:pPr marL="342900" lvl="1" indent="0">
              <a:buNone/>
            </a:pPr>
            <a:r>
              <a:rPr lang="en-US" dirty="0"/>
              <a:t>Background: developments in detector technology are often applied first in astronomy/astrophysics use cases</a:t>
            </a:r>
          </a:p>
          <a:p>
            <a:pPr marL="342900" lvl="1" indent="0">
              <a:buNone/>
            </a:pPr>
            <a:r>
              <a:rPr lang="en-US" dirty="0"/>
              <a:t>Describe how access to semiconductor facilities might advance the state-of-the-art in detectors for astrophysics or high-energy physics applications</a:t>
            </a:r>
          </a:p>
          <a:p>
            <a:pPr marL="342900" lvl="1" indent="0">
              <a:buNone/>
            </a:pPr>
            <a:r>
              <a:rPr lang="en-US" dirty="0"/>
              <a:t>Example: how the ability to integrate multiple types of sensors together in a package or the integration of logic and memory into a package alongside the sensor to do in-package compute and local preprocessing of sensor data might be a benefit to advancing scientific research</a:t>
            </a:r>
          </a:p>
          <a:p>
            <a:pPr marL="0" indent="0">
              <a:buNone/>
            </a:pPr>
            <a:r>
              <a:rPr lang="en-US" sz="2400" dirty="0"/>
              <a:t> </a:t>
            </a:r>
          </a:p>
          <a:p>
            <a:pPr marL="0" indent="0">
              <a:buNone/>
            </a:pPr>
            <a:r>
              <a:rPr lang="en-US" sz="2400" dirty="0"/>
              <a:t> </a:t>
            </a:r>
          </a:p>
          <a:p>
            <a:pPr marL="0" indent="0">
              <a:buNone/>
            </a:pPr>
            <a:r>
              <a:rPr lang="en-US" sz="2400" dirty="0"/>
              <a:t>Please let us know what questions you have. In addition, if you have any other logistical questions regarding travel, etc., you may direct those to </a:t>
            </a:r>
            <a:r>
              <a:rPr lang="en-US" sz="2400" u="sng" dirty="0">
                <a:hlinkClick r:id="rId4"/>
              </a:rPr>
              <a:t>RD-RSVP@austin.utexas.edu</a:t>
            </a:r>
            <a:r>
              <a:rPr lang="en-US" sz="2400" dirty="0"/>
              <a:t> (</a:t>
            </a:r>
            <a:r>
              <a:rPr lang="en-US" sz="2400" dirty="0" err="1"/>
              <a:t>CCed</a:t>
            </a:r>
            <a:r>
              <a:rPr lang="en-US" sz="2400" dirty="0"/>
              <a:t>) for prompt response. We look forward to welcoming you to Austin later this month. </a:t>
            </a:r>
          </a:p>
          <a:p>
            <a:endParaRPr lang="en-US" dirty="0"/>
          </a:p>
        </p:txBody>
      </p:sp>
    </p:spTree>
    <p:extLst>
      <p:ext uri="{BB962C8B-B14F-4D97-AF65-F5344CB8AC3E}">
        <p14:creationId xmlns:p14="http://schemas.microsoft.com/office/powerpoint/2010/main" val="32231805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t>Single Photon CMOS Detector Bonding</a:t>
            </a:r>
          </a:p>
        </p:txBody>
      </p:sp>
      <p:sp>
        <p:nvSpPr>
          <p:cNvPr id="6" name="Slide Number Placeholder 5"/>
          <p:cNvSpPr>
            <a:spLocks noGrp="1"/>
          </p:cNvSpPr>
          <p:nvPr>
            <p:ph type="sldNum" sz="quarter" idx="12"/>
          </p:nvPr>
        </p:nvSpPr>
        <p:spPr/>
        <p:txBody>
          <a:bodyPr/>
          <a:lstStyle/>
          <a:p>
            <a:fld id="{B9B0392C-5BE7-214B-9E5F-CC8853CBAA6A}" type="slidenum">
              <a:rPr lang="en-US" smtClean="0"/>
              <a:pPr/>
              <a:t>20</a:t>
            </a:fld>
            <a:endParaRPr lang="en-US" dirty="0"/>
          </a:p>
        </p:txBody>
      </p:sp>
      <p:pic>
        <p:nvPicPr>
          <p:cNvPr id="7" name="Content Placeholder 6"/>
          <p:cNvPicPr>
            <a:picLocks noGrp="1" noChangeAspect="1"/>
          </p:cNvPicPr>
          <p:nvPr>
            <p:ph idx="1"/>
          </p:nvPr>
        </p:nvPicPr>
        <p:blipFill>
          <a:blip r:embed="rId2"/>
          <a:stretch>
            <a:fillRect/>
          </a:stretch>
        </p:blipFill>
        <p:spPr>
          <a:xfrm>
            <a:off x="3107865" y="1295400"/>
            <a:ext cx="5976269" cy="4830763"/>
          </a:xfrm>
          <a:prstGeom prst="rect">
            <a:avLst/>
          </a:prstGeom>
        </p:spPr>
      </p:pic>
    </p:spTree>
    <p:extLst>
      <p:ext uri="{BB962C8B-B14F-4D97-AF65-F5344CB8AC3E}">
        <p14:creationId xmlns:p14="http://schemas.microsoft.com/office/powerpoint/2010/main" val="1803432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21</a:t>
            </a:fld>
            <a:endParaRPr lang="en-US" dirty="0"/>
          </a:p>
        </p:txBody>
      </p:sp>
      <p:sp>
        <p:nvSpPr>
          <p:cNvPr id="8" name="Content Placeholder 7">
            <a:extLst>
              <a:ext uri="{FF2B5EF4-FFF2-40B4-BE49-F238E27FC236}">
                <a16:creationId xmlns:a16="http://schemas.microsoft.com/office/drawing/2014/main" id="{57D5D8A2-0332-1549-3C06-BD982F6E5432}"/>
              </a:ext>
            </a:extLst>
          </p:cNvPr>
          <p:cNvSpPr>
            <a:spLocks noGrp="1"/>
          </p:cNvSpPr>
          <p:nvPr>
            <p:ph sz="half" idx="16"/>
          </p:nvPr>
        </p:nvSpPr>
        <p:spPr/>
        <p:txBody>
          <a:bodyPr>
            <a:normAutofit fontScale="47500" lnSpcReduction="20000"/>
          </a:bodyPr>
          <a:lstStyle/>
          <a:p>
            <a:pPr algn="ctr">
              <a:spcBef>
                <a:spcPct val="0"/>
              </a:spcBef>
              <a:buClrTx/>
            </a:pPr>
            <a:r>
              <a:rPr lang="en-US" altLang="en-US" dirty="0"/>
              <a:t>QIS CMOS</a:t>
            </a:r>
          </a:p>
          <a:p>
            <a:pPr algn="ctr">
              <a:spcBef>
                <a:spcPct val="0"/>
              </a:spcBef>
              <a:buClrTx/>
            </a:pPr>
            <a:r>
              <a:rPr lang="en-US" altLang="en-US" dirty="0"/>
              <a:t>1 Megapixel Sensors</a:t>
            </a:r>
          </a:p>
          <a:p>
            <a:pPr algn="ctr">
              <a:spcBef>
                <a:spcPct val="0"/>
              </a:spcBef>
              <a:buClrTx/>
            </a:pPr>
            <a:r>
              <a:rPr lang="en-US" altLang="en-US" dirty="0"/>
              <a:t>1.1 </a:t>
            </a:r>
            <a:r>
              <a:rPr lang="el-GR" altLang="en-US" dirty="0"/>
              <a:t>μ</a:t>
            </a:r>
            <a:r>
              <a:rPr lang="en-US" altLang="en-US" dirty="0"/>
              <a:t>m pixels</a:t>
            </a:r>
          </a:p>
          <a:p>
            <a:endParaRPr lang="en-US" dirty="0"/>
          </a:p>
        </p:txBody>
      </p:sp>
      <p:sp>
        <p:nvSpPr>
          <p:cNvPr id="9" name="Content Placeholder 8">
            <a:extLst>
              <a:ext uri="{FF2B5EF4-FFF2-40B4-BE49-F238E27FC236}">
                <a16:creationId xmlns:a16="http://schemas.microsoft.com/office/drawing/2014/main" id="{A5F109C6-CE3F-2678-1377-284158FA2C42}"/>
              </a:ext>
            </a:extLst>
          </p:cNvPr>
          <p:cNvSpPr>
            <a:spLocks noGrp="1"/>
          </p:cNvSpPr>
          <p:nvPr>
            <p:ph sz="half" idx="17"/>
          </p:nvPr>
        </p:nvSpPr>
        <p:spPr/>
        <p:txBody>
          <a:bodyPr>
            <a:normAutofit fontScale="62500" lnSpcReduction="20000"/>
          </a:bodyPr>
          <a:lstStyle/>
          <a:p>
            <a:pPr algn="ctr">
              <a:spcBef>
                <a:spcPct val="0"/>
              </a:spcBef>
              <a:buClrTx/>
            </a:pPr>
            <a:r>
              <a:rPr lang="en-US" altLang="en-US" dirty="0"/>
              <a:t>ORCA-QUEST</a:t>
            </a:r>
          </a:p>
          <a:p>
            <a:pPr algn="ctr">
              <a:spcBef>
                <a:spcPct val="0"/>
              </a:spcBef>
              <a:buClrTx/>
            </a:pPr>
            <a:r>
              <a:rPr lang="en-US" altLang="en-US" dirty="0"/>
              <a:t>HWK4123</a:t>
            </a:r>
          </a:p>
          <a:p>
            <a:endParaRPr lang="en-US" dirty="0"/>
          </a:p>
        </p:txBody>
      </p:sp>
      <p:sp>
        <p:nvSpPr>
          <p:cNvPr id="10" name="Content Placeholder 9">
            <a:extLst>
              <a:ext uri="{FF2B5EF4-FFF2-40B4-BE49-F238E27FC236}">
                <a16:creationId xmlns:a16="http://schemas.microsoft.com/office/drawing/2014/main" id="{D715BD65-9BA6-1366-F5BA-C0DD4CFD35BC}"/>
              </a:ext>
            </a:extLst>
          </p:cNvPr>
          <p:cNvSpPr>
            <a:spLocks noGrp="1"/>
          </p:cNvSpPr>
          <p:nvPr>
            <p:ph sz="half" idx="18"/>
          </p:nvPr>
        </p:nvSpPr>
        <p:spPr/>
        <p:txBody>
          <a:bodyPr>
            <a:normAutofit fontScale="40000" lnSpcReduction="20000"/>
          </a:bodyPr>
          <a:lstStyle/>
          <a:p>
            <a:pPr algn="ctr">
              <a:spcBef>
                <a:spcPct val="0"/>
              </a:spcBef>
              <a:buClrTx/>
            </a:pPr>
            <a:r>
              <a:rPr lang="en-US" altLang="en-US" dirty="0"/>
              <a:t>HWK4123</a:t>
            </a:r>
          </a:p>
          <a:p>
            <a:pPr algn="ctr">
              <a:spcBef>
                <a:spcPct val="0"/>
              </a:spcBef>
              <a:buClrTx/>
            </a:pPr>
            <a:r>
              <a:rPr lang="en-US" altLang="en-US" dirty="0"/>
              <a:t>9.4 Megapixel</a:t>
            </a:r>
          </a:p>
          <a:p>
            <a:pPr algn="ctr">
              <a:spcBef>
                <a:spcPct val="0"/>
              </a:spcBef>
              <a:buClrTx/>
            </a:pPr>
            <a:r>
              <a:rPr lang="en-US" altLang="en-US" dirty="0"/>
              <a:t>4.6 </a:t>
            </a:r>
            <a:r>
              <a:rPr lang="el-GR" altLang="en-US" dirty="0"/>
              <a:t>μ</a:t>
            </a:r>
            <a:r>
              <a:rPr lang="en-US" altLang="en-US" dirty="0"/>
              <a:t>m pixels</a:t>
            </a:r>
          </a:p>
          <a:p>
            <a:endParaRPr lang="en-US" dirty="0"/>
          </a:p>
        </p:txBody>
      </p:sp>
      <p:pic>
        <p:nvPicPr>
          <p:cNvPr id="13" name="Content Placeholder 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2713" r="17906"/>
          <a:stretch>
            <a:fillRect/>
          </a:stretch>
        </p:blipFill>
        <p:spPr>
          <a:xfrm>
            <a:off x="345498" y="1295400"/>
            <a:ext cx="3574617" cy="4514850"/>
          </a:xfrm>
        </p:spPr>
      </p:pic>
      <p:pic>
        <p:nvPicPr>
          <p:cNvPr id="14" name="Content Placeholder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9018" t="24579" r="26015"/>
          <a:stretch>
            <a:fillRect/>
          </a:stretch>
        </p:blipFill>
        <p:spPr>
          <a:xfrm>
            <a:off x="4350468" y="1295400"/>
            <a:ext cx="3592663" cy="4537075"/>
          </a:xfrm>
        </p:spPr>
      </p:pic>
      <p:pic>
        <p:nvPicPr>
          <p:cNvPr id="15" name="Content Placeholder 8"/>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l="15132" r="25658"/>
          <a:stretch>
            <a:fillRect/>
          </a:stretch>
        </p:blipFill>
        <p:spPr>
          <a:xfrm>
            <a:off x="8364303" y="1295400"/>
            <a:ext cx="3581869" cy="4537075"/>
          </a:xfr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9817" y="152400"/>
            <a:ext cx="10190602" cy="914400"/>
          </a:xfrm>
        </p:spPr>
        <p:txBody>
          <a:bodyPr>
            <a:normAutofit/>
          </a:bodyPr>
          <a:lstStyle/>
          <a:p>
            <a:r>
              <a:rPr lang="en-US" dirty="0"/>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pic>
        <p:nvPicPr>
          <p:cNvPr id="16"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912" y="1661694"/>
            <a:ext cx="4098175" cy="4098175"/>
          </a:xfrm>
        </p:spPr>
      </p:pic>
      <p:sp>
        <p:nvSpPr>
          <p:cNvPr id="4" name="Slide Number Placeholder 3"/>
          <p:cNvSpPr>
            <a:spLocks noGrp="1"/>
          </p:cNvSpPr>
          <p:nvPr>
            <p:ph type="sldNum" sz="quarter" idx="12"/>
          </p:nvPr>
        </p:nvSpPr>
        <p:spPr>
          <a:xfrm>
            <a:off x="9093200" y="6492876"/>
            <a:ext cx="2844800" cy="365125"/>
          </a:xfrm>
        </p:spPr>
        <p:txBody>
          <a:bodyPr/>
          <a:lstStyle/>
          <a:p>
            <a:fld id="{B9B0392C-5BE7-214B-9E5F-CC8853CBAA6A}" type="slidenum">
              <a:rPr lang="en-US" smtClean="0"/>
              <a:pPr/>
              <a:t>22</a:t>
            </a:fld>
            <a:endParaRPr lang="en-US" dirty="0"/>
          </a:p>
        </p:txBody>
      </p:sp>
      <p:pic>
        <p:nvPicPr>
          <p:cNvPr id="2" name="Picture 1"/>
          <p:cNvPicPr>
            <a:picLocks noChangeAspect="1"/>
          </p:cNvPicPr>
          <p:nvPr/>
        </p:nvPicPr>
        <p:blipFill rotWithShape="1">
          <a:blip r:embed="rId4"/>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789934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23</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538662"/>
            <a:ext cx="4098175" cy="409817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538564"/>
            <a:ext cx="4098372" cy="4098372"/>
          </a:xfrm>
        </p:spPr>
      </p:pic>
      <p:sp>
        <p:nvSpPr>
          <p:cNvPr id="4" name="Slide Number Placeholder 3"/>
          <p:cNvSpPr>
            <a:spLocks noGrp="1"/>
          </p:cNvSpPr>
          <p:nvPr>
            <p:ph type="sldNum" sz="quarter" idx="12"/>
          </p:nvPr>
        </p:nvSpPr>
        <p:spPr/>
        <p:txBody>
          <a:bodyPr/>
          <a:lstStyle/>
          <a:p>
            <a:fld id="{B9B0392C-5BE7-214B-9E5F-CC8853CBAA6A}" type="slidenum">
              <a:rPr lang="en-US" smtClean="0"/>
              <a:pPr/>
              <a:t>24</a:t>
            </a:fld>
            <a:endParaRPr lang="en-US" dirty="0"/>
          </a:p>
        </p:txBody>
      </p:sp>
      <p:sp>
        <p:nvSpPr>
          <p:cNvPr id="12" name="Content Placeholder 11">
            <a:extLst>
              <a:ext uri="{FF2B5EF4-FFF2-40B4-BE49-F238E27FC236}">
                <a16:creationId xmlns:a16="http://schemas.microsoft.com/office/drawing/2014/main" id="{6EE3D7BB-87E7-6FE7-BE5F-DC4E67A010DB}"/>
              </a:ext>
            </a:extLst>
          </p:cNvPr>
          <p:cNvSpPr>
            <a:spLocks noGrp="1"/>
          </p:cNvSpPr>
          <p:nvPr>
            <p:ph sz="half"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85317627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1118" y="1295400"/>
            <a:ext cx="4449763"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25</a:t>
            </a:fld>
            <a:endParaRPr lang="en-US" dirty="0"/>
          </a:p>
        </p:txBody>
      </p:sp>
      <p:sp>
        <p:nvSpPr>
          <p:cNvPr id="10" name="Content Placeholder 9">
            <a:extLst>
              <a:ext uri="{FF2B5EF4-FFF2-40B4-BE49-F238E27FC236}">
                <a16:creationId xmlns:a16="http://schemas.microsoft.com/office/drawing/2014/main" id="{E0F3278D-B89B-26A8-1C90-A939655FCAE5}"/>
              </a:ext>
            </a:extLst>
          </p:cNvPr>
          <p:cNvSpPr>
            <a:spLocks noGrp="1"/>
          </p:cNvSpPr>
          <p:nvPr>
            <p:ph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27058790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a:xfrm>
            <a:off x="1828800" y="152400"/>
            <a:ext cx="10210799" cy="914400"/>
          </a:xfrm>
        </p:spPr>
        <p:txBody>
          <a:bodyPr/>
          <a:lstStyle/>
          <a:p>
            <a:r>
              <a:rPr lang="en-US" altLang="en-US"/>
              <a:t>Single Photon Counting Photonic Spectrograph</a:t>
            </a:r>
          </a:p>
        </p:txBody>
      </p:sp>
      <p:sp>
        <p:nvSpPr>
          <p:cNvPr id="31746" name="Content Placeholder 6"/>
          <p:cNvSpPr>
            <a:spLocks noGrp="1" noChangeArrowheads="1"/>
          </p:cNvSpPr>
          <p:nvPr>
            <p:ph sz="half" idx="1"/>
          </p:nvPr>
        </p:nvSpPr>
        <p:spPr>
          <a:xfrm>
            <a:off x="609600" y="1295401"/>
            <a:ext cx="5384800" cy="2438399"/>
          </a:xfrm>
        </p:spPr>
        <p:txBody>
          <a:bodyPr>
            <a:normAutofit fontScale="70000" lnSpcReduction="20000"/>
          </a:bodyPr>
          <a:lstStyle/>
          <a:p>
            <a:r>
              <a:rPr lang="en-US" altLang="en-US" dirty="0"/>
              <a:t>combine single photon counting detector with photonic spectrograph</a:t>
            </a:r>
          </a:p>
          <a:p>
            <a:r>
              <a:rPr lang="en-US" altLang="en-US" dirty="0"/>
              <a:t>reduce </a:t>
            </a:r>
            <a:r>
              <a:rPr lang="en-US" altLang="en-US" dirty="0" err="1"/>
              <a:t>SWaP</a:t>
            </a:r>
            <a:endParaRPr lang="en-US" altLang="en-US" dirty="0"/>
          </a:p>
          <a:p>
            <a:r>
              <a:rPr lang="en-US" altLang="en-US" dirty="0"/>
              <a:t>detect </a:t>
            </a:r>
            <a:r>
              <a:rPr lang="en-US" altLang="en-US" dirty="0" err="1"/>
              <a:t>biosignatures</a:t>
            </a:r>
            <a:r>
              <a:rPr lang="en-US" altLang="en-US" dirty="0"/>
              <a:t> in exoplanets </a:t>
            </a:r>
          </a:p>
          <a:p>
            <a:r>
              <a:rPr lang="en-US" altLang="en-US" dirty="0"/>
              <a:t>simulate performance and compare to HWO simulator</a:t>
            </a:r>
          </a:p>
          <a:p>
            <a:r>
              <a:rPr lang="en-US" altLang="en-US" dirty="0"/>
              <a:t>design prototype in visible range (500-800nm)</a:t>
            </a:r>
          </a:p>
        </p:txBody>
      </p:sp>
      <p:pic>
        <p:nvPicPr>
          <p:cNvPr id="31752" name="Content Placeholder 2"/>
          <p:cNvPicPr>
            <a:picLocks noGrp="1" noChangeAspect="1" noChangeArrowheads="1"/>
          </p:cNvPicPr>
          <p:nvPr>
            <p:ph sz="half" idx="13"/>
          </p:nvPr>
        </p:nvPicPr>
        <p:blipFill>
          <a:blip r:embed="rId2" cstate="print">
            <a:extLst>
              <a:ext uri="{28A0092B-C50C-407E-A947-70E740481C1C}">
                <a14:useLocalDpi xmlns:a14="http://schemas.microsoft.com/office/drawing/2010/main" val="0"/>
              </a:ext>
            </a:extLst>
          </a:blip>
          <a:stretch>
            <a:fillRect/>
          </a:stretch>
        </p:blipFill>
        <p:spPr>
          <a:xfrm>
            <a:off x="2110330" y="3770313"/>
            <a:ext cx="2383339" cy="2438400"/>
          </a:xfrm>
        </p:spPr>
      </p:pic>
      <p:pic>
        <p:nvPicPr>
          <p:cNvPr id="31749" name="Content Placeholder 14"/>
          <p:cNvPicPr>
            <a:picLocks noGrp="1" noChangeAspect="1" noChangeArrowheads="1"/>
          </p:cNvPicPr>
          <p:nvPr>
            <p:ph sz="half" idx="14"/>
          </p:nvPr>
        </p:nvPicPr>
        <p:blipFill>
          <a:blip r:embed="rId3" cstate="print">
            <a:extLst>
              <a:ext uri="{28A0092B-C50C-407E-A947-70E740481C1C}">
                <a14:useLocalDpi xmlns:a14="http://schemas.microsoft.com/office/drawing/2010/main" val="0"/>
              </a:ext>
            </a:extLst>
          </a:blip>
          <a:stretch>
            <a:fillRect/>
          </a:stretch>
        </p:blipFill>
        <p:spPr>
          <a:xfrm>
            <a:off x="7575258" y="3770313"/>
            <a:ext cx="2629484" cy="2438400"/>
          </a:xfrm>
        </p:spPr>
      </p:pic>
      <p:sp>
        <p:nvSpPr>
          <p:cNvPr id="17" name="Slide Number Placeholder 16"/>
          <p:cNvSpPr>
            <a:spLocks noGrp="1"/>
          </p:cNvSpPr>
          <p:nvPr>
            <p:ph type="sldNum" sz="quarter" idx="12"/>
          </p:nvPr>
        </p:nvSpPr>
        <p:spPr>
          <a:xfrm>
            <a:off x="9093200" y="6492876"/>
            <a:ext cx="2844800" cy="365125"/>
          </a:xfrm>
        </p:spPr>
        <p:txBody>
          <a:bodyPr/>
          <a:lstStyle/>
          <a:p>
            <a:fld id="{B9B0392C-5BE7-214B-9E5F-CC8853CBAA6A}" type="slidenum">
              <a:rPr lang="en-US" smtClean="0"/>
              <a:pPr/>
              <a:t>26</a:t>
            </a:fld>
            <a:endParaRPr lang="en-US" dirty="0"/>
          </a:p>
        </p:txBody>
      </p:sp>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05937" y="1295400"/>
            <a:ext cx="5168126" cy="2438400"/>
          </a:xfrm>
        </p:spPr>
      </p:pic>
    </p:spTree>
    <p:extLst>
      <p:ext uri="{BB962C8B-B14F-4D97-AF65-F5344CB8AC3E}">
        <p14:creationId xmlns:p14="http://schemas.microsoft.com/office/powerpoint/2010/main" val="1712284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p:txBody>
          <a:bodyPr/>
          <a:lstStyle/>
          <a:p>
            <a:r>
              <a:rPr lang="en-US" altLang="en-US" dirty="0"/>
              <a:t>3.2 </a:t>
            </a:r>
            <a:r>
              <a:rPr lang="en-US" altLang="en-US" dirty="0" err="1"/>
              <a:t>Gigapixel</a:t>
            </a:r>
            <a:r>
              <a:rPr lang="en-US" altLang="en-US" dirty="0"/>
              <a:t> Focal Plane in LSST</a:t>
            </a:r>
          </a:p>
        </p:txBody>
      </p:sp>
      <p:sp>
        <p:nvSpPr>
          <p:cNvPr id="7" name="Content Placeholder 6"/>
          <p:cNvSpPr>
            <a:spLocks noGrp="1"/>
          </p:cNvSpPr>
          <p:nvPr>
            <p:ph sz="half" idx="1"/>
          </p:nvPr>
        </p:nvSpPr>
        <p:spPr/>
        <p:txBody>
          <a:bodyPr/>
          <a:lstStyle/>
          <a:p>
            <a:r>
              <a:rPr lang="en-US" dirty="0"/>
              <a:t>Large Synoptic Survey Telescope 3.2 </a:t>
            </a:r>
            <a:r>
              <a:rPr lang="en-US" dirty="0" err="1"/>
              <a:t>Gpixel</a:t>
            </a:r>
            <a:r>
              <a:rPr lang="en-US" dirty="0"/>
              <a:t> focal plane with 220 CCDs</a:t>
            </a:r>
          </a:p>
          <a:p>
            <a:r>
              <a:rPr lang="en-US" dirty="0"/>
              <a:t>4-side </a:t>
            </a:r>
            <a:r>
              <a:rPr lang="en-US" dirty="0" err="1"/>
              <a:t>buttable</a:t>
            </a:r>
            <a:r>
              <a:rPr lang="en-US" dirty="0"/>
              <a:t>, highly integrated focal plane rafts</a:t>
            </a:r>
          </a:p>
          <a:p>
            <a:r>
              <a:rPr lang="en-US" dirty="0"/>
              <a:t>future technologies and enhanced capabilities</a:t>
            </a:r>
          </a:p>
        </p:txBody>
      </p:sp>
      <p:sp>
        <p:nvSpPr>
          <p:cNvPr id="17" name="Slide Number Placeholder 16"/>
          <p:cNvSpPr>
            <a:spLocks noGrp="1"/>
          </p:cNvSpPr>
          <p:nvPr>
            <p:ph type="sldNum" sz="quarter" idx="12"/>
          </p:nvPr>
        </p:nvSpPr>
        <p:spPr/>
        <p:txBody>
          <a:bodyPr/>
          <a:lstStyle/>
          <a:p>
            <a:fld id="{B9B0392C-5BE7-214B-9E5F-CC8853CBAA6A}" type="slidenum">
              <a:rPr lang="en-US" smtClean="0"/>
              <a:pPr/>
              <a:t>27</a:t>
            </a:fld>
            <a:endParaRPr lang="en-US" dirty="0"/>
          </a:p>
        </p:txBody>
      </p:sp>
      <p:pic>
        <p:nvPicPr>
          <p:cNvPr id="1026" name="Picture 2" descr="With a maximum diameter of 1.65 meters, a length of 3.73 meters, and a mass of 3,060 kilograms, lsst’s camera will be the largest ever made. (image courtesy of lsst corporation.)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4974" y="1295400"/>
            <a:ext cx="317005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st light images cove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6790267" y="3762375"/>
            <a:ext cx="419946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658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Future Photon Initiative and Center for Detectors</a:t>
            </a:r>
            <a:endParaRPr lang="en-US" altLang="en-US" dirty="0"/>
          </a:p>
        </p:txBody>
      </p:sp>
    </p:spTree>
    <p:extLst>
      <p:ext uri="{BB962C8B-B14F-4D97-AF65-F5344CB8AC3E}">
        <p14:creationId xmlns:p14="http://schemas.microsoft.com/office/powerpoint/2010/main" val="254699217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a:t>Future Photon Initiative</a:t>
            </a:r>
            <a:endParaRPr lang="en-US" dirty="0"/>
          </a:p>
        </p:txBody>
      </p:sp>
      <p:sp>
        <p:nvSpPr>
          <p:cNvPr id="3" name="Content Placeholder 2"/>
          <p:cNvSpPr>
            <a:spLocks noGrp="1"/>
          </p:cNvSpPr>
          <p:nvPr>
            <p:ph sz="half" idx="1"/>
          </p:nvPr>
        </p:nvSpPr>
        <p:spPr>
          <a:xfrm>
            <a:off x="609600" y="1295403"/>
            <a:ext cx="5384800" cy="4830763"/>
          </a:xfrm>
        </p:spPr>
        <p:txBody>
          <a:bodyPr>
            <a:normAutofit fontScale="92500" lnSpcReduction="1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t>43 ongoing grants with $7.7M funding</a:t>
            </a:r>
          </a:p>
          <a:p>
            <a:endParaRPr lang="en-US" dirty="0"/>
          </a:p>
        </p:txBody>
      </p:sp>
      <p:pic>
        <p:nvPicPr>
          <p:cNvPr id="15" name="Content Placeholder 14"/>
          <p:cNvPicPr>
            <a:picLocks noGrp="1" noChangeAspect="1"/>
          </p:cNvPicPr>
          <p:nvPr>
            <p:ph sz="half" idx="2"/>
          </p:nvPr>
        </p:nvPicPr>
        <p:blipFill>
          <a:blip r:embed="rId2"/>
          <a:stretch>
            <a:fillRect/>
          </a:stretch>
        </p:blipFill>
        <p:spPr>
          <a:xfrm>
            <a:off x="6487778" y="1295400"/>
            <a:ext cx="4804443" cy="4830763"/>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29</a:t>
            </a:fld>
            <a:endParaRPr lang="en-US" altLang="en-US" noProof="0"/>
          </a:p>
        </p:txBody>
      </p:sp>
    </p:spTree>
    <p:extLst>
      <p:ext uri="{BB962C8B-B14F-4D97-AF65-F5344CB8AC3E}">
        <p14:creationId xmlns:p14="http://schemas.microsoft.com/office/powerpoint/2010/main" val="5513004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Outline</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Speaker Bio</a:t>
            </a:r>
          </a:p>
          <a:p>
            <a:r>
              <a:rPr lang="en-US" altLang="en-US" dirty="0"/>
              <a:t>Sensors &amp; Detectors: A History of Discovery</a:t>
            </a:r>
          </a:p>
          <a:p>
            <a:r>
              <a:rPr lang="en-US" altLang="en-US" dirty="0"/>
              <a:t>CMOS Imaging Detectors and Life in the Universe</a:t>
            </a:r>
          </a:p>
          <a:p>
            <a:r>
              <a:rPr lang="en-US" altLang="en-US" dirty="0"/>
              <a:t>Future Photon Initiative &amp; Center for Detectors</a:t>
            </a:r>
          </a:p>
          <a:p>
            <a:r>
              <a:rPr lang="en-US" altLang="en-US" dirty="0"/>
              <a:t>CHIPs-related Activities at RIT</a:t>
            </a:r>
          </a:p>
          <a:p>
            <a:r>
              <a:rPr lang="en-US" altLang="en-US" dirty="0"/>
              <a:t>Back to the Future: Chips to the COSMOS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643197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FPI Research Funding</a:t>
            </a:r>
          </a:p>
        </p:txBody>
      </p:sp>
      <p:pic>
        <p:nvPicPr>
          <p:cNvPr id="5" name="Content Placeholder 4">
            <a:extLst>
              <a:ext uri="{FF2B5EF4-FFF2-40B4-BE49-F238E27FC236}">
                <a16:creationId xmlns:a16="http://schemas.microsoft.com/office/drawing/2014/main" id="{892F992F-B1FE-353B-33B8-E8ABCC8481CA}"/>
              </a:ext>
            </a:extLst>
          </p:cNvPr>
          <p:cNvPicPr>
            <a:picLocks noGrp="1" noChangeAspect="1"/>
          </p:cNvPicPr>
          <p:nvPr>
            <p:ph idx="1"/>
          </p:nvPr>
        </p:nvPicPr>
        <p:blipFill>
          <a:blip r:embed="rId2"/>
          <a:stretch>
            <a:fillRect/>
          </a:stretch>
        </p:blipFill>
        <p:spPr>
          <a:xfrm>
            <a:off x="609600" y="2006971"/>
            <a:ext cx="10972800" cy="3407620"/>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30</a:t>
            </a:fld>
            <a:endParaRPr lang="en-US" altLang="en-US" noProof="0"/>
          </a:p>
        </p:txBody>
      </p:sp>
    </p:spTree>
    <p:extLst>
      <p:ext uri="{BB962C8B-B14F-4D97-AF65-F5344CB8AC3E}">
        <p14:creationId xmlns:p14="http://schemas.microsoft.com/office/powerpoint/2010/main" val="56334198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2" name="Title 1">
            <a:extLst>
              <a:ext uri="{FF2B5EF4-FFF2-40B4-BE49-F238E27FC236}">
                <a16:creationId xmlns:a16="http://schemas.microsoft.com/office/drawing/2014/main" id="{293E4F81-817E-155E-A2A2-F661A6310920}"/>
              </a:ext>
            </a:extLst>
          </p:cNvPr>
          <p:cNvSpPr>
            <a:spLocks noGrp="1"/>
          </p:cNvSpPr>
          <p:nvPr>
            <p:ph type="title"/>
          </p:nvPr>
        </p:nvSpPr>
        <p:spPr>
          <a:xfrm>
            <a:off x="834957" y="434976"/>
            <a:ext cx="10210799" cy="914400"/>
          </a:xfrm>
        </p:spPr>
        <p:txBody>
          <a:bodyPr/>
          <a:lstStyle/>
          <a:p>
            <a:r>
              <a:rPr lang="en-US" dirty="0"/>
              <a:t>Center for Detectors</a:t>
            </a:r>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31</a:t>
            </a:fld>
            <a:endParaRPr lang="en-US" altLang="en-US" noProof="0"/>
          </a:p>
        </p:txBody>
      </p:sp>
      <p:pic>
        <p:nvPicPr>
          <p:cNvPr id="8" name="Content Placeholder 7">
            <a:extLst>
              <a:ext uri="{FF2B5EF4-FFF2-40B4-BE49-F238E27FC236}">
                <a16:creationId xmlns:a16="http://schemas.microsoft.com/office/drawing/2014/main" id="{69194073-2D39-1DE5-9ECF-6E73ACB9B1F1}"/>
              </a:ext>
            </a:extLst>
          </p:cNvPr>
          <p:cNvPicPr>
            <a:picLocks noGrp="1" noChangeAspect="1"/>
          </p:cNvPicPr>
          <p:nvPr>
            <p:ph idx="13"/>
          </p:nvPr>
        </p:nvPicPr>
        <p:blipFill>
          <a:blip r:embed="rId3"/>
          <a:stretch>
            <a:fillRect/>
          </a:stretch>
        </p:blipFill>
        <p:spPr bwMode="auto">
          <a:xfrm>
            <a:off x="1600114" y="3063875"/>
            <a:ext cx="8680621" cy="3429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93331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2" name="Title 1">
            <a:extLst>
              <a:ext uri="{FF2B5EF4-FFF2-40B4-BE49-F238E27FC236}">
                <a16:creationId xmlns:a16="http://schemas.microsoft.com/office/drawing/2014/main" id="{62DE0A08-281D-40ED-859D-0A972B70F95A}"/>
              </a:ext>
            </a:extLst>
          </p:cNvPr>
          <p:cNvSpPr>
            <a:spLocks noGrp="1"/>
          </p:cNvSpPr>
          <p:nvPr>
            <p:ph type="title"/>
          </p:nvPr>
        </p:nvSpPr>
        <p:spPr/>
        <p:txBody>
          <a:bodyPr/>
          <a:lstStyle/>
          <a:p>
            <a:r>
              <a:rPr lang="en-US" dirty="0"/>
              <a:t>Integrated Photonics Group</a:t>
            </a:r>
          </a:p>
        </p:txBody>
      </p:sp>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32</a:t>
            </a:fld>
            <a:endParaRPr lang="en-US" altLang="en-US" noProof="0"/>
          </a:p>
        </p:txBody>
      </p:sp>
      <p:pic>
        <p:nvPicPr>
          <p:cNvPr id="12" name="Content Placeholder 11">
            <a:extLst>
              <a:ext uri="{FF2B5EF4-FFF2-40B4-BE49-F238E27FC236}">
                <a16:creationId xmlns:a16="http://schemas.microsoft.com/office/drawing/2014/main" id="{CFE30B94-82D4-8522-EE36-5A29BC7575D5}"/>
              </a:ext>
            </a:extLst>
          </p:cNvPr>
          <p:cNvPicPr>
            <a:picLocks noGrp="1" noChangeAspect="1"/>
          </p:cNvPicPr>
          <p:nvPr>
            <p:ph idx="13"/>
          </p:nvPr>
        </p:nvPicPr>
        <p:blipFill>
          <a:blip r:embed="rId3"/>
          <a:stretch>
            <a:fillRect/>
          </a:stretch>
        </p:blipFill>
        <p:spPr bwMode="auto">
          <a:xfrm>
            <a:off x="1870992" y="3339594"/>
            <a:ext cx="8138865" cy="287756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3331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CHIPs-related Activities at RIT</a:t>
            </a:r>
            <a:endParaRPr lang="en-US" altLang="en-US" dirty="0"/>
          </a:p>
        </p:txBody>
      </p:sp>
    </p:spTree>
    <p:extLst>
      <p:ext uri="{BB962C8B-B14F-4D97-AF65-F5344CB8AC3E}">
        <p14:creationId xmlns:p14="http://schemas.microsoft.com/office/powerpoint/2010/main" val="21105619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a:xfrm>
            <a:off x="1828800" y="152400"/>
            <a:ext cx="10210799" cy="914400"/>
          </a:xfrm>
        </p:spPr>
        <p:txBody>
          <a:bodyPr/>
          <a:lstStyle/>
          <a:p>
            <a:r>
              <a:rPr lang="en-US"/>
              <a:t>RIT-CHIPS News</a:t>
            </a:r>
            <a:endParaRPr lang="en-US" dirty="0"/>
          </a:p>
        </p:txBody>
      </p:sp>
      <p:pic>
        <p:nvPicPr>
          <p:cNvPr id="6" name="Content Placeholder 5">
            <a:extLst>
              <a:ext uri="{FF2B5EF4-FFF2-40B4-BE49-F238E27FC236}">
                <a16:creationId xmlns:a16="http://schemas.microsoft.com/office/drawing/2014/main" id="{3D46720C-39C9-8306-A4F7-BB16DBD4F0D8}"/>
              </a:ext>
            </a:extLst>
          </p:cNvPr>
          <p:cNvPicPr>
            <a:picLocks noGrp="1" noChangeAspect="1"/>
          </p:cNvPicPr>
          <p:nvPr>
            <p:ph sz="half" idx="1"/>
          </p:nvPr>
        </p:nvPicPr>
        <p:blipFill>
          <a:blip r:embed="rId2"/>
          <a:stretch>
            <a:fillRect/>
          </a:stretch>
        </p:blipFill>
        <p:spPr>
          <a:xfrm>
            <a:off x="609600" y="2467084"/>
            <a:ext cx="5384800" cy="2487394"/>
          </a:xfrm>
        </p:spPr>
      </p:pic>
      <p:pic>
        <p:nvPicPr>
          <p:cNvPr id="7" name="Content Placeholder 6">
            <a:extLst>
              <a:ext uri="{FF2B5EF4-FFF2-40B4-BE49-F238E27FC236}">
                <a16:creationId xmlns:a16="http://schemas.microsoft.com/office/drawing/2014/main" id="{6E01516E-3C9C-F49E-3EC1-D024FF57E3AA}"/>
              </a:ext>
            </a:extLst>
          </p:cNvPr>
          <p:cNvPicPr>
            <a:picLocks noGrp="1" noChangeAspect="1"/>
          </p:cNvPicPr>
          <p:nvPr>
            <p:ph sz="half" idx="2"/>
          </p:nvPr>
        </p:nvPicPr>
        <p:blipFill>
          <a:blip r:embed="rId3"/>
          <a:srcRect t="3497" b="7597"/>
          <a:stretch>
            <a:fillRect/>
          </a:stretch>
        </p:blipFill>
        <p:spPr>
          <a:xfrm>
            <a:off x="7258808" y="1295400"/>
            <a:ext cx="3262384" cy="2362200"/>
          </a:xfrm>
        </p:spPr>
      </p:pic>
      <p:pic>
        <p:nvPicPr>
          <p:cNvPr id="9" name="Content Placeholder 8">
            <a:extLst>
              <a:ext uri="{FF2B5EF4-FFF2-40B4-BE49-F238E27FC236}">
                <a16:creationId xmlns:a16="http://schemas.microsoft.com/office/drawing/2014/main" id="{F32F85EB-22E1-FA6F-A60C-B6F448057DB6}"/>
              </a:ext>
            </a:extLst>
          </p:cNvPr>
          <p:cNvPicPr>
            <a:picLocks noGrp="1" noChangeAspect="1"/>
          </p:cNvPicPr>
          <p:nvPr>
            <p:ph sz="half" idx="13"/>
          </p:nvPr>
        </p:nvPicPr>
        <p:blipFill>
          <a:blip r:embed="rId4"/>
          <a:srcRect t="3497" r="1345" b="7597"/>
          <a:stretch>
            <a:fillRect/>
          </a:stretch>
        </p:blipFill>
        <p:spPr>
          <a:xfrm>
            <a:off x="7331581" y="3762375"/>
            <a:ext cx="3116837" cy="2362200"/>
          </a:xfrm>
        </p:spPr>
      </p:pic>
      <p:sp>
        <p:nvSpPr>
          <p:cNvPr id="3" name="Slide Number Placeholder 2">
            <a:extLst>
              <a:ext uri="{FF2B5EF4-FFF2-40B4-BE49-F238E27FC236}">
                <a16:creationId xmlns:a16="http://schemas.microsoft.com/office/drawing/2014/main" id="{D1B620B0-1E6E-45B5-C542-8313C318983A}"/>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34</a:t>
            </a:fld>
            <a:endParaRPr lang="en-US" dirty="0"/>
          </a:p>
        </p:txBody>
      </p:sp>
    </p:spTree>
    <p:extLst>
      <p:ext uri="{BB962C8B-B14F-4D97-AF65-F5344CB8AC3E}">
        <p14:creationId xmlns:p14="http://schemas.microsoft.com/office/powerpoint/2010/main" val="39883552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a:t>Back to the Future: Chips to the Cosmos</a:t>
            </a:r>
          </a:p>
        </p:txBody>
      </p:sp>
    </p:spTree>
    <p:extLst>
      <p:ext uri="{BB962C8B-B14F-4D97-AF65-F5344CB8AC3E}">
        <p14:creationId xmlns:p14="http://schemas.microsoft.com/office/powerpoint/2010/main" val="210772472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a:t>Back to the Future: Chips to the COSMOS</a:t>
            </a:r>
            <a:endParaRPr lang="en-US" altLang="en-US" dirty="0"/>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a:t>Technology challenges: </a:t>
            </a:r>
          </a:p>
          <a:p>
            <a:pPr lvl="1"/>
            <a:r>
              <a:rPr lang="en-US" dirty="0"/>
              <a:t>single-photon detection</a:t>
            </a:r>
          </a:p>
          <a:p>
            <a:pPr lvl="1"/>
            <a:r>
              <a:rPr lang="en-US" dirty="0"/>
              <a:t>scalable integrated photonics</a:t>
            </a:r>
          </a:p>
          <a:p>
            <a:pPr lvl="1"/>
            <a:r>
              <a:rPr lang="en-US" dirty="0"/>
              <a:t>detectors for life detection</a:t>
            </a:r>
          </a:p>
          <a:p>
            <a:r>
              <a:rPr lang="en-US" dirty="0"/>
              <a:t>Call to action: collaboration across science, industry, and policy through CHIPs</a:t>
            </a:r>
          </a:p>
          <a:p>
            <a:r>
              <a:rPr lang="en-US" dirty="0"/>
              <a:t>Semiconductors don’t just power our economy — they give us the power to see the WHOLE Universe!</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36</a:t>
            </a:fld>
            <a:endParaRPr lang="en-US" dirty="0"/>
          </a:p>
        </p:txBody>
      </p:sp>
    </p:spTree>
    <p:extLst>
      <p:ext uri="{BB962C8B-B14F-4D97-AF65-F5344CB8AC3E}">
        <p14:creationId xmlns:p14="http://schemas.microsoft.com/office/powerpoint/2010/main" val="6489602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a:t>Potentially-interesting Slides</a:t>
            </a:r>
          </a:p>
        </p:txBody>
      </p:sp>
    </p:spTree>
    <p:extLst>
      <p:ext uri="{BB962C8B-B14F-4D97-AF65-F5344CB8AC3E}">
        <p14:creationId xmlns:p14="http://schemas.microsoft.com/office/powerpoint/2010/main" val="15568509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97EB-A8F9-B2AF-B8C5-110AA03E424E}"/>
            </a:ext>
          </a:extLst>
        </p:cNvPr>
        <p:cNvGrpSpPr/>
        <p:nvPr/>
      </p:nvGrpSpPr>
      <p:grpSpPr>
        <a:xfrm>
          <a:off x="0" y="0"/>
          <a:ext cx="0" cy="0"/>
          <a:chOff x="0" y="0"/>
          <a:chExt cx="0" cy="0"/>
        </a:xfrm>
      </p:grpSpPr>
      <p:sp>
        <p:nvSpPr>
          <p:cNvPr id="30723" name="Title 1">
            <a:extLst>
              <a:ext uri="{FF2B5EF4-FFF2-40B4-BE49-F238E27FC236}">
                <a16:creationId xmlns:a16="http://schemas.microsoft.com/office/drawing/2014/main" id="{6EEF0D9F-8BBC-8991-9172-59EA0F69D897}"/>
              </a:ext>
            </a:extLst>
          </p:cNvPr>
          <p:cNvSpPr>
            <a:spLocks noGrp="1" noChangeArrowheads="1"/>
          </p:cNvSpPr>
          <p:nvPr>
            <p:ph type="title"/>
          </p:nvPr>
        </p:nvSpPr>
        <p:spPr>
          <a:xfrm>
            <a:off x="1828800" y="152400"/>
            <a:ext cx="10210799" cy="914400"/>
          </a:xfrm>
        </p:spPr>
        <p:txBody>
          <a:bodyPr/>
          <a:lstStyle/>
          <a:p>
            <a:r>
              <a:rPr lang="en-US" altLang="en-US" dirty="0"/>
              <a:t>Summary</a:t>
            </a:r>
          </a:p>
        </p:txBody>
      </p:sp>
      <p:pic>
        <p:nvPicPr>
          <p:cNvPr id="3" name="Content Placeholder 4">
            <a:extLst>
              <a:ext uri="{FF2B5EF4-FFF2-40B4-BE49-F238E27FC236}">
                <a16:creationId xmlns:a16="http://schemas.microsoft.com/office/drawing/2014/main" id="{268CA2CD-2099-19DF-D472-95CAC81480D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98754" y="1346676"/>
            <a:ext cx="5382491" cy="4709160"/>
          </a:xfrm>
        </p:spPr>
      </p:pic>
      <p:sp>
        <p:nvSpPr>
          <p:cNvPr id="2" name="Content Placeholder 1">
            <a:extLst>
              <a:ext uri="{FF2B5EF4-FFF2-40B4-BE49-F238E27FC236}">
                <a16:creationId xmlns:a16="http://schemas.microsoft.com/office/drawing/2014/main" id="{F71B89D5-4AC3-AD62-6264-2AEADB689507}"/>
              </a:ext>
            </a:extLst>
          </p:cNvPr>
          <p:cNvSpPr>
            <a:spLocks noGrp="1"/>
          </p:cNvSpPr>
          <p:nvPr>
            <p:ph sz="half" idx="2"/>
          </p:nvPr>
        </p:nvSpPr>
        <p:spPr>
          <a:xfrm>
            <a:off x="609600" y="1313795"/>
            <a:ext cx="5384800" cy="2362199"/>
          </a:xfrm>
        </p:spPr>
        <p:txBody>
          <a:bodyPr>
            <a:normAutofit fontScale="92500" lnSpcReduction="20000"/>
          </a:bodyPr>
          <a:lstStyle/>
          <a:p>
            <a:r>
              <a:rPr lang="en-US" dirty="0"/>
              <a:t>challenging science</a:t>
            </a:r>
          </a:p>
          <a:p>
            <a:r>
              <a:rPr lang="en-US" dirty="0"/>
              <a:t>observe low photon flux sources</a:t>
            </a:r>
          </a:p>
          <a:p>
            <a:r>
              <a:rPr lang="en-US" dirty="0"/>
              <a:t>detect biosignatures on exoplanets</a:t>
            </a:r>
          </a:p>
          <a:p>
            <a:r>
              <a:rPr lang="en-US" dirty="0"/>
              <a:t>develop detector technologies for HWO single-photon sensing in UV, optical, and NIR</a:t>
            </a:r>
          </a:p>
        </p:txBody>
      </p:sp>
      <p:sp>
        <p:nvSpPr>
          <p:cNvPr id="18" name="Content Placeholder 17">
            <a:extLst>
              <a:ext uri="{FF2B5EF4-FFF2-40B4-BE49-F238E27FC236}">
                <a16:creationId xmlns:a16="http://schemas.microsoft.com/office/drawing/2014/main" id="{24E5EDF5-CBAF-9E9F-9AD2-5C4C2B0D3234}"/>
              </a:ext>
            </a:extLst>
          </p:cNvPr>
          <p:cNvSpPr>
            <a:spLocks noGrp="1"/>
          </p:cNvSpPr>
          <p:nvPr>
            <p:ph sz="half" idx="13"/>
          </p:nvPr>
        </p:nvSpPr>
        <p:spPr>
          <a:xfrm>
            <a:off x="609600" y="3754748"/>
            <a:ext cx="5384800" cy="2362199"/>
          </a:xfrm>
        </p:spPr>
        <p:txBody>
          <a:bodyPr>
            <a:normAutofit fontScale="32500" lnSpcReduction="20000"/>
          </a:bodyPr>
          <a:lstStyle/>
          <a:p>
            <a:r>
              <a:rPr lang="en-US" dirty="0"/>
              <a:t>Recent Publications:</a:t>
            </a:r>
          </a:p>
          <a:p>
            <a:r>
              <a:rPr lang="en-US" dirty="0"/>
              <a:t/>
            </a:r>
            <a:br>
              <a:rPr lang="en-US" dirty="0"/>
            </a:br>
            <a:r>
              <a:rPr lang="en-US" dirty="0"/>
              <a:t>Gallagher, J. P., Buntic, L., Deng, W., Fossum, E. R., and Figer, D. F. 2024, Radiation tolerance of a single-photon counting complementary metal-oxide semiconductor image sensor, J. Astron. </a:t>
            </a:r>
            <a:r>
              <a:rPr lang="en-US" dirty="0" err="1"/>
              <a:t>Telesc</a:t>
            </a:r>
            <a:r>
              <a:rPr lang="en-US" dirty="0"/>
              <a:t>. </a:t>
            </a:r>
            <a:r>
              <a:rPr lang="en-US" dirty="0" err="1"/>
              <a:t>Instrum</a:t>
            </a:r>
            <a:r>
              <a:rPr lang="en-US" dirty="0"/>
              <a:t>. Syst. 10(3), 036003, </a:t>
            </a:r>
            <a:r>
              <a:rPr lang="en-US" dirty="0" err="1"/>
              <a:t>doi</a:t>
            </a:r>
            <a:r>
              <a:rPr lang="en-US" dirty="0"/>
              <a:t>: 10.1117/1.JATIS.10.3.036003.</a:t>
            </a:r>
          </a:p>
          <a:p>
            <a:r>
              <a:rPr lang="en-US" dirty="0"/>
              <a:t/>
            </a:r>
            <a:br>
              <a:rPr lang="en-US" dirty="0"/>
            </a:br>
            <a:r>
              <a:rPr lang="en-US" dirty="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endParaRPr lang="en-US" dirty="0"/>
          </a:p>
          <a:p>
            <a:r>
              <a:rPr lang="en-US" dirty="0"/>
              <a:t>Gallagher, J. P., Buntic, L., Figer, D. F., Deng, W. 2024, Characterization of single-photon sensing and photon-number resolving CMOS image sensors, Proc. SPIE 12191, X-Ray, Optical, and Infrared Detectors for Astronomy X, Montreal, Canada, https://doi.org/10.1117/12.2629006</a:t>
            </a:r>
          </a:p>
          <a:p>
            <a:endParaRPr lang="en-US" dirty="0"/>
          </a:p>
        </p:txBody>
      </p:sp>
      <p:sp>
        <p:nvSpPr>
          <p:cNvPr id="5" name="Slide Number Placeholder 4">
            <a:extLst>
              <a:ext uri="{FF2B5EF4-FFF2-40B4-BE49-F238E27FC236}">
                <a16:creationId xmlns:a16="http://schemas.microsoft.com/office/drawing/2014/main" id="{CB8401A6-5809-6A5B-7641-C21C1EBCCB39}"/>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38</a:t>
            </a:fld>
            <a:endParaRPr lang="en-US" dirty="0"/>
          </a:p>
        </p:txBody>
      </p:sp>
    </p:spTree>
    <p:extLst>
      <p:ext uri="{BB962C8B-B14F-4D97-AF65-F5344CB8AC3E}">
        <p14:creationId xmlns:p14="http://schemas.microsoft.com/office/powerpoint/2010/main" val="32740442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First Astronomical CCD Image</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39</a:t>
            </a:fld>
            <a:endParaRPr lang="en-US" dirty="0"/>
          </a:p>
        </p:txBody>
      </p:sp>
      <p:pic>
        <p:nvPicPr>
          <p:cNvPr id="5" name="Picture 5" descr="janesick fig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4552" y="1680813"/>
            <a:ext cx="4882896"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187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dirty="0"/>
              <a:t>Speaker Bio</a:t>
            </a:r>
          </a:p>
        </p:txBody>
      </p:sp>
    </p:spTree>
    <p:extLst>
      <p:ext uri="{BB962C8B-B14F-4D97-AF65-F5344CB8AC3E}">
        <p14:creationId xmlns:p14="http://schemas.microsoft.com/office/powerpoint/2010/main" val="7430956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a:extLst>
              <a:ext uri="{FF2B5EF4-FFF2-40B4-BE49-F238E27FC236}">
                <a16:creationId xmlns:a16="http://schemas.microsoft.com/office/drawing/2014/main" id="{BF449876-8B12-DE8E-F38E-72ED303E1F58}"/>
              </a:ext>
            </a:extLst>
          </p:cNvPr>
          <p:cNvSpPr>
            <a:spLocks noGrp="1"/>
          </p:cNvSpPr>
          <p:nvPr>
            <p:ph type="ctrTitle" sz="quarter"/>
          </p:nvPr>
        </p:nvSpPr>
        <p:spPr/>
        <p:txBody>
          <a:bodyPr/>
          <a:lstStyle/>
          <a:p>
            <a:endParaRPr lang="en-US"/>
          </a:p>
        </p:txBody>
      </p:sp>
    </p:spTree>
    <p:extLst>
      <p:ext uri="{BB962C8B-B14F-4D97-AF65-F5344CB8AC3E}">
        <p14:creationId xmlns:p14="http://schemas.microsoft.com/office/powerpoint/2010/main" val="26564474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5363F9-FD69-E8AE-3888-B41FB4DDBFB1}"/>
              </a:ext>
            </a:extLst>
          </p:cNvPr>
          <p:cNvSpPr>
            <a:spLocks noGrp="1"/>
          </p:cNvSpPr>
          <p:nvPr>
            <p:ph type="title"/>
          </p:nvPr>
        </p:nvSpPr>
        <p:spPr>
          <a:xfrm>
            <a:off x="1839817" y="152400"/>
            <a:ext cx="10201619" cy="914400"/>
          </a:xfrm>
        </p:spPr>
        <p:txBody>
          <a:bodyPr/>
          <a:lstStyle/>
          <a:p>
            <a:r>
              <a:rPr lang="en-US"/>
              <a:t>RIT CHIPS-Related Programs</a:t>
            </a:r>
            <a:endParaRPr lang="en-US" dirty="0"/>
          </a:p>
        </p:txBody>
      </p:sp>
      <p:sp>
        <p:nvSpPr>
          <p:cNvPr id="8" name="Content Placeholder 7">
            <a:extLst>
              <a:ext uri="{FF2B5EF4-FFF2-40B4-BE49-F238E27FC236}">
                <a16:creationId xmlns:a16="http://schemas.microsoft.com/office/drawing/2014/main" id="{37D41B78-8F2E-AA2C-01FE-E79967D6450E}"/>
              </a:ext>
            </a:extLst>
          </p:cNvPr>
          <p:cNvSpPr>
            <a:spLocks noGrp="1"/>
          </p:cNvSpPr>
          <p:nvPr>
            <p:ph sz="half" idx="1"/>
          </p:nvPr>
        </p:nvSpPr>
        <p:spPr>
          <a:xfrm>
            <a:off x="609600" y="1295403"/>
            <a:ext cx="5384800" cy="2414016"/>
          </a:xfrm>
        </p:spPr>
        <p:txBody>
          <a:bodyPr>
            <a:normAutofit fontScale="77500" lnSpcReduction="20000"/>
          </a:bodyPr>
          <a:lstStyle/>
          <a:p>
            <a:r>
              <a:rPr lang="en-US"/>
              <a:t>NSF ExLENT: EMERGE-MICRO</a:t>
            </a:r>
          </a:p>
          <a:p>
            <a:r>
              <a:rPr lang="en-US"/>
              <a:t>Sponsor: NSF TIP &amp; EDU</a:t>
            </a:r>
            <a:br>
              <a:rPr lang="en-US"/>
            </a:br>
            <a:r>
              <a:rPr lang="en-US"/>
              <a:t>Funding: ~$1M | 2024 – 2027</a:t>
            </a:r>
            <a:br>
              <a:rPr lang="en-US"/>
            </a:br>
            <a:endParaRPr lang="en-US"/>
          </a:p>
          <a:p>
            <a:r>
              <a:rPr lang="en-US"/>
              <a:t>Develop a pilot pipeline for community college students through A.S. → B.S. in Microelectronic Engineering.</a:t>
            </a:r>
          </a:p>
          <a:p>
            <a:r>
              <a:rPr lang="en-US"/>
              <a:t>Hands-on cleanroom training, co-op placements, and industry-guided research.</a:t>
            </a:r>
          </a:p>
          <a:p>
            <a:r>
              <a:rPr lang="en-US"/>
              <a:t>Collaborators: MCC, FLCC, GlobalFoundries, Micron, University of Rochester evaluator.</a:t>
            </a:r>
          </a:p>
          <a:p>
            <a:endParaRPr lang="en-US" dirty="0"/>
          </a:p>
        </p:txBody>
      </p:sp>
      <p:sp>
        <p:nvSpPr>
          <p:cNvPr id="9" name="Content Placeholder 8">
            <a:extLst>
              <a:ext uri="{FF2B5EF4-FFF2-40B4-BE49-F238E27FC236}">
                <a16:creationId xmlns:a16="http://schemas.microsoft.com/office/drawing/2014/main" id="{D06B1CC5-15BF-FA21-B453-1DD9044BE891}"/>
              </a:ext>
            </a:extLst>
          </p:cNvPr>
          <p:cNvSpPr>
            <a:spLocks noGrp="1"/>
          </p:cNvSpPr>
          <p:nvPr>
            <p:ph sz="half" idx="2"/>
          </p:nvPr>
        </p:nvSpPr>
        <p:spPr>
          <a:xfrm>
            <a:off x="6197600" y="1295403"/>
            <a:ext cx="5384800" cy="2414016"/>
          </a:xfrm>
        </p:spPr>
        <p:txBody>
          <a:bodyPr>
            <a:normAutofit fontScale="70000" lnSpcReduction="20000"/>
          </a:bodyPr>
          <a:lstStyle/>
          <a:p>
            <a:r>
              <a:rPr lang="en-US"/>
              <a:t>NSF NRT: CMOS+X Graduate Training</a:t>
            </a:r>
          </a:p>
          <a:p>
            <a:r>
              <a:rPr lang="en-US"/>
              <a:t>Sponsor: NSF NRT</a:t>
            </a:r>
            <a:br>
              <a:rPr lang="en-US"/>
            </a:br>
            <a:r>
              <a:rPr lang="en-US"/>
              <a:t>Funding: ~$3M | 2024 – 2029</a:t>
            </a:r>
            <a:br>
              <a:rPr lang="en-US"/>
            </a:br>
            <a:endParaRPr lang="en-US"/>
          </a:p>
          <a:p>
            <a:r>
              <a:rPr lang="en-US"/>
              <a:t>Provide graduate (M.S. &amp; Ph.D.) fellowships (~20 doctoral) in interdisciplinary semiconductor research.</a:t>
            </a:r>
          </a:p>
          <a:p>
            <a:r>
              <a:rPr lang="en-US"/>
              <a:t>Focus areas: CMOS + AI, biomedical, optoelectronic, photonic, nanoelectronics, quantum, packaging.</a:t>
            </a:r>
          </a:p>
          <a:p>
            <a:r>
              <a:rPr lang="en-US"/>
              <a:t>Goal: Train 170+ next-gen engineers &amp; scientists, emphasizing technical and professional development components.</a:t>
            </a:r>
          </a:p>
          <a:p>
            <a:endParaRPr lang="en-US" dirty="0"/>
          </a:p>
        </p:txBody>
      </p:sp>
      <p:sp>
        <p:nvSpPr>
          <p:cNvPr id="3" name="Slide Number Placeholder 2">
            <a:extLst>
              <a:ext uri="{FF2B5EF4-FFF2-40B4-BE49-F238E27FC236}">
                <a16:creationId xmlns:a16="http://schemas.microsoft.com/office/drawing/2014/main" id="{6CCF902A-5433-D99D-2168-FFF7E26C924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41</a:t>
            </a:fld>
            <a:endParaRPr lang="en-US" dirty="0"/>
          </a:p>
        </p:txBody>
      </p:sp>
      <p:sp>
        <p:nvSpPr>
          <p:cNvPr id="10" name="Content Placeholder 9">
            <a:extLst>
              <a:ext uri="{FF2B5EF4-FFF2-40B4-BE49-F238E27FC236}">
                <a16:creationId xmlns:a16="http://schemas.microsoft.com/office/drawing/2014/main" id="{3A4C005B-DDC8-9490-CFE8-FB394FBF3903}"/>
              </a:ext>
            </a:extLst>
          </p:cNvPr>
          <p:cNvSpPr>
            <a:spLocks noGrp="1"/>
          </p:cNvSpPr>
          <p:nvPr>
            <p:ph sz="half" idx="13"/>
          </p:nvPr>
        </p:nvSpPr>
        <p:spPr>
          <a:xfrm>
            <a:off x="609600" y="3726825"/>
            <a:ext cx="5384800" cy="2414016"/>
          </a:xfrm>
        </p:spPr>
        <p:txBody>
          <a:bodyPr>
            <a:normAutofit fontScale="70000" lnSpcReduction="20000"/>
          </a:bodyPr>
          <a:lstStyle/>
          <a:p>
            <a:r>
              <a:rPr lang="en-US" dirty="0"/>
              <a:t>NSF: UPWARDS for the Future</a:t>
            </a:r>
          </a:p>
          <a:p>
            <a:r>
              <a:rPr lang="en-US" dirty="0"/>
              <a:t>Sponsor: NSF | (UW lead)</a:t>
            </a:r>
            <a:br>
              <a:rPr lang="en-US" dirty="0"/>
            </a:br>
            <a:r>
              <a:rPr lang="en-US" dirty="0"/>
              <a:t>Funding: ~$10M | 2023 – 2028</a:t>
            </a:r>
          </a:p>
          <a:p>
            <a:endParaRPr lang="en-US" dirty="0"/>
          </a:p>
          <a:p>
            <a:r>
              <a:rPr lang="en-US" dirty="0"/>
              <a:t>U.S.–Japan university partnership engaging six U.S. and five Japanese universities.</a:t>
            </a:r>
          </a:p>
          <a:p>
            <a:r>
              <a:rPr lang="en-US" dirty="0"/>
              <a:t>Activities: Student exchanges, faculty visiting programs, certification, curriculum development, focused semiconductor and memory-centric research.</a:t>
            </a:r>
          </a:p>
          <a:p>
            <a:r>
              <a:rPr lang="en-US" dirty="0"/>
              <a:t>Objective: Build a globally connected, skilled microelectronics workforce aligned with industry needs.</a:t>
            </a:r>
          </a:p>
          <a:p>
            <a:endParaRPr lang="en-US" dirty="0"/>
          </a:p>
        </p:txBody>
      </p:sp>
      <p:sp>
        <p:nvSpPr>
          <p:cNvPr id="11" name="Content Placeholder 10">
            <a:extLst>
              <a:ext uri="{FF2B5EF4-FFF2-40B4-BE49-F238E27FC236}">
                <a16:creationId xmlns:a16="http://schemas.microsoft.com/office/drawing/2014/main" id="{122B4B2E-E0F4-5C35-41E3-86C096311537}"/>
              </a:ext>
            </a:extLst>
          </p:cNvPr>
          <p:cNvSpPr>
            <a:spLocks noGrp="1"/>
          </p:cNvSpPr>
          <p:nvPr>
            <p:ph sz="half" idx="14"/>
          </p:nvPr>
        </p:nvSpPr>
        <p:spPr>
          <a:xfrm>
            <a:off x="6197600" y="3726825"/>
            <a:ext cx="5384800" cy="2414016"/>
          </a:xfrm>
        </p:spPr>
        <p:txBody>
          <a:bodyPr>
            <a:normAutofit fontScale="62500" lnSpcReduction="20000"/>
          </a:bodyPr>
          <a:lstStyle/>
          <a:p>
            <a:r>
              <a:rPr lang="en-US" dirty="0" err="1"/>
              <a:t>DoC</a:t>
            </a:r>
            <a:r>
              <a:rPr lang="en-US" dirty="0"/>
              <a:t>: BRIDGE for Microelectronics</a:t>
            </a:r>
          </a:p>
          <a:p>
            <a:r>
              <a:rPr lang="en-US" dirty="0"/>
              <a:t>Sponsor: Dept of Commerce/NIST CHIPS Act</a:t>
            </a:r>
            <a:br>
              <a:rPr lang="en-US" dirty="0"/>
            </a:br>
            <a:r>
              <a:rPr lang="en-US" dirty="0"/>
              <a:t>Funding: ~$1.5M | 2025 – 2027</a:t>
            </a:r>
          </a:p>
          <a:p>
            <a:endParaRPr lang="en-US" dirty="0"/>
          </a:p>
          <a:p>
            <a:r>
              <a:rPr lang="en-US" dirty="0"/>
              <a:t>Build graduate education program to train 555 students across bachelor’s, master’s, and certificate tracks in microelectronics.</a:t>
            </a:r>
          </a:p>
          <a:p>
            <a:r>
              <a:rPr lang="en-US" dirty="0"/>
              <a:t>Includes new online certificate offerings, industry collaboration, and student support.</a:t>
            </a:r>
          </a:p>
          <a:p>
            <a:r>
              <a:rPr lang="en-US" dirty="0"/>
              <a:t>Part of NSTC Workforce Partner Alliance under CHIPS Act, scaling semiconductor workforce ecosystem.</a:t>
            </a:r>
          </a:p>
          <a:p>
            <a:r>
              <a:rPr lang="en-US" dirty="0"/>
              <a:t>Industry Partners: Micron, GlobalFoundries, Northrop Grumman</a:t>
            </a:r>
          </a:p>
          <a:p>
            <a:endParaRPr lang="en-US" dirty="0"/>
          </a:p>
        </p:txBody>
      </p:sp>
      <p:pic>
        <p:nvPicPr>
          <p:cNvPr id="12" name="Picture 4" descr="National Science Foundation - Wikipedia">
            <a:extLst>
              <a:ext uri="{FF2B5EF4-FFF2-40B4-BE49-F238E27FC236}">
                <a16:creationId xmlns:a16="http://schemas.microsoft.com/office/drawing/2014/main" id="{E536CCDB-31F0-A006-FE94-4F3CCC0F5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601" y="6119642"/>
            <a:ext cx="672856" cy="675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orange text&#10;&#10;Description automatically generated">
            <a:extLst>
              <a:ext uri="{FF2B5EF4-FFF2-40B4-BE49-F238E27FC236}">
                <a16:creationId xmlns:a16="http://schemas.microsoft.com/office/drawing/2014/main" id="{7807861F-72E7-FC8D-0162-544FF0611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674714" y="6220407"/>
            <a:ext cx="1446522" cy="33752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329607B0-F50E-925B-5113-ABC3F0C4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815" y="6107899"/>
            <a:ext cx="800051" cy="450029"/>
          </a:xfrm>
          <a:prstGeom prst="rect">
            <a:avLst/>
          </a:prstGeom>
        </p:spPr>
      </p:pic>
      <p:pic>
        <p:nvPicPr>
          <p:cNvPr id="15" name="Picture 2" descr="Northrop Grumman Logo Blue transparent ...">
            <a:extLst>
              <a:ext uri="{FF2B5EF4-FFF2-40B4-BE49-F238E27FC236}">
                <a16:creationId xmlns:a16="http://schemas.microsoft.com/office/drawing/2014/main" id="{2394DE9F-5769-8767-7D34-9545B4927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447" y="6182849"/>
            <a:ext cx="991953" cy="337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nited States Department of Commerce - Wikipedia">
            <a:extLst>
              <a:ext uri="{FF2B5EF4-FFF2-40B4-BE49-F238E27FC236}">
                <a16:creationId xmlns:a16="http://schemas.microsoft.com/office/drawing/2014/main" id="{06875965-4911-B674-97BC-A71E9DD929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8466" y="6119642"/>
            <a:ext cx="675043" cy="67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545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a:xfrm>
            <a:off x="1828800" y="152400"/>
            <a:ext cx="10210799" cy="914400"/>
          </a:xfrm>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a:xfrm>
            <a:off x="609600" y="1295402"/>
            <a:ext cx="10972800" cy="4830763"/>
          </a:xfrm>
        </p:spPr>
        <p:txBody>
          <a:bodyPr>
            <a:normAutofit fontScale="85000" lnSpcReduction="10000"/>
          </a:bodyPr>
          <a:lstStyle/>
          <a:p>
            <a:r>
              <a:rPr lang="en-US" dirty="0"/>
              <a:t>This list includes NSF public records and RIT/local news releases about our CHIPS-related workforce efforts here:</a:t>
            </a:r>
          </a:p>
          <a:p>
            <a:r>
              <a:rPr lang="en-US" dirty="0"/>
              <a:t>NSF </a:t>
            </a:r>
            <a:r>
              <a:rPr lang="en-US" dirty="0" err="1"/>
              <a:t>ExLENT</a:t>
            </a:r>
            <a:r>
              <a:rPr lang="en-US" dirty="0"/>
              <a:t>:</a:t>
            </a:r>
          </a:p>
          <a:p>
            <a:pPr lvl="1"/>
            <a:r>
              <a:rPr lang="en-US" dirty="0">
                <a:hlinkClick r:id="rId2"/>
              </a:rPr>
              <a:t>https://nsf.elsevierpure.com/en/projects/beginnings-empowering-minds-through-experiential-learning-researc</a:t>
            </a:r>
            <a:endParaRPr lang="en-US" dirty="0"/>
          </a:p>
          <a:p>
            <a:pPr lvl="1"/>
            <a:r>
              <a:rPr lang="en-US" dirty="0">
                <a:hlinkClick r:id="rId3"/>
              </a:rPr>
              <a:t>https://www.rit.edu/news/rit-expands-its-workforce-initiatives-semiconductor-industry</a:t>
            </a:r>
            <a:endParaRPr lang="en-US" dirty="0"/>
          </a:p>
          <a:p>
            <a:r>
              <a:rPr lang="en-US" dirty="0"/>
              <a:t>NSF NRT:</a:t>
            </a:r>
          </a:p>
          <a:p>
            <a:pPr lvl="1"/>
            <a:r>
              <a:rPr lang="en-US" dirty="0">
                <a:hlinkClick r:id="rId4"/>
              </a:rPr>
              <a:t>https://www.nsf.gov/awardsearch/showAward?AWD_ID=2345983&amp;HistoricalAwards=false</a:t>
            </a:r>
            <a:endParaRPr lang="en-US" dirty="0"/>
          </a:p>
          <a:p>
            <a:pPr lvl="1"/>
            <a:r>
              <a:rPr lang="en-US" dirty="0">
                <a:hlinkClick r:id="rId5"/>
              </a:rPr>
              <a:t>https://www.rit.edu/news/nsf-awards-rit-nearly-3-million-advance-semiconductor-technologies</a:t>
            </a:r>
            <a:endParaRPr lang="en-US" dirty="0"/>
          </a:p>
          <a:p>
            <a:r>
              <a:rPr lang="en-US" dirty="0"/>
              <a:t>NSF UPWARDS for the Future:</a:t>
            </a:r>
          </a:p>
          <a:p>
            <a:pPr lvl="1"/>
            <a:r>
              <a:rPr lang="en-US" dirty="0">
                <a:hlinkClick r:id="rId6"/>
              </a:rPr>
              <a:t>https://nsf.elsevierpure.com/en/projects/us-japan-university-partnership-for-workforce-advancement-and-res</a:t>
            </a:r>
            <a:endParaRPr lang="en-US" dirty="0"/>
          </a:p>
          <a:p>
            <a:pPr lvl="1"/>
            <a:r>
              <a:rPr lang="en-US" dirty="0">
                <a:hlinkClick r:id="rId7"/>
              </a:rPr>
              <a:t>https://www.rochesterfirst.com/development/inside-upwards-at-rit-an-international-semiconductor-education-exchange-program/</a:t>
            </a:r>
            <a:endParaRPr lang="en-US" dirty="0"/>
          </a:p>
          <a:p>
            <a:r>
              <a:rPr lang="en-US" dirty="0"/>
              <a:t>Department of Commerce BRIDGE for Microelectronics Program:</a:t>
            </a:r>
          </a:p>
          <a:p>
            <a:pPr lvl="1"/>
            <a:r>
              <a:rPr lang="en-US" dirty="0">
                <a:hlinkClick r:id="rId8"/>
              </a:rPr>
              <a:t>https://www.nist.gov/chips/rochester-institute-technology-rit-rochester</a:t>
            </a:r>
            <a:endParaRPr lang="en-US" dirty="0"/>
          </a:p>
          <a:p>
            <a:pPr lvl="1"/>
            <a:r>
              <a:rPr lang="en-US" dirty="0">
                <a:hlinkClick r:id="rId9"/>
              </a:rPr>
              <a:t>https://www.nist.gov/news-events/news/2024/09/biden-harris-administration-launches-nstc-workforce-center-excellence</a:t>
            </a:r>
            <a:endParaRPr lang="en-US" dirty="0"/>
          </a:p>
          <a:p>
            <a:pPr lvl="1"/>
            <a:r>
              <a:rPr lang="en-US" dirty="0">
                <a:hlinkClick r:id="rId10"/>
              </a:rPr>
              <a:t>https://www.rochesterfirst.com/news/local-news/rit-awarded-1-5-million-to-train-555-students-in-semiconductor-program/</a:t>
            </a:r>
            <a:endParaRPr lang="en-US" dirty="0"/>
          </a:p>
          <a:p>
            <a:r>
              <a:rPr lang="en-US" dirty="0"/>
              <a:t>You can find a full list of RIT CHIPS news here: </a:t>
            </a:r>
            <a:r>
              <a:rPr lang="en-US" dirty="0">
                <a:hlinkClick r:id="rId11"/>
              </a:rPr>
              <a:t>https://www.rit.edu/news/semiconductor-chips</a:t>
            </a:r>
            <a:endParaRPr lang="en-US" dirty="0"/>
          </a:p>
          <a:p>
            <a:endParaRPr lang="en-US" dirty="0"/>
          </a:p>
        </p:txBody>
      </p:sp>
      <p:sp>
        <p:nvSpPr>
          <p:cNvPr id="5" name="Slide Number Placeholder 4">
            <a:extLst>
              <a:ext uri="{FF2B5EF4-FFF2-40B4-BE49-F238E27FC236}">
                <a16:creationId xmlns:a16="http://schemas.microsoft.com/office/drawing/2014/main" id="{1E83133B-768F-163E-63C9-B7ACEB2AAA2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42</a:t>
            </a:fld>
            <a:endParaRPr lang="en-US" dirty="0"/>
          </a:p>
        </p:txBody>
      </p:sp>
    </p:spTree>
    <p:extLst>
      <p:ext uri="{BB962C8B-B14F-4D97-AF65-F5344CB8AC3E}">
        <p14:creationId xmlns:p14="http://schemas.microsoft.com/office/powerpoint/2010/main" val="241871917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Sensors and Detectors All Around Us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Everyday applications</a:t>
            </a:r>
          </a:p>
          <a:p>
            <a:pPr lvl="1"/>
            <a:r>
              <a:rPr lang="en-US" altLang="en-US"/>
              <a:t>phones</a:t>
            </a:r>
          </a:p>
          <a:p>
            <a:pPr lvl="1"/>
            <a:r>
              <a:rPr lang="en-US" altLang="en-US"/>
              <a:t>cars</a:t>
            </a:r>
          </a:p>
          <a:p>
            <a:pPr lvl="1"/>
            <a:r>
              <a:rPr lang="en-US" altLang="en-US"/>
              <a:t>defense</a:t>
            </a:r>
          </a:p>
          <a:p>
            <a:pPr lvl="1"/>
            <a:r>
              <a:rPr lang="en-US" altLang="en-US"/>
              <a:t>medicine</a:t>
            </a:r>
          </a:p>
          <a:p>
            <a:r>
              <a:rPr lang="en-US" altLang="en-US"/>
              <a:t>Cutting edge applications</a:t>
            </a:r>
          </a:p>
          <a:p>
            <a:pPr lvl="1"/>
            <a:r>
              <a:rPr lang="en-US" altLang="en-US"/>
              <a:t>high energy physics</a:t>
            </a:r>
          </a:p>
          <a:p>
            <a:pPr lvl="1"/>
            <a:r>
              <a:rPr lang="en-US" altLang="en-US"/>
              <a:t>astrophysics</a:t>
            </a:r>
          </a:p>
          <a:p>
            <a:pPr lvl="1"/>
            <a:r>
              <a:rPr lang="en-US" altLang="en-US"/>
              <a:t>quantum information science and technology</a:t>
            </a:r>
          </a:p>
          <a:p>
            <a:r>
              <a:rPr lang="en-US" altLang="en-US"/>
              <a:t>Semiconductors as enablers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43</a:t>
            </a:fld>
            <a:endParaRPr lang="en-US" dirty="0"/>
          </a:p>
        </p:txBody>
      </p:sp>
    </p:spTree>
    <p:extLst>
      <p:ext uri="{BB962C8B-B14F-4D97-AF65-F5344CB8AC3E}">
        <p14:creationId xmlns:p14="http://schemas.microsoft.com/office/powerpoint/2010/main" val="3623854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CMOS Imaging Detectors in Astrophysics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CMOS imaging detectors transformative for Astrophysics</a:t>
            </a:r>
          </a:p>
          <a:p>
            <a:r>
              <a:rPr lang="en-US" altLang="en-US"/>
              <a:t>HST, JWST, Rubin, Roman, HWO</a:t>
            </a:r>
          </a:p>
          <a:p>
            <a:r>
              <a:rPr lang="en-US" altLang="en-US"/>
              <a:t>United States world leader in CMOS imaging detectors, although threats are constant</a:t>
            </a:r>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44</a:t>
            </a:fld>
            <a:endParaRPr lang="en-US" dirty="0"/>
          </a:p>
        </p:txBody>
      </p:sp>
    </p:spTree>
    <p:extLst>
      <p:ext uri="{BB962C8B-B14F-4D97-AF65-F5344CB8AC3E}">
        <p14:creationId xmlns:p14="http://schemas.microsoft.com/office/powerpoint/2010/main" val="3632779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Infrared Hybrid Array</a:t>
            </a:r>
            <a:endParaRPr lang="en-US" dirty="0"/>
          </a:p>
        </p:txBody>
      </p:sp>
      <p:sp>
        <p:nvSpPr>
          <p:cNvPr id="6" name="Content Placeholder 5"/>
          <p:cNvSpPr>
            <a:spLocks noGrp="1"/>
          </p:cNvSpPr>
          <p:nvPr>
            <p:ph sz="half" idx="1"/>
          </p:nvPr>
        </p:nvSpPr>
        <p:spPr/>
        <p:txBody>
          <a:bodyPr/>
          <a:lstStyle/>
          <a:p>
            <a:r>
              <a:rPr lang="en-US" dirty="0"/>
              <a:t>light-sensitive material that detects infrared photons (wavelengths &gt; ~1 µm)</a:t>
            </a:r>
          </a:p>
          <a:p>
            <a:r>
              <a:rPr lang="en-US" dirty="0"/>
              <a:t>silicon readout integrated circuit</a:t>
            </a:r>
          </a:p>
          <a:p>
            <a:r>
              <a:rPr lang="en-US" dirty="0"/>
              <a:t>detector material (e.g., HgCdTe) optimized for infrared sensitivity</a:t>
            </a:r>
          </a:p>
          <a:p>
            <a:r>
              <a:rPr lang="en-US" dirty="0"/>
              <a:t>“hybrid” design: infrared detector layer bonded to a silicon readout integrated circuit (ROIC) using indium bump bonds</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45</a:t>
            </a:fld>
            <a:endParaRPr lang="en-US" dirty="0"/>
          </a:p>
        </p:txBody>
      </p:sp>
      <p:pic>
        <p:nvPicPr>
          <p:cNvPr id="8" name="Content Placeholder 2"/>
          <p:cNvPicPr>
            <a:picLocks noGrp="1" noChangeAspect="1"/>
          </p:cNvPicPr>
          <p:nvPr>
            <p:ph sz="half" idx="2"/>
          </p:nvPr>
        </p:nvPicPr>
        <p:blipFill>
          <a:blip r:embed="rId2"/>
          <a:stretch>
            <a:fillRect/>
          </a:stretch>
        </p:blipFill>
        <p:spPr>
          <a:xfrm>
            <a:off x="6197600" y="1515038"/>
            <a:ext cx="5384800" cy="4391487"/>
          </a:xfrm>
          <a:prstGeom prst="rect">
            <a:avLst/>
          </a:prstGeom>
        </p:spPr>
      </p:pic>
    </p:spTree>
    <p:extLst>
      <p:ext uri="{BB962C8B-B14F-4D97-AF65-F5344CB8AC3E}">
        <p14:creationId xmlns:p14="http://schemas.microsoft.com/office/powerpoint/2010/main" val="167902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a:xfrm>
            <a:off x="1828800" y="152400"/>
            <a:ext cx="10210799" cy="914400"/>
          </a:xfrm>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46</a:t>
            </a:fld>
            <a:endParaRPr lang="en-US" dirty="0"/>
          </a:p>
        </p:txBody>
      </p:sp>
    </p:spTree>
    <p:extLst>
      <p:ext uri="{BB962C8B-B14F-4D97-AF65-F5344CB8AC3E}">
        <p14:creationId xmlns:p14="http://schemas.microsoft.com/office/powerpoint/2010/main" val="403520887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a:xfrm>
            <a:off x="1828800" y="152400"/>
            <a:ext cx="10210799" cy="914400"/>
          </a:xfrm>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a:xfrm>
            <a:off x="609600" y="1295402"/>
            <a:ext cx="10972800" cy="4830763"/>
          </a:xfrm>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47</a:t>
            </a:fld>
            <a:endParaRPr lang="en-US" dirty="0"/>
          </a:p>
        </p:txBody>
      </p:sp>
    </p:spTree>
    <p:extLst>
      <p:ext uri="{BB962C8B-B14F-4D97-AF65-F5344CB8AC3E}">
        <p14:creationId xmlns:p14="http://schemas.microsoft.com/office/powerpoint/2010/main" val="2832378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a:xfrm>
            <a:off x="1828800" y="152400"/>
            <a:ext cx="10210799" cy="914400"/>
          </a:xfrm>
        </p:spPr>
        <p:txBody>
          <a:bodyPr/>
          <a:lstStyle/>
          <a:p>
            <a:r>
              <a:rPr lang="en-US" dirty="0"/>
              <a:t>Life and CH</a:t>
            </a:r>
            <a:r>
              <a:rPr lang="en-US" baseline="-25000" dirty="0"/>
              <a:t>4</a:t>
            </a:r>
            <a:r>
              <a:rPr lang="en-US" dirty="0"/>
              <a:t> + O</a:t>
            </a:r>
            <a:r>
              <a:rPr lang="en-US" baseline="-25000" dirty="0"/>
              <a:t>2</a:t>
            </a:r>
            <a:r>
              <a:rPr lang="en-US" dirty="0"/>
              <a:t> Reaction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a:xfrm>
                <a:off x="609600" y="1295402"/>
                <a:ext cx="10972800" cy="4830763"/>
              </a:xfrm>
            </p:spPr>
            <p:txBody>
              <a:bodyPr>
                <a:normAutofit/>
              </a:bodyPr>
              <a:lstStyle/>
              <a:p>
                <a:r>
                  <a:rPr lang="en-US" dirty="0"/>
                  <a:t>Balanced equation:</a:t>
                </a:r>
                <a14:m>
                  <m:oMath xmlns:m="http://schemas.openxmlformats.org/officeDocument/2006/math">
                    <m:r>
                      <a:rPr lang="en-US" b="0" i="0" smtClean="0">
                        <a:latin typeface="Cambria Math" panose="02040503050406030204" pitchFamily="18" charset="0"/>
                      </a:rPr>
                      <m:t> </m:t>
                    </m:r>
                    <m:sSub>
                      <m:sSubPr>
                        <m:ctrlPr>
                          <a:rPr lang="ar-AE" i="1">
                            <a:latin typeface="Cambria Math" panose="02040503050406030204" pitchFamily="18" charset="0"/>
                          </a:rPr>
                        </m:ctrlPr>
                      </m:sSubPr>
                      <m:e>
                        <m:r>
                          <m:rPr>
                            <m:nor/>
                          </m:rPr>
                          <a:rPr lang="en-US"/>
                          <m:t>CH</m:t>
                        </m:r>
                      </m:e>
                      <m:sub>
                        <m:r>
                          <a:rPr lang="ar-AE">
                            <a:latin typeface="Cambria Math" panose="02040503050406030204" pitchFamily="18" charset="0"/>
                          </a:rPr>
                          <m:t>4</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O</m:t>
                        </m:r>
                      </m:e>
                      <m:sub>
                        <m:r>
                          <a:rPr lang="ar-AE">
                            <a:latin typeface="Cambria Math" panose="02040503050406030204" pitchFamily="18" charset="0"/>
                          </a:rPr>
                          <m:t>2</m:t>
                        </m:r>
                      </m:sub>
                    </m:sSub>
                    <m:r>
                      <m:rPr>
                        <m:nor/>
                      </m:rPr>
                      <a:rPr lang="ar-AE"/>
                      <m:t>  </m:t>
                    </m:r>
                    <m:r>
                      <a:rPr lang="ar-AE">
                        <a:latin typeface="Cambria Math" panose="02040503050406030204" pitchFamily="18" charset="0"/>
                      </a:rPr>
                      <m:t>→</m:t>
                    </m:r>
                    <m:r>
                      <m:rPr>
                        <m:nor/>
                      </m:rPr>
                      <a:rPr lang="ar-AE"/>
                      <m:t>  </m:t>
                    </m:r>
                    <m:sSub>
                      <m:sSubPr>
                        <m:ctrlPr>
                          <a:rPr lang="ar-AE" i="1">
                            <a:latin typeface="Cambria Math" panose="02040503050406030204" pitchFamily="18" charset="0"/>
                          </a:rPr>
                        </m:ctrlPr>
                      </m:sSubPr>
                      <m:e>
                        <m:r>
                          <m:rPr>
                            <m:nor/>
                          </m:rPr>
                          <a:rPr lang="en-US"/>
                          <m:t>CO</m:t>
                        </m:r>
                      </m:e>
                      <m:sub>
                        <m:r>
                          <a:rPr lang="ar-AE">
                            <a:latin typeface="Cambria Math" panose="02040503050406030204" pitchFamily="18" charset="0"/>
                          </a:rPr>
                          <m:t>2</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H</m:t>
                        </m:r>
                      </m:e>
                      <m:sub>
                        <m:r>
                          <a:rPr lang="ar-AE">
                            <a:latin typeface="Cambria Math" panose="02040503050406030204" pitchFamily="18" charset="0"/>
                          </a:rPr>
                          <m:t>2</m:t>
                        </m:r>
                      </m:sub>
                    </m:sSub>
                    <m:r>
                      <m:rPr>
                        <m:nor/>
                      </m:rPr>
                      <a:rPr lang="en-US"/>
                      <m:t>O</m:t>
                    </m:r>
                  </m:oMath>
                </a14:m>
                <a:endParaRPr lang="en-US" dirty="0"/>
              </a:p>
              <a:p>
                <a:r>
                  <a:rPr lang="en-US" dirty="0"/>
                  <a:t>CH₄ and O₂ rapidly react; they cannot coexist for long in significant amounts without continuous replenishment.</a:t>
                </a:r>
              </a:p>
              <a:p>
                <a:r>
                  <a:rPr lang="en-US" dirty="0"/>
                  <a:t>Their simultaneous presence indicates a chemically unstable atmosphere, often interpreted as a biosignature.</a:t>
                </a:r>
              </a:p>
              <a:p>
                <a:r>
                  <a:rPr lang="en-US" dirty="0"/>
                  <a:t>CH₄ + O₂ → CO₂ + H₂O is a rapid, energetically favorable reaction.</a:t>
                </a:r>
              </a:p>
              <a:p>
                <a:r>
                  <a:rPr lang="en-US" dirty="0"/>
                  <a:t>The persistence of both CH₄ and O₂ in an atmosphere suggests ongoing replenishment, most plausibly by biological activity, making their coexistence a strong biosignature.</a:t>
                </a:r>
              </a:p>
              <a:p>
                <a:endParaRPr lang="en-US" dirty="0"/>
              </a:p>
            </p:txBody>
          </p:sp>
        </mc:Choice>
        <mc:Fallback xmlns="">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xfrm>
                <a:off x="609600" y="1295402"/>
                <a:ext cx="10972800" cy="4830763"/>
              </a:xfrm>
              <a:blipFill>
                <a:blip r:embed="rId2"/>
                <a:stretch>
                  <a:fillRect l="-556" t="-88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4CF151D-7025-224E-24B6-6CCD0CCC39A2}"/>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48</a:t>
            </a:fld>
            <a:endParaRPr lang="en-US" dirty="0"/>
          </a:p>
        </p:txBody>
      </p:sp>
    </p:spTree>
    <p:extLst>
      <p:ext uri="{BB962C8B-B14F-4D97-AF65-F5344CB8AC3E}">
        <p14:creationId xmlns:p14="http://schemas.microsoft.com/office/powerpoint/2010/main" val="20846667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Don Figer - Speaker Bio</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5</a:t>
            </a:fld>
            <a:endParaRPr 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9"/>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24">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4">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dirty="0"/>
              <a:t>Sensors &amp; Detectors: A History of Discovery</a:t>
            </a:r>
            <a:endParaRPr lang="en-US" dirty="0"/>
          </a:p>
        </p:txBody>
      </p:sp>
    </p:spTree>
    <p:extLst>
      <p:ext uri="{BB962C8B-B14F-4D97-AF65-F5344CB8AC3E}">
        <p14:creationId xmlns:p14="http://schemas.microsoft.com/office/powerpoint/2010/main" val="22414883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The Galactic Center with One Pixel (</a:t>
            </a:r>
            <a:r>
              <a:rPr lang="en-US" altLang="en-US" dirty="0" err="1"/>
              <a:t>PbS</a:t>
            </a:r>
            <a:r>
              <a:rPr lang="en-US" altLang="en-US" dirty="0"/>
              <a:t>)!</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7</a:t>
            </a:fld>
            <a:endParaRPr lang="en-US" dirty="0"/>
          </a:p>
        </p:txBody>
      </p:sp>
      <p:pic>
        <p:nvPicPr>
          <p:cNvPr id="5" name="Picture 3"/>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8857" y="1634591"/>
            <a:ext cx="6314286" cy="41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79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From One Pixel to Megapixels</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8</a:t>
            </a:fld>
            <a:endParaRPr lang="en-US" dirty="0"/>
          </a:p>
        </p:txBody>
      </p:sp>
      <p:pic>
        <p:nvPicPr>
          <p:cNvPr id="5" name="Picture 2" descr="https://astrobites.org/wp-content/uploads/2020/07/sg-a_s2_es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8902" y="1295400"/>
            <a:ext cx="5954196" cy="483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796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dirty="0"/>
              <a:t>Stellar Orbits Near the GC</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9</a:t>
            </a:fld>
            <a:endParaRPr lang="en-US" dirty="0"/>
          </a:p>
        </p:txBody>
      </p:sp>
      <p:pic>
        <p:nvPicPr>
          <p:cNvPr id="5"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1988" y="1295400"/>
            <a:ext cx="8588023" cy="4830763"/>
          </a:xfrm>
        </p:spPr>
      </p:pic>
    </p:spTree>
    <p:extLst>
      <p:ext uri="{BB962C8B-B14F-4D97-AF65-F5344CB8AC3E}">
        <p14:creationId xmlns:p14="http://schemas.microsoft.com/office/powerpoint/2010/main" val="1672032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3529</TotalTime>
  <Words>1669</Words>
  <Application>Microsoft Office PowerPoint</Application>
  <PresentationFormat>Widescreen</PresentationFormat>
  <Paragraphs>290</Paragraphs>
  <Slides>48</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ＭＳ Ｐゴシック</vt:lpstr>
      <vt:lpstr>Aptos</vt:lpstr>
      <vt:lpstr>Arial</vt:lpstr>
      <vt:lpstr>Calibri</vt:lpstr>
      <vt:lpstr>Cambria Math</vt:lpstr>
      <vt:lpstr>Sans Serif Collection</vt:lpstr>
      <vt:lpstr>Times New Roman</vt:lpstr>
      <vt:lpstr>Blank Presentation</vt:lpstr>
      <vt:lpstr>1_Blank Presentation</vt:lpstr>
      <vt:lpstr>Custom Design</vt:lpstr>
      <vt:lpstr>Sensors and Detectors for Physical and Chemical Sciences</vt:lpstr>
      <vt:lpstr>Email from Jennifer Lyon Gardner from The University of Texas at Austin on 10/1/2025</vt:lpstr>
      <vt:lpstr>Outline</vt:lpstr>
      <vt:lpstr>Speaker Bio</vt:lpstr>
      <vt:lpstr>Don Figer - Speaker Bio</vt:lpstr>
      <vt:lpstr>Sensors &amp; Detectors: A History of Discovery</vt:lpstr>
      <vt:lpstr>The Galactic Center with One Pixel (PbS)!</vt:lpstr>
      <vt:lpstr>From One Pixel to Megapixels</vt:lpstr>
      <vt:lpstr>Stellar Orbits Near the GC</vt:lpstr>
      <vt:lpstr>Detectors and Discovery</vt:lpstr>
      <vt:lpstr>Infrared Hybrid Detectors</vt:lpstr>
      <vt:lpstr>Signal-to-noise ratio (SNR)</vt:lpstr>
      <vt:lpstr>Very Low Light Level - ExoPlanet Imaging</vt:lpstr>
      <vt:lpstr>CMOS Imaging Detectors and Life in the Universe</vt:lpstr>
      <vt:lpstr>Life in the Universe - Biosignatures</vt:lpstr>
      <vt:lpstr>Finding Life Outside the Solar System</vt:lpstr>
      <vt:lpstr>State of the Art Detector Candidates for Future Missions</vt:lpstr>
      <vt:lpstr>Single Photon CMOS Detector Pixel</vt:lpstr>
      <vt:lpstr>Single Photon CMOS Detectors</vt:lpstr>
      <vt:lpstr>Single Photon CMOS Detector Bonding</vt:lpstr>
      <vt:lpstr>Single-Photon CMOS Image Sensors</vt:lpstr>
      <vt:lpstr>Single Photon Images</vt:lpstr>
      <vt:lpstr>Detector Mounted for Radiation (left) and Optical (right) Testing</vt:lpstr>
      <vt:lpstr>Image of Lunar Terminator and Saturn</vt:lpstr>
      <vt:lpstr>Raw image of M67 using QISCDK </vt:lpstr>
      <vt:lpstr>Single Photon Counting Photonic Spectrograph</vt:lpstr>
      <vt:lpstr>3.2 Gigapixel Focal Plane in LSST</vt:lpstr>
      <vt:lpstr>Future Photon Initiative and Center for Detectors</vt:lpstr>
      <vt:lpstr>Future Photon Initiative</vt:lpstr>
      <vt:lpstr>FPI Research Funding</vt:lpstr>
      <vt:lpstr>Center for Detectors</vt:lpstr>
      <vt:lpstr>Integrated Photonics Group</vt:lpstr>
      <vt:lpstr>CHIPs-related Activities at RIT</vt:lpstr>
      <vt:lpstr>RIT-CHIPS News</vt:lpstr>
      <vt:lpstr>Back to the Future: Chips to the Cosmos</vt:lpstr>
      <vt:lpstr>Back to the Future: Chips to the COSMOS</vt:lpstr>
      <vt:lpstr>Potentially-interesting Slides</vt:lpstr>
      <vt:lpstr>Summary</vt:lpstr>
      <vt:lpstr>First Astronomical CCD Image</vt:lpstr>
      <vt:lpstr>PowerPoint Presentation</vt:lpstr>
      <vt:lpstr>RIT CHIPS-Related Programs</vt:lpstr>
      <vt:lpstr>RIT-CHIPS News</vt:lpstr>
      <vt:lpstr>Sensors and Detectors All Around Us</vt:lpstr>
      <vt:lpstr>CMOS Imaging Detectors in Astrophysics</vt:lpstr>
      <vt:lpstr>Infrared Hybrid Array</vt:lpstr>
      <vt:lpstr>Alien Life</vt:lpstr>
      <vt:lpstr>Beyond CH₄ + O₂</vt:lpstr>
      <vt:lpstr>Life and CH4 + O2 Reaction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Justin Gallagher</cp:lastModifiedBy>
  <cp:revision>300</cp:revision>
  <dcterms:created xsi:type="dcterms:W3CDTF">2023-10-02T17:48:15Z</dcterms:created>
  <dcterms:modified xsi:type="dcterms:W3CDTF">2025-10-24T14:38:29Z</dcterms:modified>
</cp:coreProperties>
</file>