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5" r:id="rId2"/>
    <p:sldMasterId id="2147483764" r:id="rId3"/>
  </p:sldMasterIdLst>
  <p:notesMasterIdLst>
    <p:notesMasterId r:id="rId52"/>
  </p:notesMasterIdLst>
  <p:handoutMasterIdLst>
    <p:handoutMasterId r:id="rId53"/>
  </p:handoutMasterIdLst>
  <p:sldIdLst>
    <p:sldId id="4152" r:id="rId4"/>
    <p:sldId id="4182" r:id="rId5"/>
    <p:sldId id="4168" r:id="rId6"/>
    <p:sldId id="4161" r:id="rId7"/>
    <p:sldId id="4144" r:id="rId8"/>
    <p:sldId id="4165" r:id="rId9"/>
    <p:sldId id="4188" r:id="rId10"/>
    <p:sldId id="4186" r:id="rId11"/>
    <p:sldId id="4187" r:id="rId12"/>
    <p:sldId id="4178" r:id="rId13"/>
    <p:sldId id="4175" r:id="rId14"/>
    <p:sldId id="4179" r:id="rId15"/>
    <p:sldId id="4180" r:id="rId16"/>
    <p:sldId id="4166" r:id="rId17"/>
    <p:sldId id="414" r:id="rId18"/>
    <p:sldId id="4172" r:id="rId19"/>
    <p:sldId id="4169" r:id="rId20"/>
    <p:sldId id="419" r:id="rId21"/>
    <p:sldId id="429" r:id="rId22"/>
    <p:sldId id="392" r:id="rId23"/>
    <p:sldId id="4200" r:id="rId24"/>
    <p:sldId id="374" r:id="rId25"/>
    <p:sldId id="3865" r:id="rId26"/>
    <p:sldId id="3864" r:id="rId27"/>
    <p:sldId id="4046" r:id="rId28"/>
    <p:sldId id="4047" r:id="rId29"/>
    <p:sldId id="4177" r:id="rId30"/>
    <p:sldId id="4192" r:id="rId31"/>
    <p:sldId id="4148" r:id="rId32"/>
    <p:sldId id="259" r:id="rId33"/>
    <p:sldId id="312" r:id="rId34"/>
    <p:sldId id="326" r:id="rId35"/>
    <p:sldId id="327" r:id="rId36"/>
    <p:sldId id="4160" r:id="rId37"/>
    <p:sldId id="4159" r:id="rId38"/>
    <p:sldId id="4167" r:id="rId39"/>
    <p:sldId id="4174" r:id="rId40"/>
    <p:sldId id="4183" r:id="rId41"/>
    <p:sldId id="4181" r:id="rId42"/>
    <p:sldId id="4184" r:id="rId43"/>
    <p:sldId id="4193" r:id="rId44"/>
    <p:sldId id="4198" r:id="rId45"/>
    <p:sldId id="4199" r:id="rId46"/>
    <p:sldId id="4201" r:id="rId47"/>
    <p:sldId id="4202" r:id="rId48"/>
    <p:sldId id="4203" r:id="rId49"/>
    <p:sldId id="4204" r:id="rId50"/>
    <p:sldId id="420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69696"/>
    <a:srgbClr val="B2B2B2"/>
    <a:srgbClr val="77777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86" d="100"/>
          <a:sy n="86" d="100"/>
        </p:scale>
        <p:origin x="-86" y="-130"/>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82" d="100"/>
          <a:sy n="82" d="100"/>
        </p:scale>
        <p:origin x="2712"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handoutMaster" Target="handoutMasters/handoutMaster1.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04A794C-5C22-ECA1-1386-FD76F92DBAA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BC3B332-347C-4E5F-CC15-F2162156AF9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89FE894-3C40-4ABD-8FEA-7321AB8A88EB}" type="datetimeFigureOut">
              <a:rPr lang="en-US" smtClean="0"/>
              <a:t>10/21/2025</a:t>
            </a:fld>
            <a:endParaRPr lang="en-US"/>
          </a:p>
        </p:txBody>
      </p:sp>
      <p:sp>
        <p:nvSpPr>
          <p:cNvPr id="4" name="Footer Placeholder 3">
            <a:extLst>
              <a:ext uri="{FF2B5EF4-FFF2-40B4-BE49-F238E27FC236}">
                <a16:creationId xmlns:a16="http://schemas.microsoft.com/office/drawing/2014/main" id="{31FFB40B-54D3-347E-8AB6-5E7C4BD59B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F2B75D9-DC3E-5444-A2D6-439A476A24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09B229B-8A4F-4D66-937A-7D45B70A2337}" type="slidenum">
              <a:rPr lang="en-US" smtClean="0"/>
              <a:t>‹#›</a:t>
            </a:fld>
            <a:endParaRPr lang="en-US"/>
          </a:p>
        </p:txBody>
      </p:sp>
    </p:spTree>
    <p:extLst>
      <p:ext uri="{BB962C8B-B14F-4D97-AF65-F5344CB8AC3E}">
        <p14:creationId xmlns:p14="http://schemas.microsoft.com/office/powerpoint/2010/main" val="16840190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93CB2D-3A98-4805-9C47-1736D40218AC}" type="datetimeFigureOut">
              <a:rPr lang="en-US" smtClean="0"/>
              <a:t>10/21/2025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F4C623C-935F-4199-B8A2-6A96812D9F1F}" type="slidenum">
              <a:rPr lang="en-US" smtClean="0"/>
              <a:t>‹#›</a:t>
            </a:fld>
            <a:endParaRPr lang="en-US"/>
          </a:p>
        </p:txBody>
      </p:sp>
    </p:spTree>
    <p:extLst>
      <p:ext uri="{BB962C8B-B14F-4D97-AF65-F5344CB8AC3E}">
        <p14:creationId xmlns:p14="http://schemas.microsoft.com/office/powerpoint/2010/main" val="29003810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073F67-94C8-4153-95E6-AF1CD84F8818}" type="slidenum">
              <a:rPr lang="en-US" altLang="en-US"/>
              <a:pPr/>
              <a:t>12</a:t>
            </a:fld>
            <a:endParaRPr lang="en-US" altLang="en-US"/>
          </a:p>
        </p:txBody>
      </p:sp>
      <p:sp>
        <p:nvSpPr>
          <p:cNvPr id="2267138" name="Rectangle 2"/>
          <p:cNvSpPr>
            <a:spLocks noGrp="1" noRot="1" noChangeAspect="1" noChangeArrowheads="1" noTextEdit="1"/>
          </p:cNvSpPr>
          <p:nvPr>
            <p:ph type="sldImg"/>
          </p:nvPr>
        </p:nvSpPr>
        <p:spPr>
          <a:ln/>
        </p:spPr>
      </p:sp>
      <p:sp>
        <p:nvSpPr>
          <p:cNvPr id="2267139" name="Rectangle 3"/>
          <p:cNvSpPr>
            <a:spLocks noGrp="1" noChangeArrowheads="1"/>
          </p:cNvSpPr>
          <p:nvPr>
            <p:ph type="body" idx="1"/>
          </p:nvPr>
        </p:nvSpPr>
        <p:spPr>
          <a:xfrm>
            <a:off x="934720" y="4415790"/>
            <a:ext cx="5140960" cy="4183380"/>
          </a:xfrm>
        </p:spPr>
        <p:txBody>
          <a:bodyPr/>
          <a:lstStyle/>
          <a:p>
            <a:endParaRPr lang="en-US" altLang="en-US"/>
          </a:p>
        </p:txBody>
      </p:sp>
    </p:spTree>
    <p:extLst>
      <p:ext uri="{BB962C8B-B14F-4D97-AF65-F5344CB8AC3E}">
        <p14:creationId xmlns:p14="http://schemas.microsoft.com/office/powerpoint/2010/main" val="1361637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40EED64-FBBB-4E84-B6C6-7BDCB3CB278C}" type="slidenum">
              <a:rPr lang="en-US" altLang="en-US"/>
              <a:pPr eaLnBrk="1" hangingPunct="1"/>
              <a:t>13</a:t>
            </a:fld>
            <a:endParaRPr lang="en-US" altLang="en-US"/>
          </a:p>
        </p:txBody>
      </p:sp>
      <p:sp>
        <p:nvSpPr>
          <p:cNvPr id="67587" name="Rectangle 2"/>
          <p:cNvSpPr>
            <a:spLocks noGrp="1" noRot="1" noChangeAspect="1" noChangeArrowheads="1" noTextEdit="1"/>
          </p:cNvSpPr>
          <p:nvPr>
            <p:ph type="sldImg"/>
          </p:nvPr>
        </p:nvSpPr>
        <p:spPr>
          <a:xfrm>
            <a:off x="393700" y="692150"/>
            <a:ext cx="6072188" cy="3416300"/>
          </a:xfrm>
          <a:ln/>
        </p:spPr>
      </p:sp>
      <p:sp>
        <p:nvSpPr>
          <p:cNvPr id="67588" name="Rectangle 3"/>
          <p:cNvSpPr>
            <a:spLocks noGrp="1" noChangeArrowheads="1"/>
          </p:cNvSpPr>
          <p:nvPr>
            <p:ph type="body" idx="1"/>
          </p:nvPr>
        </p:nvSpPr>
        <p:spPr>
          <a:xfrm>
            <a:off x="911225" y="4343400"/>
            <a:ext cx="5032375" cy="4114800"/>
          </a:xfrm>
          <a:noFill/>
        </p:spPr>
        <p:txBody>
          <a:bodyPr/>
          <a:lstStyle/>
          <a:p>
            <a:pPr algn="just" eaLnBrk="1" hangingPunct="1"/>
            <a:r>
              <a:rPr lang="en-US" altLang="en-US"/>
              <a:t>The table gives exposures times to produce SNR=1 for a typical planet detection space mission. Note the dramatic reduction in time required for a zero noise detector. R=100 is assumed, and the effective planet flux is about 10 photons/hour per pixel. The nearby starlight is suppressed at the 10^-10 level by optical nulling. Zodiacal light contributes about 0.0015 electrons/s/pixel. </a:t>
            </a:r>
          </a:p>
        </p:txBody>
      </p:sp>
    </p:spTree>
    <p:extLst>
      <p:ext uri="{BB962C8B-B14F-4D97-AF65-F5344CB8AC3E}">
        <p14:creationId xmlns:p14="http://schemas.microsoft.com/office/powerpoint/2010/main" val="8485602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4 Picture Grid with title">
    <p:bg>
      <p:bgPr>
        <a:gradFill>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84" name="Content Placeholder 1"/>
          <p:cNvSpPr>
            <a:spLocks noGrp="1" noChangeAspect="1"/>
          </p:cNvSpPr>
          <p:nvPr>
            <p:ph sz="half" idx="4294967295"/>
          </p:nvPr>
        </p:nvSpPr>
        <p:spPr>
          <a:xfrm>
            <a:off x="8767804" y="1477162"/>
            <a:ext cx="822960" cy="1097280"/>
          </a:xfrm>
          <a:prstGeom prst="rect">
            <a:avLst/>
          </a:prstGeom>
        </p:spPr>
        <p:txBody>
          <a:bodyPr/>
          <a:lstStyle>
            <a:lvl1pPr algn="ctr">
              <a:defRPr/>
            </a:lvl1pPr>
          </a:lstStyle>
          <a:p>
            <a:endParaRPr lang="en-US" dirty="0"/>
          </a:p>
        </p:txBody>
      </p:sp>
      <p:sp>
        <p:nvSpPr>
          <p:cNvPr id="85" name="Content Placeholder 1"/>
          <p:cNvSpPr>
            <a:spLocks noGrp="1" noChangeAspect="1"/>
          </p:cNvSpPr>
          <p:nvPr>
            <p:ph sz="half" idx="4294967295"/>
          </p:nvPr>
        </p:nvSpPr>
        <p:spPr>
          <a:xfrm>
            <a:off x="7711640" y="1477162"/>
            <a:ext cx="822960" cy="1097280"/>
          </a:xfrm>
          <a:prstGeom prst="rect">
            <a:avLst/>
          </a:prstGeom>
        </p:spPr>
        <p:txBody>
          <a:bodyPr/>
          <a:lstStyle>
            <a:lvl1pPr algn="ctr">
              <a:defRPr/>
            </a:lvl1pPr>
          </a:lstStyle>
          <a:p>
            <a:endParaRPr lang="en-US" dirty="0"/>
          </a:p>
        </p:txBody>
      </p:sp>
      <p:sp>
        <p:nvSpPr>
          <p:cNvPr id="86" name="Content Placeholder 1"/>
          <p:cNvSpPr>
            <a:spLocks noGrp="1" noChangeAspect="1"/>
          </p:cNvSpPr>
          <p:nvPr>
            <p:ph sz="half" idx="4294967295"/>
          </p:nvPr>
        </p:nvSpPr>
        <p:spPr>
          <a:xfrm>
            <a:off x="6655476" y="1477162"/>
            <a:ext cx="822960" cy="1097280"/>
          </a:xfrm>
          <a:prstGeom prst="rect">
            <a:avLst/>
          </a:prstGeom>
        </p:spPr>
        <p:txBody>
          <a:bodyPr/>
          <a:lstStyle>
            <a:lvl1pPr algn="ctr">
              <a:defRPr/>
            </a:lvl1pPr>
          </a:lstStyle>
          <a:p>
            <a:endParaRPr lang="en-US" dirty="0"/>
          </a:p>
        </p:txBody>
      </p:sp>
      <p:sp>
        <p:nvSpPr>
          <p:cNvPr id="87" name="Content Placeholder 1"/>
          <p:cNvSpPr>
            <a:spLocks noGrp="1" noChangeAspect="1"/>
          </p:cNvSpPr>
          <p:nvPr>
            <p:ph sz="half" idx="4294967295"/>
          </p:nvPr>
        </p:nvSpPr>
        <p:spPr>
          <a:xfrm>
            <a:off x="3486984" y="1477162"/>
            <a:ext cx="822960" cy="1097280"/>
          </a:xfrm>
          <a:prstGeom prst="rect">
            <a:avLst/>
          </a:prstGeom>
        </p:spPr>
        <p:txBody>
          <a:bodyPr/>
          <a:lstStyle>
            <a:lvl1pPr algn="ctr">
              <a:defRPr/>
            </a:lvl1pPr>
          </a:lstStyle>
          <a:p>
            <a:endParaRPr lang="en-US" dirty="0"/>
          </a:p>
        </p:txBody>
      </p:sp>
      <p:sp>
        <p:nvSpPr>
          <p:cNvPr id="88" name="Content Placeholder 1"/>
          <p:cNvSpPr>
            <a:spLocks noGrp="1" noChangeAspect="1"/>
          </p:cNvSpPr>
          <p:nvPr>
            <p:ph sz="half" idx="4294967295"/>
          </p:nvPr>
        </p:nvSpPr>
        <p:spPr>
          <a:xfrm>
            <a:off x="2430820" y="1477162"/>
            <a:ext cx="822960" cy="1097280"/>
          </a:xfrm>
          <a:prstGeom prst="rect">
            <a:avLst/>
          </a:prstGeom>
        </p:spPr>
        <p:txBody>
          <a:bodyPr/>
          <a:lstStyle>
            <a:lvl1pPr algn="ctr">
              <a:defRPr/>
            </a:lvl1pPr>
          </a:lstStyle>
          <a:p>
            <a:endParaRPr lang="en-US" dirty="0"/>
          </a:p>
        </p:txBody>
      </p:sp>
      <p:sp>
        <p:nvSpPr>
          <p:cNvPr id="89" name="Content Placeholder 1"/>
          <p:cNvSpPr>
            <a:spLocks noGrp="1" noChangeAspect="1"/>
          </p:cNvSpPr>
          <p:nvPr>
            <p:ph sz="half" idx="4294967295"/>
          </p:nvPr>
        </p:nvSpPr>
        <p:spPr>
          <a:xfrm>
            <a:off x="1374656" y="1477162"/>
            <a:ext cx="822960" cy="1097280"/>
          </a:xfrm>
          <a:prstGeom prst="rect">
            <a:avLst/>
          </a:prstGeom>
        </p:spPr>
        <p:txBody>
          <a:bodyPr/>
          <a:lstStyle>
            <a:lvl1pPr algn="ctr">
              <a:defRPr/>
            </a:lvl1pPr>
          </a:lstStyle>
          <a:p>
            <a:endParaRPr lang="en-US" dirty="0"/>
          </a:p>
        </p:txBody>
      </p:sp>
      <p:sp>
        <p:nvSpPr>
          <p:cNvPr id="90" name="Content Placeholder 1"/>
          <p:cNvSpPr>
            <a:spLocks noGrp="1" noChangeAspect="1"/>
          </p:cNvSpPr>
          <p:nvPr>
            <p:ph sz="half" idx="4294967295"/>
          </p:nvPr>
        </p:nvSpPr>
        <p:spPr>
          <a:xfrm>
            <a:off x="318492" y="1477162"/>
            <a:ext cx="822960" cy="1097280"/>
          </a:xfrm>
          <a:prstGeom prst="rect">
            <a:avLst/>
          </a:prstGeom>
        </p:spPr>
        <p:txBody>
          <a:bodyPr/>
          <a:lstStyle>
            <a:lvl1pPr algn="ctr">
              <a:defRPr/>
            </a:lvl1pPr>
          </a:lstStyle>
          <a:p>
            <a:endParaRPr lang="en-US" dirty="0"/>
          </a:p>
        </p:txBody>
      </p:sp>
      <p:sp>
        <p:nvSpPr>
          <p:cNvPr id="91" name="Content Placeholder 1"/>
          <p:cNvSpPr>
            <a:spLocks noGrp="1" noChangeAspect="1"/>
          </p:cNvSpPr>
          <p:nvPr>
            <p:ph sz="half" idx="4294967295"/>
          </p:nvPr>
        </p:nvSpPr>
        <p:spPr>
          <a:xfrm>
            <a:off x="10880137" y="1477162"/>
            <a:ext cx="822960" cy="1097280"/>
          </a:xfrm>
          <a:prstGeom prst="rect">
            <a:avLst/>
          </a:prstGeom>
        </p:spPr>
        <p:txBody>
          <a:bodyPr/>
          <a:lstStyle>
            <a:lvl1pPr algn="ctr">
              <a:defRPr/>
            </a:lvl1pPr>
          </a:lstStyle>
          <a:p>
            <a:endParaRPr lang="en-US" dirty="0"/>
          </a:p>
        </p:txBody>
      </p:sp>
      <p:sp>
        <p:nvSpPr>
          <p:cNvPr id="92" name="Content Placeholder 1"/>
          <p:cNvSpPr>
            <a:spLocks noGrp="1" noChangeAspect="1"/>
          </p:cNvSpPr>
          <p:nvPr>
            <p:ph sz="half" idx="4294967295"/>
          </p:nvPr>
        </p:nvSpPr>
        <p:spPr>
          <a:xfrm>
            <a:off x="5599312" y="1477162"/>
            <a:ext cx="822960" cy="1097280"/>
          </a:xfrm>
          <a:prstGeom prst="rect">
            <a:avLst/>
          </a:prstGeom>
        </p:spPr>
        <p:txBody>
          <a:bodyPr/>
          <a:lstStyle>
            <a:lvl1pPr algn="ctr">
              <a:defRPr/>
            </a:lvl1pPr>
          </a:lstStyle>
          <a:p>
            <a:endParaRPr lang="en-US" dirty="0"/>
          </a:p>
        </p:txBody>
      </p:sp>
      <p:sp>
        <p:nvSpPr>
          <p:cNvPr id="93" name="Content Placeholder 1"/>
          <p:cNvSpPr>
            <a:spLocks noGrp="1" noChangeAspect="1"/>
          </p:cNvSpPr>
          <p:nvPr>
            <p:ph sz="half" idx="4294967295"/>
          </p:nvPr>
        </p:nvSpPr>
        <p:spPr>
          <a:xfrm>
            <a:off x="4543148" y="1477162"/>
            <a:ext cx="822960" cy="1097280"/>
          </a:xfrm>
          <a:prstGeom prst="rect">
            <a:avLst/>
          </a:prstGeom>
        </p:spPr>
        <p:txBody>
          <a:bodyPr/>
          <a:lstStyle>
            <a:lvl1pPr algn="ctr">
              <a:defRPr/>
            </a:lvl1pPr>
          </a:lstStyle>
          <a:p>
            <a:endParaRPr lang="en-US" dirty="0"/>
          </a:p>
        </p:txBody>
      </p:sp>
      <p:sp>
        <p:nvSpPr>
          <p:cNvPr id="94" name="Content Placeholder 1"/>
          <p:cNvSpPr>
            <a:spLocks noGrp="1" noChangeAspect="1"/>
          </p:cNvSpPr>
          <p:nvPr>
            <p:ph sz="half" idx="4294967295"/>
          </p:nvPr>
        </p:nvSpPr>
        <p:spPr>
          <a:xfrm>
            <a:off x="9823968" y="1477162"/>
            <a:ext cx="822960" cy="1097280"/>
          </a:xfrm>
          <a:prstGeom prst="rect">
            <a:avLst/>
          </a:prstGeom>
        </p:spPr>
        <p:txBody>
          <a:bodyPr/>
          <a:lstStyle>
            <a:lvl1pPr algn="ctr">
              <a:defRPr/>
            </a:lvl1pPr>
          </a:lstStyle>
          <a:p>
            <a:endParaRPr lang="en-US" dirty="0"/>
          </a:p>
        </p:txBody>
      </p:sp>
      <p:sp>
        <p:nvSpPr>
          <p:cNvPr id="95" name="Content Placeholder 1"/>
          <p:cNvSpPr>
            <a:spLocks noGrp="1" noChangeAspect="1"/>
          </p:cNvSpPr>
          <p:nvPr>
            <p:ph sz="half" idx="4294967295"/>
          </p:nvPr>
        </p:nvSpPr>
        <p:spPr>
          <a:xfrm>
            <a:off x="8767804" y="2762455"/>
            <a:ext cx="822960" cy="1097280"/>
          </a:xfrm>
          <a:prstGeom prst="rect">
            <a:avLst/>
          </a:prstGeom>
        </p:spPr>
        <p:txBody>
          <a:bodyPr/>
          <a:lstStyle>
            <a:lvl1pPr algn="ctr">
              <a:defRPr/>
            </a:lvl1pPr>
          </a:lstStyle>
          <a:p>
            <a:endParaRPr lang="en-US" dirty="0"/>
          </a:p>
        </p:txBody>
      </p:sp>
      <p:sp>
        <p:nvSpPr>
          <p:cNvPr id="96" name="Content Placeholder 1"/>
          <p:cNvSpPr>
            <a:spLocks noGrp="1" noChangeAspect="1"/>
          </p:cNvSpPr>
          <p:nvPr>
            <p:ph sz="half" idx="4294967295"/>
          </p:nvPr>
        </p:nvSpPr>
        <p:spPr>
          <a:xfrm>
            <a:off x="7711640" y="2762455"/>
            <a:ext cx="822960" cy="1097280"/>
          </a:xfrm>
          <a:prstGeom prst="rect">
            <a:avLst/>
          </a:prstGeom>
        </p:spPr>
        <p:txBody>
          <a:bodyPr/>
          <a:lstStyle>
            <a:lvl1pPr algn="ctr">
              <a:defRPr/>
            </a:lvl1pPr>
          </a:lstStyle>
          <a:p>
            <a:endParaRPr lang="en-US" dirty="0"/>
          </a:p>
        </p:txBody>
      </p:sp>
      <p:sp>
        <p:nvSpPr>
          <p:cNvPr id="97" name="Content Placeholder 1"/>
          <p:cNvSpPr>
            <a:spLocks noGrp="1" noChangeAspect="1"/>
          </p:cNvSpPr>
          <p:nvPr>
            <p:ph sz="half" idx="4294967295"/>
          </p:nvPr>
        </p:nvSpPr>
        <p:spPr>
          <a:xfrm>
            <a:off x="6655476" y="2762455"/>
            <a:ext cx="822960" cy="1097280"/>
          </a:xfrm>
          <a:prstGeom prst="rect">
            <a:avLst/>
          </a:prstGeom>
        </p:spPr>
        <p:txBody>
          <a:bodyPr/>
          <a:lstStyle>
            <a:lvl1pPr algn="ctr">
              <a:defRPr/>
            </a:lvl1pPr>
          </a:lstStyle>
          <a:p>
            <a:endParaRPr lang="en-US" dirty="0"/>
          </a:p>
        </p:txBody>
      </p:sp>
      <p:sp>
        <p:nvSpPr>
          <p:cNvPr id="98" name="Content Placeholder 1"/>
          <p:cNvSpPr>
            <a:spLocks noGrp="1" noChangeAspect="1"/>
          </p:cNvSpPr>
          <p:nvPr>
            <p:ph sz="half" idx="4294967295"/>
          </p:nvPr>
        </p:nvSpPr>
        <p:spPr>
          <a:xfrm>
            <a:off x="3486984" y="2762455"/>
            <a:ext cx="822960" cy="1097280"/>
          </a:xfrm>
          <a:prstGeom prst="rect">
            <a:avLst/>
          </a:prstGeom>
        </p:spPr>
        <p:txBody>
          <a:bodyPr/>
          <a:lstStyle>
            <a:lvl1pPr algn="ctr">
              <a:defRPr/>
            </a:lvl1pPr>
          </a:lstStyle>
          <a:p>
            <a:endParaRPr lang="en-US" dirty="0"/>
          </a:p>
        </p:txBody>
      </p:sp>
      <p:sp>
        <p:nvSpPr>
          <p:cNvPr id="99" name="Content Placeholder 1"/>
          <p:cNvSpPr>
            <a:spLocks noGrp="1" noChangeAspect="1"/>
          </p:cNvSpPr>
          <p:nvPr>
            <p:ph sz="half" idx="4294967295"/>
          </p:nvPr>
        </p:nvSpPr>
        <p:spPr>
          <a:xfrm>
            <a:off x="2430820" y="2762455"/>
            <a:ext cx="822960" cy="1097280"/>
          </a:xfrm>
          <a:prstGeom prst="rect">
            <a:avLst/>
          </a:prstGeom>
        </p:spPr>
        <p:txBody>
          <a:bodyPr/>
          <a:lstStyle>
            <a:lvl1pPr algn="ctr">
              <a:defRPr/>
            </a:lvl1pPr>
          </a:lstStyle>
          <a:p>
            <a:endParaRPr lang="en-US" dirty="0"/>
          </a:p>
        </p:txBody>
      </p:sp>
      <p:sp>
        <p:nvSpPr>
          <p:cNvPr id="100" name="Content Placeholder 1"/>
          <p:cNvSpPr>
            <a:spLocks noGrp="1" noChangeAspect="1"/>
          </p:cNvSpPr>
          <p:nvPr>
            <p:ph sz="half" idx="4294967295"/>
          </p:nvPr>
        </p:nvSpPr>
        <p:spPr>
          <a:xfrm>
            <a:off x="1374656" y="2762455"/>
            <a:ext cx="822960" cy="1097280"/>
          </a:xfrm>
          <a:prstGeom prst="rect">
            <a:avLst/>
          </a:prstGeom>
        </p:spPr>
        <p:txBody>
          <a:bodyPr/>
          <a:lstStyle>
            <a:lvl1pPr algn="ctr">
              <a:defRPr/>
            </a:lvl1pPr>
          </a:lstStyle>
          <a:p>
            <a:endParaRPr lang="en-US" dirty="0"/>
          </a:p>
        </p:txBody>
      </p:sp>
      <p:sp>
        <p:nvSpPr>
          <p:cNvPr id="101" name="Content Placeholder 1"/>
          <p:cNvSpPr>
            <a:spLocks noGrp="1" noChangeAspect="1"/>
          </p:cNvSpPr>
          <p:nvPr>
            <p:ph sz="half" idx="4294967295"/>
          </p:nvPr>
        </p:nvSpPr>
        <p:spPr>
          <a:xfrm>
            <a:off x="318492" y="2762455"/>
            <a:ext cx="822960" cy="1097280"/>
          </a:xfrm>
          <a:prstGeom prst="rect">
            <a:avLst/>
          </a:prstGeom>
        </p:spPr>
        <p:txBody>
          <a:bodyPr/>
          <a:lstStyle>
            <a:lvl1pPr algn="ctr">
              <a:defRPr/>
            </a:lvl1pPr>
          </a:lstStyle>
          <a:p>
            <a:endParaRPr lang="en-US" dirty="0"/>
          </a:p>
        </p:txBody>
      </p:sp>
      <p:sp>
        <p:nvSpPr>
          <p:cNvPr id="102" name="Content Placeholder 1"/>
          <p:cNvSpPr>
            <a:spLocks noGrp="1" noChangeAspect="1"/>
          </p:cNvSpPr>
          <p:nvPr>
            <p:ph sz="half" idx="4294967295"/>
          </p:nvPr>
        </p:nvSpPr>
        <p:spPr>
          <a:xfrm>
            <a:off x="10880137" y="2762455"/>
            <a:ext cx="822960" cy="1097280"/>
          </a:xfrm>
          <a:prstGeom prst="rect">
            <a:avLst/>
          </a:prstGeom>
        </p:spPr>
        <p:txBody>
          <a:bodyPr/>
          <a:lstStyle>
            <a:lvl1pPr algn="ctr">
              <a:defRPr/>
            </a:lvl1pPr>
          </a:lstStyle>
          <a:p>
            <a:endParaRPr lang="en-US" dirty="0"/>
          </a:p>
        </p:txBody>
      </p:sp>
      <p:sp>
        <p:nvSpPr>
          <p:cNvPr id="103" name="Content Placeholder 1"/>
          <p:cNvSpPr>
            <a:spLocks noGrp="1" noChangeAspect="1"/>
          </p:cNvSpPr>
          <p:nvPr>
            <p:ph sz="half" idx="4294967295"/>
          </p:nvPr>
        </p:nvSpPr>
        <p:spPr>
          <a:xfrm>
            <a:off x="5599312" y="2762455"/>
            <a:ext cx="822960" cy="1097280"/>
          </a:xfrm>
          <a:prstGeom prst="rect">
            <a:avLst/>
          </a:prstGeom>
        </p:spPr>
        <p:txBody>
          <a:bodyPr/>
          <a:lstStyle>
            <a:lvl1pPr algn="ctr">
              <a:defRPr/>
            </a:lvl1pPr>
          </a:lstStyle>
          <a:p>
            <a:endParaRPr lang="en-US" dirty="0"/>
          </a:p>
        </p:txBody>
      </p:sp>
      <p:sp>
        <p:nvSpPr>
          <p:cNvPr id="104" name="Content Placeholder 1"/>
          <p:cNvSpPr>
            <a:spLocks noGrp="1" noChangeAspect="1"/>
          </p:cNvSpPr>
          <p:nvPr>
            <p:ph sz="half" idx="4294967295"/>
          </p:nvPr>
        </p:nvSpPr>
        <p:spPr>
          <a:xfrm>
            <a:off x="4543148" y="2762455"/>
            <a:ext cx="822960" cy="1097280"/>
          </a:xfrm>
          <a:prstGeom prst="rect">
            <a:avLst/>
          </a:prstGeom>
        </p:spPr>
        <p:txBody>
          <a:bodyPr/>
          <a:lstStyle>
            <a:lvl1pPr algn="ctr">
              <a:defRPr/>
            </a:lvl1pPr>
          </a:lstStyle>
          <a:p>
            <a:endParaRPr lang="en-US" dirty="0"/>
          </a:p>
        </p:txBody>
      </p:sp>
      <p:sp>
        <p:nvSpPr>
          <p:cNvPr id="105" name="Content Placeholder 1"/>
          <p:cNvSpPr>
            <a:spLocks noGrp="1" noChangeAspect="1"/>
          </p:cNvSpPr>
          <p:nvPr>
            <p:ph sz="half" idx="4294967295"/>
          </p:nvPr>
        </p:nvSpPr>
        <p:spPr>
          <a:xfrm>
            <a:off x="9823968" y="2762455"/>
            <a:ext cx="822960" cy="1097280"/>
          </a:xfrm>
          <a:prstGeom prst="rect">
            <a:avLst/>
          </a:prstGeom>
        </p:spPr>
        <p:txBody>
          <a:bodyPr/>
          <a:lstStyle>
            <a:lvl1pPr algn="ctr">
              <a:defRPr/>
            </a:lvl1pPr>
          </a:lstStyle>
          <a:p>
            <a:endParaRPr lang="en-US" dirty="0"/>
          </a:p>
        </p:txBody>
      </p:sp>
      <p:sp>
        <p:nvSpPr>
          <p:cNvPr id="106" name="Content Placeholder 1"/>
          <p:cNvSpPr>
            <a:spLocks noGrp="1" noChangeAspect="1"/>
          </p:cNvSpPr>
          <p:nvPr>
            <p:ph sz="half" idx="4294967295"/>
          </p:nvPr>
        </p:nvSpPr>
        <p:spPr>
          <a:xfrm>
            <a:off x="8767804" y="4123965"/>
            <a:ext cx="822960" cy="1097280"/>
          </a:xfrm>
          <a:prstGeom prst="rect">
            <a:avLst/>
          </a:prstGeom>
        </p:spPr>
        <p:txBody>
          <a:bodyPr/>
          <a:lstStyle>
            <a:lvl1pPr algn="ctr">
              <a:defRPr/>
            </a:lvl1pPr>
          </a:lstStyle>
          <a:p>
            <a:endParaRPr lang="en-US" dirty="0"/>
          </a:p>
        </p:txBody>
      </p:sp>
      <p:sp>
        <p:nvSpPr>
          <p:cNvPr id="107" name="Content Placeholder 1"/>
          <p:cNvSpPr>
            <a:spLocks noGrp="1" noChangeAspect="1"/>
          </p:cNvSpPr>
          <p:nvPr>
            <p:ph sz="half" idx="4294967295"/>
          </p:nvPr>
        </p:nvSpPr>
        <p:spPr>
          <a:xfrm>
            <a:off x="7711640" y="4123965"/>
            <a:ext cx="822960" cy="1097280"/>
          </a:xfrm>
          <a:prstGeom prst="rect">
            <a:avLst/>
          </a:prstGeom>
        </p:spPr>
        <p:txBody>
          <a:bodyPr/>
          <a:lstStyle>
            <a:lvl1pPr algn="ctr">
              <a:defRPr/>
            </a:lvl1pPr>
          </a:lstStyle>
          <a:p>
            <a:endParaRPr lang="en-US" dirty="0"/>
          </a:p>
        </p:txBody>
      </p:sp>
      <p:sp>
        <p:nvSpPr>
          <p:cNvPr id="108" name="Content Placeholder 1"/>
          <p:cNvSpPr>
            <a:spLocks noGrp="1" noChangeAspect="1"/>
          </p:cNvSpPr>
          <p:nvPr>
            <p:ph sz="half" idx="4294967295"/>
          </p:nvPr>
        </p:nvSpPr>
        <p:spPr>
          <a:xfrm>
            <a:off x="6655476" y="4123965"/>
            <a:ext cx="822960" cy="1097280"/>
          </a:xfrm>
          <a:prstGeom prst="rect">
            <a:avLst/>
          </a:prstGeom>
        </p:spPr>
        <p:txBody>
          <a:bodyPr/>
          <a:lstStyle>
            <a:lvl1pPr algn="ctr">
              <a:defRPr/>
            </a:lvl1pPr>
          </a:lstStyle>
          <a:p>
            <a:endParaRPr lang="en-US" dirty="0"/>
          </a:p>
        </p:txBody>
      </p:sp>
      <p:sp>
        <p:nvSpPr>
          <p:cNvPr id="109" name="Content Placeholder 1"/>
          <p:cNvSpPr>
            <a:spLocks noGrp="1" noChangeAspect="1"/>
          </p:cNvSpPr>
          <p:nvPr>
            <p:ph sz="half" idx="4294967295"/>
          </p:nvPr>
        </p:nvSpPr>
        <p:spPr>
          <a:xfrm>
            <a:off x="3486984" y="4123965"/>
            <a:ext cx="822960" cy="1097280"/>
          </a:xfrm>
          <a:prstGeom prst="rect">
            <a:avLst/>
          </a:prstGeom>
        </p:spPr>
        <p:txBody>
          <a:bodyPr/>
          <a:lstStyle>
            <a:lvl1pPr algn="ctr">
              <a:defRPr/>
            </a:lvl1pPr>
          </a:lstStyle>
          <a:p>
            <a:endParaRPr lang="en-US" dirty="0"/>
          </a:p>
        </p:txBody>
      </p:sp>
      <p:sp>
        <p:nvSpPr>
          <p:cNvPr id="110" name="Content Placeholder 1"/>
          <p:cNvSpPr>
            <a:spLocks noGrp="1" noChangeAspect="1"/>
          </p:cNvSpPr>
          <p:nvPr>
            <p:ph sz="half" idx="4294967295"/>
          </p:nvPr>
        </p:nvSpPr>
        <p:spPr>
          <a:xfrm>
            <a:off x="2430820" y="4123965"/>
            <a:ext cx="822960" cy="1097280"/>
          </a:xfrm>
          <a:prstGeom prst="rect">
            <a:avLst/>
          </a:prstGeom>
        </p:spPr>
        <p:txBody>
          <a:bodyPr/>
          <a:lstStyle>
            <a:lvl1pPr algn="ctr">
              <a:defRPr/>
            </a:lvl1pPr>
          </a:lstStyle>
          <a:p>
            <a:endParaRPr lang="en-US" dirty="0"/>
          </a:p>
        </p:txBody>
      </p:sp>
      <p:sp>
        <p:nvSpPr>
          <p:cNvPr id="111" name="Content Placeholder 1"/>
          <p:cNvSpPr>
            <a:spLocks noGrp="1" noChangeAspect="1"/>
          </p:cNvSpPr>
          <p:nvPr>
            <p:ph sz="half" idx="4294967295"/>
          </p:nvPr>
        </p:nvSpPr>
        <p:spPr>
          <a:xfrm>
            <a:off x="1374656" y="4123965"/>
            <a:ext cx="822960" cy="1097280"/>
          </a:xfrm>
          <a:prstGeom prst="rect">
            <a:avLst/>
          </a:prstGeom>
        </p:spPr>
        <p:txBody>
          <a:bodyPr/>
          <a:lstStyle>
            <a:lvl1pPr algn="ctr">
              <a:defRPr/>
            </a:lvl1pPr>
          </a:lstStyle>
          <a:p>
            <a:endParaRPr lang="en-US" dirty="0"/>
          </a:p>
        </p:txBody>
      </p:sp>
      <p:sp>
        <p:nvSpPr>
          <p:cNvPr id="112" name="Content Placeholder 1"/>
          <p:cNvSpPr>
            <a:spLocks noGrp="1" noChangeAspect="1"/>
          </p:cNvSpPr>
          <p:nvPr>
            <p:ph sz="half" idx="4294967295"/>
          </p:nvPr>
        </p:nvSpPr>
        <p:spPr>
          <a:xfrm>
            <a:off x="318492" y="4123965"/>
            <a:ext cx="822960" cy="1097280"/>
          </a:xfrm>
          <a:prstGeom prst="rect">
            <a:avLst/>
          </a:prstGeom>
        </p:spPr>
        <p:txBody>
          <a:bodyPr/>
          <a:lstStyle>
            <a:lvl1pPr algn="ctr">
              <a:defRPr/>
            </a:lvl1pPr>
          </a:lstStyle>
          <a:p>
            <a:endParaRPr lang="en-US" dirty="0"/>
          </a:p>
        </p:txBody>
      </p:sp>
      <p:sp>
        <p:nvSpPr>
          <p:cNvPr id="113" name="Content Placeholder 1"/>
          <p:cNvSpPr>
            <a:spLocks noGrp="1" noChangeAspect="1"/>
          </p:cNvSpPr>
          <p:nvPr>
            <p:ph sz="half" idx="4294967295"/>
          </p:nvPr>
        </p:nvSpPr>
        <p:spPr>
          <a:xfrm>
            <a:off x="10880137" y="4123965"/>
            <a:ext cx="822960" cy="1097280"/>
          </a:xfrm>
          <a:prstGeom prst="rect">
            <a:avLst/>
          </a:prstGeom>
        </p:spPr>
        <p:txBody>
          <a:bodyPr/>
          <a:lstStyle>
            <a:lvl1pPr algn="ctr">
              <a:defRPr/>
            </a:lvl1pPr>
          </a:lstStyle>
          <a:p>
            <a:endParaRPr lang="en-US" dirty="0"/>
          </a:p>
        </p:txBody>
      </p:sp>
      <p:sp>
        <p:nvSpPr>
          <p:cNvPr id="114" name="Content Placeholder 1"/>
          <p:cNvSpPr>
            <a:spLocks noGrp="1" noChangeAspect="1"/>
          </p:cNvSpPr>
          <p:nvPr>
            <p:ph sz="half" idx="4294967295"/>
          </p:nvPr>
        </p:nvSpPr>
        <p:spPr>
          <a:xfrm>
            <a:off x="5599312" y="4123965"/>
            <a:ext cx="822960" cy="1097280"/>
          </a:xfrm>
          <a:prstGeom prst="rect">
            <a:avLst/>
          </a:prstGeom>
        </p:spPr>
        <p:txBody>
          <a:bodyPr/>
          <a:lstStyle>
            <a:lvl1pPr algn="ctr">
              <a:defRPr/>
            </a:lvl1pPr>
          </a:lstStyle>
          <a:p>
            <a:endParaRPr lang="en-US" dirty="0"/>
          </a:p>
        </p:txBody>
      </p:sp>
      <p:sp>
        <p:nvSpPr>
          <p:cNvPr id="115" name="Content Placeholder 1"/>
          <p:cNvSpPr>
            <a:spLocks noGrp="1" noChangeAspect="1"/>
          </p:cNvSpPr>
          <p:nvPr>
            <p:ph sz="half" idx="4294967295"/>
          </p:nvPr>
        </p:nvSpPr>
        <p:spPr>
          <a:xfrm>
            <a:off x="4543148" y="4123965"/>
            <a:ext cx="822960" cy="1097280"/>
          </a:xfrm>
          <a:prstGeom prst="rect">
            <a:avLst/>
          </a:prstGeom>
        </p:spPr>
        <p:txBody>
          <a:bodyPr/>
          <a:lstStyle>
            <a:lvl1pPr algn="ctr">
              <a:defRPr/>
            </a:lvl1pPr>
          </a:lstStyle>
          <a:p>
            <a:endParaRPr lang="en-US" dirty="0"/>
          </a:p>
        </p:txBody>
      </p:sp>
      <p:sp>
        <p:nvSpPr>
          <p:cNvPr id="116" name="Content Placeholder 1"/>
          <p:cNvSpPr>
            <a:spLocks noGrp="1" noChangeAspect="1"/>
          </p:cNvSpPr>
          <p:nvPr>
            <p:ph sz="half" idx="4294967295"/>
          </p:nvPr>
        </p:nvSpPr>
        <p:spPr>
          <a:xfrm>
            <a:off x="9823968" y="4123965"/>
            <a:ext cx="822960" cy="1097280"/>
          </a:xfrm>
          <a:prstGeom prst="rect">
            <a:avLst/>
          </a:prstGeom>
        </p:spPr>
        <p:txBody>
          <a:bodyPr/>
          <a:lstStyle>
            <a:lvl1pPr algn="ctr">
              <a:defRPr/>
            </a:lvl1pPr>
          </a:lstStyle>
          <a:p>
            <a:endParaRPr lang="en-US" dirty="0"/>
          </a:p>
        </p:txBody>
      </p:sp>
      <p:sp>
        <p:nvSpPr>
          <p:cNvPr id="117" name="Content Placeholder 1"/>
          <p:cNvSpPr>
            <a:spLocks noGrp="1" noChangeAspect="1"/>
          </p:cNvSpPr>
          <p:nvPr>
            <p:ph sz="half" idx="4294967295"/>
          </p:nvPr>
        </p:nvSpPr>
        <p:spPr>
          <a:xfrm>
            <a:off x="8767804" y="5485475"/>
            <a:ext cx="822960" cy="1097280"/>
          </a:xfrm>
          <a:prstGeom prst="rect">
            <a:avLst/>
          </a:prstGeom>
        </p:spPr>
        <p:txBody>
          <a:bodyPr/>
          <a:lstStyle>
            <a:lvl1pPr algn="ctr">
              <a:defRPr/>
            </a:lvl1pPr>
          </a:lstStyle>
          <a:p>
            <a:endParaRPr lang="en-US" dirty="0"/>
          </a:p>
        </p:txBody>
      </p:sp>
      <p:sp>
        <p:nvSpPr>
          <p:cNvPr id="118" name="Content Placeholder 1"/>
          <p:cNvSpPr>
            <a:spLocks noGrp="1" noChangeAspect="1"/>
          </p:cNvSpPr>
          <p:nvPr>
            <p:ph sz="half" idx="4294967295"/>
          </p:nvPr>
        </p:nvSpPr>
        <p:spPr>
          <a:xfrm>
            <a:off x="7711640" y="5485475"/>
            <a:ext cx="822960" cy="1097280"/>
          </a:xfrm>
          <a:prstGeom prst="rect">
            <a:avLst/>
          </a:prstGeom>
        </p:spPr>
        <p:txBody>
          <a:bodyPr/>
          <a:lstStyle>
            <a:lvl1pPr algn="ctr">
              <a:defRPr/>
            </a:lvl1pPr>
          </a:lstStyle>
          <a:p>
            <a:endParaRPr lang="en-US" dirty="0"/>
          </a:p>
        </p:txBody>
      </p:sp>
      <p:sp>
        <p:nvSpPr>
          <p:cNvPr id="119" name="Content Placeholder 1"/>
          <p:cNvSpPr>
            <a:spLocks noGrp="1" noChangeAspect="1"/>
          </p:cNvSpPr>
          <p:nvPr>
            <p:ph sz="half" idx="4294967295"/>
          </p:nvPr>
        </p:nvSpPr>
        <p:spPr>
          <a:xfrm>
            <a:off x="6655476" y="5485475"/>
            <a:ext cx="822960" cy="1097280"/>
          </a:xfrm>
          <a:prstGeom prst="rect">
            <a:avLst/>
          </a:prstGeom>
        </p:spPr>
        <p:txBody>
          <a:bodyPr/>
          <a:lstStyle>
            <a:lvl1pPr algn="ctr">
              <a:defRPr/>
            </a:lvl1pPr>
          </a:lstStyle>
          <a:p>
            <a:endParaRPr lang="en-US" dirty="0"/>
          </a:p>
        </p:txBody>
      </p:sp>
      <p:sp>
        <p:nvSpPr>
          <p:cNvPr id="120" name="Content Placeholder 1"/>
          <p:cNvSpPr>
            <a:spLocks noGrp="1" noChangeAspect="1"/>
          </p:cNvSpPr>
          <p:nvPr>
            <p:ph sz="half" idx="4294967295"/>
          </p:nvPr>
        </p:nvSpPr>
        <p:spPr>
          <a:xfrm>
            <a:off x="3486984" y="5485475"/>
            <a:ext cx="822960" cy="1097280"/>
          </a:xfrm>
          <a:prstGeom prst="rect">
            <a:avLst/>
          </a:prstGeom>
        </p:spPr>
        <p:txBody>
          <a:bodyPr/>
          <a:lstStyle>
            <a:lvl1pPr algn="ctr">
              <a:defRPr/>
            </a:lvl1pPr>
          </a:lstStyle>
          <a:p>
            <a:endParaRPr lang="en-US" dirty="0"/>
          </a:p>
        </p:txBody>
      </p:sp>
      <p:sp>
        <p:nvSpPr>
          <p:cNvPr id="121" name="Content Placeholder 1"/>
          <p:cNvSpPr>
            <a:spLocks noGrp="1" noChangeAspect="1"/>
          </p:cNvSpPr>
          <p:nvPr>
            <p:ph sz="half" idx="4294967295"/>
          </p:nvPr>
        </p:nvSpPr>
        <p:spPr>
          <a:xfrm>
            <a:off x="2430820" y="5485475"/>
            <a:ext cx="822960" cy="1097280"/>
          </a:xfrm>
          <a:prstGeom prst="rect">
            <a:avLst/>
          </a:prstGeom>
        </p:spPr>
        <p:txBody>
          <a:bodyPr/>
          <a:lstStyle>
            <a:lvl1pPr algn="ctr">
              <a:defRPr/>
            </a:lvl1pPr>
          </a:lstStyle>
          <a:p>
            <a:endParaRPr lang="en-US" dirty="0"/>
          </a:p>
        </p:txBody>
      </p:sp>
      <p:sp>
        <p:nvSpPr>
          <p:cNvPr id="122" name="Content Placeholder 1"/>
          <p:cNvSpPr>
            <a:spLocks noGrp="1" noChangeAspect="1"/>
          </p:cNvSpPr>
          <p:nvPr>
            <p:ph sz="half" idx="4294967295"/>
          </p:nvPr>
        </p:nvSpPr>
        <p:spPr>
          <a:xfrm>
            <a:off x="1374656" y="5485475"/>
            <a:ext cx="822960" cy="1097280"/>
          </a:xfrm>
          <a:prstGeom prst="rect">
            <a:avLst/>
          </a:prstGeom>
        </p:spPr>
        <p:txBody>
          <a:bodyPr/>
          <a:lstStyle>
            <a:lvl1pPr algn="ctr">
              <a:defRPr/>
            </a:lvl1pPr>
          </a:lstStyle>
          <a:p>
            <a:endParaRPr lang="en-US" dirty="0"/>
          </a:p>
        </p:txBody>
      </p:sp>
      <p:sp>
        <p:nvSpPr>
          <p:cNvPr id="123" name="Content Placeholder 1"/>
          <p:cNvSpPr>
            <a:spLocks noGrp="1" noChangeAspect="1"/>
          </p:cNvSpPr>
          <p:nvPr>
            <p:ph sz="half" idx="4294967295"/>
          </p:nvPr>
        </p:nvSpPr>
        <p:spPr>
          <a:xfrm>
            <a:off x="318492" y="5485475"/>
            <a:ext cx="822960" cy="1097280"/>
          </a:xfrm>
          <a:prstGeom prst="rect">
            <a:avLst/>
          </a:prstGeom>
        </p:spPr>
        <p:txBody>
          <a:bodyPr/>
          <a:lstStyle>
            <a:lvl1pPr algn="ctr">
              <a:defRPr/>
            </a:lvl1pPr>
          </a:lstStyle>
          <a:p>
            <a:endParaRPr lang="en-US" dirty="0"/>
          </a:p>
        </p:txBody>
      </p:sp>
      <p:sp>
        <p:nvSpPr>
          <p:cNvPr id="124" name="Content Placeholder 1"/>
          <p:cNvSpPr>
            <a:spLocks noGrp="1" noChangeAspect="1"/>
          </p:cNvSpPr>
          <p:nvPr>
            <p:ph sz="half" idx="4294967295"/>
          </p:nvPr>
        </p:nvSpPr>
        <p:spPr>
          <a:xfrm>
            <a:off x="10880137" y="5485475"/>
            <a:ext cx="822960" cy="1097280"/>
          </a:xfrm>
          <a:prstGeom prst="rect">
            <a:avLst/>
          </a:prstGeom>
        </p:spPr>
        <p:txBody>
          <a:bodyPr/>
          <a:lstStyle>
            <a:lvl1pPr algn="ctr">
              <a:defRPr/>
            </a:lvl1pPr>
          </a:lstStyle>
          <a:p>
            <a:endParaRPr lang="en-US" dirty="0"/>
          </a:p>
        </p:txBody>
      </p:sp>
      <p:sp>
        <p:nvSpPr>
          <p:cNvPr id="125" name="Content Placeholder 1"/>
          <p:cNvSpPr>
            <a:spLocks noGrp="1" noChangeAspect="1"/>
          </p:cNvSpPr>
          <p:nvPr>
            <p:ph sz="half" idx="4294967295"/>
          </p:nvPr>
        </p:nvSpPr>
        <p:spPr>
          <a:xfrm>
            <a:off x="5599312" y="5485475"/>
            <a:ext cx="822960" cy="1097280"/>
          </a:xfrm>
          <a:prstGeom prst="rect">
            <a:avLst/>
          </a:prstGeom>
        </p:spPr>
        <p:txBody>
          <a:bodyPr/>
          <a:lstStyle>
            <a:lvl1pPr algn="ctr">
              <a:defRPr/>
            </a:lvl1pPr>
          </a:lstStyle>
          <a:p>
            <a:endParaRPr lang="en-US" dirty="0"/>
          </a:p>
        </p:txBody>
      </p:sp>
      <p:sp>
        <p:nvSpPr>
          <p:cNvPr id="126" name="Content Placeholder 1"/>
          <p:cNvSpPr>
            <a:spLocks noGrp="1" noChangeAspect="1"/>
          </p:cNvSpPr>
          <p:nvPr>
            <p:ph sz="half" idx="4294967295"/>
          </p:nvPr>
        </p:nvSpPr>
        <p:spPr>
          <a:xfrm>
            <a:off x="4543148" y="5485475"/>
            <a:ext cx="822960" cy="1097280"/>
          </a:xfrm>
          <a:prstGeom prst="rect">
            <a:avLst/>
          </a:prstGeom>
        </p:spPr>
        <p:txBody>
          <a:bodyPr/>
          <a:lstStyle>
            <a:lvl1pPr algn="ctr">
              <a:defRPr/>
            </a:lvl1pPr>
          </a:lstStyle>
          <a:p>
            <a:endParaRPr lang="en-US" dirty="0"/>
          </a:p>
        </p:txBody>
      </p:sp>
      <p:sp>
        <p:nvSpPr>
          <p:cNvPr id="127" name="Content Placeholder 1"/>
          <p:cNvSpPr>
            <a:spLocks noGrp="1" noChangeAspect="1"/>
          </p:cNvSpPr>
          <p:nvPr>
            <p:ph sz="half" idx="4294967295"/>
          </p:nvPr>
        </p:nvSpPr>
        <p:spPr>
          <a:xfrm>
            <a:off x="9823968" y="5485475"/>
            <a:ext cx="822960" cy="1097280"/>
          </a:xfrm>
          <a:prstGeom prst="rect">
            <a:avLst/>
          </a:prstGeom>
        </p:spPr>
        <p:txBody>
          <a:bodyPr/>
          <a:lstStyle>
            <a:lvl1pPr algn="ctr">
              <a:defRPr/>
            </a:lvl1pPr>
          </a:lstStyle>
          <a:p>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4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965570981"/>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wo and a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609600" y="1295401"/>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1"/>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197600" y="3762052"/>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2380509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quarters and half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6197600" y="1286184"/>
            <a:ext cx="5384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1313795"/>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09600" y="3754748"/>
            <a:ext cx="5384800" cy="2362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2558797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wo quarters and half Content w/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3" name="Content Placeholder 2"/>
          <p:cNvSpPr>
            <a:spLocks noGrp="1"/>
          </p:cNvSpPr>
          <p:nvPr>
            <p:ph sz="half" idx="1"/>
          </p:nvPr>
        </p:nvSpPr>
        <p:spPr>
          <a:xfrm>
            <a:off x="6197600" y="1286184"/>
            <a:ext cx="5384800" cy="448399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09600" y="1313795"/>
            <a:ext cx="5384800" cy="243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609600" y="4066520"/>
            <a:ext cx="5384800" cy="243839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
        <p:nvSpPr>
          <p:cNvPr id="5" name="Content Placeholder 3">
            <a:extLst>
              <a:ext uri="{FF2B5EF4-FFF2-40B4-BE49-F238E27FC236}">
                <a16:creationId xmlns:a16="http://schemas.microsoft.com/office/drawing/2014/main" id="{0BDDD728-2817-3342-6799-910BBB19BFF9}"/>
              </a:ext>
            </a:extLst>
          </p:cNvPr>
          <p:cNvSpPr>
            <a:spLocks noGrp="1"/>
          </p:cNvSpPr>
          <p:nvPr>
            <p:ph sz="half" idx="14"/>
          </p:nvPr>
        </p:nvSpPr>
        <p:spPr>
          <a:xfrm>
            <a:off x="6197600" y="5782221"/>
            <a:ext cx="5384800" cy="722697"/>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94687607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3057783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7" name="Content Placeholder 2">
            <a:extLst>
              <a:ext uri="{FF2B5EF4-FFF2-40B4-BE49-F238E27FC236}">
                <a16:creationId xmlns:a16="http://schemas.microsoft.com/office/drawing/2014/main" id="{CB9C818E-920E-F03C-FA59-09461F5BED24}"/>
              </a:ext>
            </a:extLst>
          </p:cNvPr>
          <p:cNvSpPr>
            <a:spLocks noGrp="1"/>
          </p:cNvSpPr>
          <p:nvPr>
            <p:ph sz="half" idx="13"/>
          </p:nvPr>
        </p:nvSpPr>
        <p:spPr>
          <a:xfrm>
            <a:off x="609600" y="3726825"/>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2">
            <a:extLst>
              <a:ext uri="{FF2B5EF4-FFF2-40B4-BE49-F238E27FC236}">
                <a16:creationId xmlns:a16="http://schemas.microsoft.com/office/drawing/2014/main" id="{5BC7C9E6-58BB-7A4A-6108-AA9A2E4D9877}"/>
              </a:ext>
            </a:extLst>
          </p:cNvPr>
          <p:cNvSpPr>
            <a:spLocks noGrp="1"/>
          </p:cNvSpPr>
          <p:nvPr>
            <p:ph sz="half" idx="14"/>
          </p:nvPr>
        </p:nvSpPr>
        <p:spPr>
          <a:xfrm>
            <a:off x="6197600" y="3726825"/>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285341"/>
      </p:ext>
    </p:extLst>
  </p:cSld>
  <p:clrMapOvr>
    <a:masterClrMapping/>
  </p:clrMapOv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Four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45438"/>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9" name="Content Placeholder 2">
            <a:extLst>
              <a:ext uri="{FF2B5EF4-FFF2-40B4-BE49-F238E27FC236}">
                <a16:creationId xmlns:a16="http://schemas.microsoft.com/office/drawing/2014/main" id="{5BC7C9E6-58BB-7A4A-6108-AA9A2E4D9877}"/>
              </a:ext>
            </a:extLst>
          </p:cNvPr>
          <p:cNvSpPr>
            <a:spLocks noGrp="1"/>
          </p:cNvSpPr>
          <p:nvPr>
            <p:ph sz="half" idx="14"/>
          </p:nvPr>
        </p:nvSpPr>
        <p:spPr>
          <a:xfrm>
            <a:off x="6197600" y="3726825"/>
            <a:ext cx="5384800" cy="2414016"/>
          </a:xfrm>
        </p:spPr>
        <p:txBody>
          <a:bodyPr>
            <a:normAutofit/>
          </a:bodyPr>
          <a:lstStyle>
            <a:lvl1pPr>
              <a:defRPr sz="2100">
                <a:latin typeface="Times New Roman" panose="02020603050405020304" pitchFamily="18" charset="0"/>
                <a:cs typeface="Times New Roman" panose="02020603050405020304" pitchFamily="18" charset="0"/>
              </a:defRPr>
            </a:lvl1pPr>
            <a:lvl2pPr>
              <a:defRPr sz="1800">
                <a:latin typeface="Times New Roman" panose="02020603050405020304" pitchFamily="18" charset="0"/>
                <a:cs typeface="Times New Roman" panose="02020603050405020304" pitchFamily="18" charset="0"/>
              </a:defRPr>
            </a:lvl2pPr>
            <a:lvl3pPr>
              <a:defRPr sz="1500">
                <a:latin typeface="Times New Roman" panose="02020603050405020304" pitchFamily="18" charset="0"/>
                <a:cs typeface="Times New Roman" panose="02020603050405020304" pitchFamily="18" charset="0"/>
              </a:defRPr>
            </a:lvl3pPr>
            <a:lvl4pPr>
              <a:defRPr sz="1350">
                <a:latin typeface="Times New Roman" panose="02020603050405020304" pitchFamily="18" charset="0"/>
                <a:cs typeface="Times New Roman" panose="02020603050405020304" pitchFamily="18" charset="0"/>
              </a:defRPr>
            </a:lvl4pPr>
            <a:lvl5pPr>
              <a:defRPr sz="1350">
                <a:latin typeface="Times New Roman" panose="02020603050405020304" pitchFamily="18" charset="0"/>
                <a:cs typeface="Times New Roman" panose="02020603050405020304" pitchFamily="18" charset="0"/>
              </a:defRPr>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696497"/>
      </p:ext>
    </p:extLst>
  </p:cSld>
  <p:clrMapOvr>
    <a:masterClrMapping/>
  </p:clrMapOv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dirty="0"/>
              <a:t>Click to edit Master 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Tree>
    <p:extLst>
      <p:ext uri="{BB962C8B-B14F-4D97-AF65-F5344CB8AC3E}">
        <p14:creationId xmlns:p14="http://schemas.microsoft.com/office/powerpoint/2010/main" val="1861330222"/>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14C6314F-DEBC-1E73-BCD0-930E4E2B51EC}"/>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2400" y="115888"/>
            <a:ext cx="1220369" cy="933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0" name="Rectangle 2"/>
          <p:cNvSpPr>
            <a:spLocks noGrp="1" noChangeArrowheads="1"/>
          </p:cNvSpPr>
          <p:nvPr>
            <p:ph type="ctrTitle" sz="quarter"/>
          </p:nvPr>
        </p:nvSpPr>
        <p:spPr>
          <a:xfrm>
            <a:off x="1828800" y="2130426"/>
            <a:ext cx="10363200" cy="1470025"/>
          </a:xfrm>
        </p:spPr>
        <p:txBody>
          <a:bodyPr/>
          <a:lstStyle>
            <a:lvl1pPr algn="l">
              <a:defRPr b="1">
                <a:latin typeface="+mn-lt"/>
                <a:ea typeface="Sans Serif Collection" panose="020B0502040504020204" pitchFamily="34" charset="0"/>
                <a:cs typeface="Sans Serif Collection" panose="020B0502040504020204" pitchFamily="34" charset="0"/>
              </a:defRPr>
            </a:lvl1pPr>
          </a:lstStyle>
          <a:p>
            <a:r>
              <a:rPr lang="en-US" dirty="0"/>
              <a:t>Click to edit Master title style</a:t>
            </a:r>
          </a:p>
        </p:txBody>
      </p:sp>
      <p:sp>
        <p:nvSpPr>
          <p:cNvPr id="43011" name="Rectangle 3"/>
          <p:cNvSpPr>
            <a:spLocks noGrp="1" noChangeArrowheads="1"/>
          </p:cNvSpPr>
          <p:nvPr>
            <p:ph type="subTitle" sz="quarter" idx="1"/>
          </p:nvPr>
        </p:nvSpPr>
        <p:spPr>
          <a:xfrm>
            <a:off x="1828800" y="3886200"/>
            <a:ext cx="4480560" cy="1828800"/>
          </a:xfrm>
        </p:spPr>
        <p:txBody>
          <a:bodyPr/>
          <a:lstStyle>
            <a:lvl1pPr marL="0" indent="0">
              <a:buFontTx/>
              <a:buNone/>
              <a:defRPr sz="1600">
                <a:latin typeface="Times New Roman" panose="02020603050405020304" pitchFamily="18" charset="0"/>
                <a:cs typeface="Times New Roman" panose="02020603050405020304" pitchFamily="18" charset="0"/>
              </a:defRPr>
            </a:lvl1pPr>
          </a:lstStyle>
          <a:p>
            <a:r>
              <a:rPr lang="en-US" dirty="0"/>
              <a:t>Click to edit Master subtitle style</a:t>
            </a:r>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94239" y="371177"/>
            <a:ext cx="2246043" cy="466379"/>
          </a:xfrm>
          <a:prstGeom prst="rect">
            <a:avLst/>
          </a:prstGeom>
        </p:spPr>
      </p:pic>
      <p:sp>
        <p:nvSpPr>
          <p:cNvPr id="10" name="Media Placeholder 8">
            <a:extLst>
              <a:ext uri="{FF2B5EF4-FFF2-40B4-BE49-F238E27FC236}">
                <a16:creationId xmlns:a16="http://schemas.microsoft.com/office/drawing/2014/main" id="{360CD191-96CC-2DFF-EB1D-0BC851DFA653}"/>
              </a:ext>
            </a:extLst>
          </p:cNvPr>
          <p:cNvSpPr>
            <a:spLocks noGrp="1"/>
          </p:cNvSpPr>
          <p:nvPr>
            <p:ph type="media" sz="quarter" idx="10"/>
          </p:nvPr>
        </p:nvSpPr>
        <p:spPr>
          <a:xfrm>
            <a:off x="6437335" y="3886200"/>
            <a:ext cx="4479925" cy="1828800"/>
          </a:xfrm>
        </p:spPr>
        <p:txBody>
          <a:bodyPr/>
          <a:lstStyle/>
          <a:p>
            <a:endParaRPr lang="en-US"/>
          </a:p>
        </p:txBody>
      </p:sp>
    </p:spTree>
    <p:extLst>
      <p:ext uri="{BB962C8B-B14F-4D97-AF65-F5344CB8AC3E}">
        <p14:creationId xmlns:p14="http://schemas.microsoft.com/office/powerpoint/2010/main" val="19060750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95401"/>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p:cNvSpPr>
            <a:spLocks noGrp="1"/>
          </p:cNvSpPr>
          <p:nvPr>
            <p:ph sz="half" idx="13"/>
          </p:nvPr>
        </p:nvSpPr>
        <p:spPr>
          <a:xfrm>
            <a:off x="609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Content Placeholder 3"/>
          <p:cNvSpPr>
            <a:spLocks noGrp="1"/>
          </p:cNvSpPr>
          <p:nvPr>
            <p:ph sz="half" idx="14"/>
          </p:nvPr>
        </p:nvSpPr>
        <p:spPr>
          <a:xfrm>
            <a:off x="6197600" y="3770313"/>
            <a:ext cx="5384800" cy="24383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3286602017"/>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190601" cy="914400"/>
          </a:xfrm>
        </p:spPr>
        <p:txBody>
          <a:bodyPr/>
          <a:lstStyle/>
          <a:p>
            <a:r>
              <a:rPr lang="en-US" dirty="0"/>
              <a:t>Click to edit Master title style</a:t>
            </a:r>
          </a:p>
        </p:txBody>
      </p:sp>
      <p:sp>
        <p:nvSpPr>
          <p:cNvPr id="3" name="Content Placeholder 2"/>
          <p:cNvSpPr>
            <a:spLocks noGrp="1"/>
          </p:cNvSpPr>
          <p:nvPr>
            <p:ph idx="1"/>
          </p:nvPr>
        </p:nvSpPr>
        <p:spPr/>
        <p:txBody>
          <a:bodyPr>
            <a:noAutofit/>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98307834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759296652"/>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cs typeface="Calibri" panose="020F0502020204030204" pitchFamily="34" charset="0"/>
              </a:defRPr>
            </a:lvl1pPr>
          </a:lstStyle>
          <a:p>
            <a:r>
              <a:rPr lang="en-US" dirty="0"/>
              <a:t>Click to edit Master title style</a:t>
            </a:r>
          </a:p>
        </p:txBody>
      </p:sp>
      <p:sp>
        <p:nvSpPr>
          <p:cNvPr id="11" name="Content Placeholder 3"/>
          <p:cNvSpPr>
            <a:spLocks noGrp="1"/>
          </p:cNvSpPr>
          <p:nvPr>
            <p:ph sz="half" idx="14"/>
          </p:nvPr>
        </p:nvSpPr>
        <p:spPr>
          <a:xfrm>
            <a:off x="6234591"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2" name="Content Placeholder 4"/>
          <p:cNvSpPr>
            <a:spLocks noGrp="1"/>
          </p:cNvSpPr>
          <p:nvPr>
            <p:ph sz="half" idx="15"/>
          </p:nvPr>
        </p:nvSpPr>
        <p:spPr>
          <a:xfrm>
            <a:off x="9165813" y="144514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3" name="Content Placeholder 5"/>
          <p:cNvSpPr>
            <a:spLocks noGrp="1"/>
          </p:cNvSpPr>
          <p:nvPr>
            <p:ph sz="half" idx="16"/>
          </p:nvPr>
        </p:nvSpPr>
        <p:spPr>
          <a:xfrm>
            <a:off x="372149"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4" name="Content Placeholder 6"/>
          <p:cNvSpPr>
            <a:spLocks noGrp="1"/>
          </p:cNvSpPr>
          <p:nvPr>
            <p:ph sz="half" idx="17"/>
          </p:nvPr>
        </p:nvSpPr>
        <p:spPr>
          <a:xfrm>
            <a:off x="3303370"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5" name="Content Placeholder 7"/>
          <p:cNvSpPr>
            <a:spLocks noGrp="1"/>
          </p:cNvSpPr>
          <p:nvPr>
            <p:ph sz="half" idx="18"/>
          </p:nvPr>
        </p:nvSpPr>
        <p:spPr>
          <a:xfrm>
            <a:off x="6234591"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6" name="Content Placeholder 8"/>
          <p:cNvSpPr>
            <a:spLocks noGrp="1"/>
          </p:cNvSpPr>
          <p:nvPr>
            <p:ph sz="half" idx="19"/>
          </p:nvPr>
        </p:nvSpPr>
        <p:spPr>
          <a:xfrm>
            <a:off x="9165813" y="4107752"/>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17" name="Content Placeholder 9"/>
          <p:cNvSpPr>
            <a:spLocks noGrp="1"/>
          </p:cNvSpPr>
          <p:nvPr>
            <p:ph sz="half" idx="20"/>
          </p:nvPr>
        </p:nvSpPr>
        <p:spPr>
          <a:xfrm>
            <a:off x="377637"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8" name="Content Placeholder 10"/>
          <p:cNvSpPr>
            <a:spLocks noGrp="1"/>
          </p:cNvSpPr>
          <p:nvPr>
            <p:ph sz="half" idx="21"/>
          </p:nvPr>
        </p:nvSpPr>
        <p:spPr>
          <a:xfrm>
            <a:off x="3307029"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pPr algn="ctr"/>
            <a:endParaRPr lang="en-US" dirty="0"/>
          </a:p>
        </p:txBody>
      </p:sp>
      <p:sp>
        <p:nvSpPr>
          <p:cNvPr id="19" name="Content Placeholder 11"/>
          <p:cNvSpPr>
            <a:spLocks noGrp="1"/>
          </p:cNvSpPr>
          <p:nvPr>
            <p:ph sz="half" idx="22"/>
          </p:nvPr>
        </p:nvSpPr>
        <p:spPr>
          <a:xfrm>
            <a:off x="6236421"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dirty="0"/>
          </a:p>
        </p:txBody>
      </p:sp>
      <p:sp>
        <p:nvSpPr>
          <p:cNvPr id="20" name="Content Placeholder 12"/>
          <p:cNvSpPr>
            <a:spLocks noGrp="1"/>
          </p:cNvSpPr>
          <p:nvPr>
            <p:ph sz="half" idx="23"/>
          </p:nvPr>
        </p:nvSpPr>
        <p:spPr>
          <a:xfrm>
            <a:off x="9165813" y="3364516"/>
            <a:ext cx="2560320" cy="365760"/>
          </a:xfrm>
        </p:spPr>
        <p:txBody>
          <a:bodyPr anchor="ctr" anchorCtr="1">
            <a:normAutofit/>
          </a:bodyPr>
          <a:lstStyle>
            <a:lvl1pPr marL="0" indent="0">
              <a:buFont typeface="Arial" panose="020B0604020202020204" pitchFamily="34" charset="0"/>
              <a:buNone/>
              <a:defRPr>
                <a:latin typeface="Times New Roman" panose="02020603050405020304" pitchFamily="18" charset="0"/>
                <a:cs typeface="Times New Roman" panose="02020603050405020304" pitchFamily="18" charset="0"/>
              </a:defRPr>
            </a:lvl1pPr>
          </a:lstStyle>
          <a:p>
            <a:endParaRPr lang="en-US"/>
          </a:p>
        </p:txBody>
      </p:sp>
      <p:sp>
        <p:nvSpPr>
          <p:cNvPr id="21" name="Content Placeholder 13"/>
          <p:cNvSpPr>
            <a:spLocks noGrp="1"/>
          </p:cNvSpPr>
          <p:nvPr>
            <p:ph sz="half" idx="24"/>
          </p:nvPr>
        </p:nvSpPr>
        <p:spPr>
          <a:xfrm>
            <a:off x="372149" y="6051789"/>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2" name="Content Placeholder 14"/>
          <p:cNvSpPr>
            <a:spLocks noGrp="1"/>
          </p:cNvSpPr>
          <p:nvPr>
            <p:ph sz="half" idx="25"/>
          </p:nvPr>
        </p:nvSpPr>
        <p:spPr>
          <a:xfrm>
            <a:off x="330334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3" name="Content Placeholder 15"/>
          <p:cNvSpPr>
            <a:spLocks noGrp="1"/>
          </p:cNvSpPr>
          <p:nvPr>
            <p:ph sz="half" idx="26"/>
          </p:nvPr>
        </p:nvSpPr>
        <p:spPr>
          <a:xfrm>
            <a:off x="6234529"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4" name="Content Placeholder 16"/>
          <p:cNvSpPr>
            <a:spLocks noGrp="1"/>
          </p:cNvSpPr>
          <p:nvPr>
            <p:ph sz="half" idx="27"/>
          </p:nvPr>
        </p:nvSpPr>
        <p:spPr>
          <a:xfrm>
            <a:off x="9165771" y="6027992"/>
            <a:ext cx="2560320" cy="365760"/>
          </a:xfrm>
        </p:spPr>
        <p:txBody>
          <a:bodyPr anchor="ctr" anchorCtr="1">
            <a:normAutofit/>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5" name="Content Placeholder 1"/>
          <p:cNvSpPr>
            <a:spLocks noGrp="1"/>
          </p:cNvSpPr>
          <p:nvPr>
            <p:ph sz="half" idx="13"/>
          </p:nvPr>
        </p:nvSpPr>
        <p:spPr>
          <a:xfrm>
            <a:off x="3303370"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a:p>
        </p:txBody>
      </p:sp>
      <p:sp>
        <p:nvSpPr>
          <p:cNvPr id="26" name="Content Placeholder 2"/>
          <p:cNvSpPr>
            <a:spLocks noGrp="1"/>
          </p:cNvSpPr>
          <p:nvPr>
            <p:ph sz="half" idx="1"/>
          </p:nvPr>
        </p:nvSpPr>
        <p:spPr>
          <a:xfrm>
            <a:off x="372149" y="1424504"/>
            <a:ext cx="2560320" cy="1920240"/>
          </a:xfrm>
        </p:spPr>
        <p:txBody>
          <a:bodyPr/>
          <a:lstStyle>
            <a:lvl1pPr marL="0" indent="0">
              <a:buNone/>
              <a:defRPr>
                <a:latin typeface="Times New Roman" panose="02020603050405020304" pitchFamily="18" charset="0"/>
                <a:cs typeface="Times New Roman" panose="02020603050405020304" pitchFamily="18" charset="0"/>
              </a:defRPr>
            </a:lvl1pPr>
          </a:lstStyle>
          <a:p>
            <a:endParaRPr lang="en-US" dirty="0"/>
          </a:p>
        </p:txBody>
      </p:sp>
      <p:sp>
        <p:nvSpPr>
          <p:cNvPr id="2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79387582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a:t>Click to edit Master title style</a:t>
            </a:r>
          </a:p>
        </p:txBody>
      </p:sp>
    </p:spTree>
    <p:extLst>
      <p:ext uri="{BB962C8B-B14F-4D97-AF65-F5344CB8AC3E}">
        <p14:creationId xmlns:p14="http://schemas.microsoft.com/office/powerpoint/2010/main" val="391580055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10972800"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908639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8" name="Title 1"/>
          <p:cNvSpPr>
            <a:spLocks noGrp="1"/>
          </p:cNvSpPr>
          <p:nvPr>
            <p:ph type="title"/>
          </p:nvPr>
        </p:nvSpPr>
        <p:spPr>
          <a:xfrm>
            <a:off x="1828800" y="152400"/>
            <a:ext cx="10210799" cy="914400"/>
          </a:xfrm>
          <a:prstGeom prst="rect">
            <a:avLst/>
          </a:prstGeom>
        </p:spPr>
        <p:txBody>
          <a:bodyPr anchor="ctr"/>
          <a:lstStyle>
            <a:lvl1pPr algn="ctr">
              <a:defRPr sz="3200">
                <a:latin typeface="+mn-lt"/>
              </a:defRPr>
            </a:lvl1pPr>
          </a:lstStyle>
          <a:p>
            <a:r>
              <a:rPr lang="en-US" dirty="0"/>
              <a:t>Click to edit Master title style</a:t>
            </a:r>
          </a:p>
        </p:txBody>
      </p:sp>
      <p:sp>
        <p:nvSpPr>
          <p:cNvPr id="9" name="Content Placeholder 2"/>
          <p:cNvSpPr>
            <a:spLocks noGrp="1"/>
          </p:cNvSpPr>
          <p:nvPr>
            <p:ph idx="1"/>
          </p:nvPr>
        </p:nvSpPr>
        <p:spPr>
          <a:xfrm>
            <a:off x="609600" y="1295402"/>
            <a:ext cx="5250426" cy="4830763"/>
          </a:xfrm>
          <a:prstGeom prst="rect">
            <a:avLst/>
          </a:prstGeom>
        </p:spPr>
        <p:txBody>
          <a:bodyPr>
            <a:normAutofit/>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96381" y="468082"/>
            <a:ext cx="1467893" cy="296562"/>
          </a:xfrm>
          <a:prstGeom prst="rect">
            <a:avLst/>
          </a:prstGeom>
        </p:spPr>
      </p:pic>
      <p:cxnSp>
        <p:nvCxnSpPr>
          <p:cNvPr id="13" name="Straight Connector 12"/>
          <p:cNvCxnSpPr/>
          <p:nvPr userDrawn="1"/>
        </p:nvCxnSpPr>
        <p:spPr>
          <a:xfrm>
            <a:off x="149511" y="795975"/>
            <a:ext cx="1592502" cy="0"/>
          </a:xfrm>
          <a:prstGeom prst="line">
            <a:avLst/>
          </a:prstGeom>
          <a:ln>
            <a:solidFill>
              <a:srgbClr val="E77625"/>
            </a:solidFill>
          </a:ln>
        </p:spPr>
        <p:style>
          <a:lnRef idx="1">
            <a:schemeClr val="accent2"/>
          </a:lnRef>
          <a:fillRef idx="0">
            <a:schemeClr val="accent2"/>
          </a:fillRef>
          <a:effectRef idx="0">
            <a:schemeClr val="accent2"/>
          </a:effectRef>
          <a:fontRef idx="minor">
            <a:schemeClr val="tx1"/>
          </a:fontRef>
        </p:style>
      </p:cxnSp>
      <p:sp>
        <p:nvSpPr>
          <p:cNvPr id="11" name="Content Placeholder 2"/>
          <p:cNvSpPr>
            <a:spLocks noGrp="1"/>
          </p:cNvSpPr>
          <p:nvPr>
            <p:ph idx="13"/>
          </p:nvPr>
        </p:nvSpPr>
        <p:spPr>
          <a:xfrm>
            <a:off x="6287729" y="1295402"/>
            <a:ext cx="5250426" cy="4830763"/>
          </a:xfrm>
          <a:prstGeom prst="rect">
            <a:avLst/>
          </a:prstGeom>
        </p:spPr>
        <p:txBody>
          <a:bodyPr/>
          <a:lstStyle>
            <a:lvl1pPr>
              <a:defRPr sz="2100">
                <a:latin typeface="Times New Roman" panose="02020603050405020304" pitchFamily="18" charset="0"/>
                <a:cs typeface="Times New Roman" panose="02020603050405020304" pitchFamily="18" charset="0"/>
              </a:defRPr>
            </a:lvl1pPr>
            <a:lvl2pPr>
              <a:defRPr sz="2100">
                <a:latin typeface="Times New Roman" panose="02020603050405020304" pitchFamily="18" charset="0"/>
                <a:cs typeface="Times New Roman" panose="02020603050405020304" pitchFamily="18" charset="0"/>
              </a:defRPr>
            </a:lvl2pPr>
            <a:lvl3pPr>
              <a:defRPr sz="2100">
                <a:latin typeface="Times New Roman" panose="02020603050405020304" pitchFamily="18" charset="0"/>
                <a:cs typeface="Times New Roman" panose="02020603050405020304" pitchFamily="18" charset="0"/>
              </a:defRPr>
            </a:lvl3pPr>
            <a:lvl4pPr>
              <a:defRPr sz="2100">
                <a:latin typeface="Times New Roman" panose="02020603050405020304" pitchFamily="18" charset="0"/>
                <a:cs typeface="Times New Roman" panose="02020603050405020304" pitchFamily="18" charset="0"/>
              </a:defRPr>
            </a:lvl4pPr>
            <a:lvl5pPr>
              <a:defRPr sz="2100">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610475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2"/>
            <a:ext cx="10972800" cy="23336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5" name="Content Placeholder 2"/>
          <p:cNvSpPr>
            <a:spLocks noGrp="1"/>
          </p:cNvSpPr>
          <p:nvPr>
            <p:ph idx="13"/>
          </p:nvPr>
        </p:nvSpPr>
        <p:spPr>
          <a:xfrm>
            <a:off x="609600" y="3831433"/>
            <a:ext cx="10972800" cy="2333623"/>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018676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Content, &amp;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09600" y="1295403"/>
            <a:ext cx="10972800" cy="44497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4" name="Content Placeholder 2">
            <a:extLst>
              <a:ext uri="{FF2B5EF4-FFF2-40B4-BE49-F238E27FC236}">
                <a16:creationId xmlns:a16="http://schemas.microsoft.com/office/drawing/2014/main" id="{0737EE29-F302-F36E-F858-97534D307739}"/>
              </a:ext>
            </a:extLst>
          </p:cNvPr>
          <p:cNvSpPr>
            <a:spLocks noGrp="1"/>
          </p:cNvSpPr>
          <p:nvPr>
            <p:ph idx="13"/>
          </p:nvPr>
        </p:nvSpPr>
        <p:spPr>
          <a:xfrm>
            <a:off x="606972" y="5761031"/>
            <a:ext cx="10972800" cy="715967"/>
          </a:xfrm>
        </p:spPr>
        <p:txBody>
          <a:bodyPr/>
          <a:lstStyle>
            <a:lvl1pPr marL="0" indent="0">
              <a:buNone/>
              <a:defRPr/>
            </a:lvl1pPr>
          </a:lstStyle>
          <a:p>
            <a:pPr lvl="0"/>
            <a:endParaRPr lang="en-US" dirty="0"/>
          </a:p>
        </p:txBody>
      </p:sp>
    </p:spTree>
    <p:extLst>
      <p:ext uri="{BB962C8B-B14F-4D97-AF65-F5344CB8AC3E}">
        <p14:creationId xmlns:p14="http://schemas.microsoft.com/office/powerpoint/2010/main" val="289953291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8307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07473238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One caption">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dirty="0"/>
              <a:t>Click to edit Master title style</a:t>
            </a:r>
          </a:p>
        </p:txBody>
      </p:sp>
      <p:sp>
        <p:nvSpPr>
          <p:cNvPr id="3" name="Content Placeholder 2"/>
          <p:cNvSpPr>
            <a:spLocks noGrp="1"/>
          </p:cNvSpPr>
          <p:nvPr>
            <p:ph sz="half" idx="1"/>
          </p:nvPr>
        </p:nvSpPr>
        <p:spPr>
          <a:xfrm>
            <a:off x="609600" y="1295403"/>
            <a:ext cx="5384800" cy="458513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3"/>
            <a:ext cx="5384800" cy="4585135"/>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5" name="Content Placeholder 2">
            <a:extLst>
              <a:ext uri="{FF2B5EF4-FFF2-40B4-BE49-F238E27FC236}">
                <a16:creationId xmlns:a16="http://schemas.microsoft.com/office/drawing/2014/main" id="{C4D9BB48-3BF9-BADB-387F-D611FCA41FC3}"/>
              </a:ext>
            </a:extLst>
          </p:cNvPr>
          <p:cNvSpPr>
            <a:spLocks noGrp="1"/>
          </p:cNvSpPr>
          <p:nvPr>
            <p:ph sz="half" idx="13"/>
          </p:nvPr>
        </p:nvSpPr>
        <p:spPr>
          <a:xfrm>
            <a:off x="609600" y="5913428"/>
            <a:ext cx="10972800" cy="579448"/>
          </a:xfrm>
        </p:spPr>
        <p:txBody>
          <a:bodyPr/>
          <a:lstStyle>
            <a:lvl1pPr marL="0" indent="0">
              <a:buNone/>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endParaRPr lang="en-US" dirty="0"/>
          </a:p>
        </p:txBody>
      </p:sp>
    </p:spTree>
    <p:extLst>
      <p:ext uri="{BB962C8B-B14F-4D97-AF65-F5344CB8AC3E}">
        <p14:creationId xmlns:p14="http://schemas.microsoft.com/office/powerpoint/2010/main" val="407886597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1828800" y="2130426"/>
            <a:ext cx="10363200" cy="1470025"/>
          </a:xfrm>
        </p:spPr>
        <p:txBody>
          <a:bodyPr/>
          <a:lstStyle>
            <a:lvl1pPr algn="l">
              <a:defRPr b="1"/>
            </a:lvl1pPr>
          </a:lstStyle>
          <a:p>
            <a:r>
              <a:rPr lang="en-US" dirty="0"/>
              <a:t>Click to edit Master title style</a:t>
            </a:r>
          </a:p>
        </p:txBody>
      </p:sp>
    </p:spTree>
    <p:extLst>
      <p:ext uri="{BB962C8B-B14F-4D97-AF65-F5344CB8AC3E}">
        <p14:creationId xmlns:p14="http://schemas.microsoft.com/office/powerpoint/2010/main" val="396384004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01230" y="1295397"/>
            <a:ext cx="386277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16400" y="1295396"/>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8225481" y="1295399"/>
            <a:ext cx="3860800" cy="4830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244106671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hree Content &amp;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201230" y="1295398"/>
            <a:ext cx="3862770" cy="451419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216400" y="1295397"/>
            <a:ext cx="3860800" cy="4537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3"/>
          <p:cNvSpPr>
            <a:spLocks noGrp="1"/>
          </p:cNvSpPr>
          <p:nvPr>
            <p:ph sz="half" idx="13"/>
          </p:nvPr>
        </p:nvSpPr>
        <p:spPr>
          <a:xfrm>
            <a:off x="8225481" y="1295399"/>
            <a:ext cx="3860800" cy="453784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5"/>
          <p:cNvSpPr>
            <a:spLocks noGrp="1"/>
          </p:cNvSpPr>
          <p:nvPr>
            <p:ph type="sldNum" sz="quarter" idx="12"/>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
        <p:nvSpPr>
          <p:cNvPr id="12" name="Content Placeholder 3">
            <a:extLst>
              <a:ext uri="{FF2B5EF4-FFF2-40B4-BE49-F238E27FC236}">
                <a16:creationId xmlns:a16="http://schemas.microsoft.com/office/drawing/2014/main" id="{F7C8AD26-85F0-3F83-7BD5-A9B18920D6D4}"/>
              </a:ext>
            </a:extLst>
          </p:cNvPr>
          <p:cNvSpPr>
            <a:spLocks noGrp="1"/>
          </p:cNvSpPr>
          <p:nvPr>
            <p:ph sz="half" idx="16"/>
          </p:nvPr>
        </p:nvSpPr>
        <p:spPr>
          <a:xfrm>
            <a:off x="203200" y="5833240"/>
            <a:ext cx="3860800" cy="577648"/>
          </a:xfrm>
        </p:spPr>
        <p:txBody>
          <a:bodyPr/>
          <a:lstStyle>
            <a:lvl1pPr marL="0" indent="0">
              <a:buFontTx/>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13" name="Content Placeholder 3">
            <a:extLst>
              <a:ext uri="{FF2B5EF4-FFF2-40B4-BE49-F238E27FC236}">
                <a16:creationId xmlns:a16="http://schemas.microsoft.com/office/drawing/2014/main" id="{5491DB76-99FF-89AC-4E45-14E2F81AE808}"/>
              </a:ext>
            </a:extLst>
          </p:cNvPr>
          <p:cNvSpPr>
            <a:spLocks noGrp="1"/>
          </p:cNvSpPr>
          <p:nvPr>
            <p:ph sz="half" idx="17"/>
          </p:nvPr>
        </p:nvSpPr>
        <p:spPr>
          <a:xfrm>
            <a:off x="8225481" y="5853161"/>
            <a:ext cx="3860800" cy="557728"/>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14" name="Content Placeholder 3">
            <a:extLst>
              <a:ext uri="{FF2B5EF4-FFF2-40B4-BE49-F238E27FC236}">
                <a16:creationId xmlns:a16="http://schemas.microsoft.com/office/drawing/2014/main" id="{93AA48A0-6618-B69F-154B-272B47283207}"/>
              </a:ext>
            </a:extLst>
          </p:cNvPr>
          <p:cNvSpPr>
            <a:spLocks noGrp="1"/>
          </p:cNvSpPr>
          <p:nvPr>
            <p:ph sz="half" idx="18"/>
          </p:nvPr>
        </p:nvSpPr>
        <p:spPr>
          <a:xfrm>
            <a:off x="4216400" y="5853160"/>
            <a:ext cx="3860800" cy="557728"/>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Tree>
    <p:extLst>
      <p:ext uri="{BB962C8B-B14F-4D97-AF65-F5344CB8AC3E}">
        <p14:creationId xmlns:p14="http://schemas.microsoft.com/office/powerpoint/2010/main" val="227822566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032" name="Picture 5"/>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1674526801"/>
      </p:ext>
    </p:extLst>
  </p:cSld>
  <p:clrMap bg1="lt1" tx1="dk1" bg2="lt2" tx2="dk2" accent1="accent1" accent2="accent2" accent3="accent3" accent4="accent4" accent5="accent5" accent6="accent6" hlink="hlink" folHlink="folHlink"/>
  <p:sldLayoutIdLst>
    <p:sldLayoutId id="2147483739" r:id="rId1"/>
    <p:sldLayoutId id="2147483662" r:id="rId2"/>
    <p:sldLayoutId id="2147483785" r:id="rId3"/>
    <p:sldLayoutId id="2147483781" r:id="rId4"/>
    <p:sldLayoutId id="2147483664" r:id="rId5"/>
    <p:sldLayoutId id="2147483782" r:id="rId6"/>
    <p:sldLayoutId id="2147483767" r:id="rId7"/>
    <p:sldLayoutId id="2147483743" r:id="rId8"/>
    <p:sldLayoutId id="2147483780" r:id="rId9"/>
    <p:sldLayoutId id="2147483745" r:id="rId10"/>
    <p:sldLayoutId id="2147483779" r:id="rId11"/>
    <p:sldLayoutId id="2147483783" r:id="rId12"/>
    <p:sldLayoutId id="2147483679" r:id="rId13"/>
    <p:sldLayoutId id="2147483777" r:id="rId14"/>
    <p:sldLayoutId id="2147483784" r:id="rId15"/>
    <p:sldLayoutId id="2147483768" r:id="rId16"/>
    <p:sldLayoutId id="2147483772" r:id="rId17"/>
    <p:sldLayoutId id="2147483778" r:id="rId18"/>
  </p:sldLayoutIdLst>
  <p:transition/>
  <p:hf hdr="0" dt="0"/>
  <p:txStyles>
    <p:titleStyle>
      <a:lvl1pPr algn="ctr" rtl="0" eaLnBrk="0" fontAlgn="base" hangingPunct="0">
        <a:spcBef>
          <a:spcPct val="0"/>
        </a:spcBef>
        <a:spcAft>
          <a:spcPct val="0"/>
        </a:spcAft>
        <a:defRPr sz="3200">
          <a:solidFill>
            <a:schemeClr val="tx1"/>
          </a:solidFill>
          <a:latin typeface="+mn-lt"/>
          <a:ea typeface="Sans Serif Collection" panose="020B0502040504020204" pitchFamily="34" charset="0"/>
          <a:cs typeface="Sans Serif Collection" panose="020B0502040504020204" pitchFamily="34"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E8E8E8"/>
            </a:gs>
            <a:gs pos="85001">
              <a:srgbClr val="FFFFFF"/>
            </a:gs>
            <a:gs pos="100000">
              <a:srgbClr val="F2F2F2"/>
            </a:gs>
          </a:gsLst>
          <a:lin ang="16200000" scaled="1"/>
        </a:gradFill>
        <a:effectLst/>
      </p:bgPr>
    </p:bg>
    <p:spTree>
      <p:nvGrpSpPr>
        <p:cNvPr id="1" name=""/>
        <p:cNvGrpSpPr/>
        <p:nvPr/>
      </p:nvGrpSpPr>
      <p:grpSpPr>
        <a:xfrm>
          <a:off x="0" y="0"/>
          <a:ext cx="0" cy="0"/>
          <a:chOff x="0" y="0"/>
          <a:chExt cx="0" cy="0"/>
        </a:xfrm>
      </p:grpSpPr>
      <p:sp>
        <p:nvSpPr>
          <p:cNvPr id="1026" name="Rectangle 5"/>
          <p:cNvSpPr>
            <a:spLocks noGrp="1" noChangeArrowheads="1"/>
          </p:cNvSpPr>
          <p:nvPr>
            <p:ph type="title"/>
          </p:nvPr>
        </p:nvSpPr>
        <p:spPr bwMode="auto">
          <a:xfrm>
            <a:off x="1828800" y="152400"/>
            <a:ext cx="1021079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6"/>
          <p:cNvSpPr>
            <a:spLocks noGrp="1" noChangeArrowheads="1"/>
          </p:cNvSpPr>
          <p:nvPr>
            <p:ph type="body" idx="1"/>
          </p:nvPr>
        </p:nvSpPr>
        <p:spPr bwMode="auto">
          <a:xfrm>
            <a:off x="609600" y="1295402"/>
            <a:ext cx="10972800" cy="483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Line 9"/>
          <p:cNvSpPr>
            <a:spLocks noChangeShapeType="1"/>
          </p:cNvSpPr>
          <p:nvPr userDrawn="1"/>
        </p:nvSpPr>
        <p:spPr bwMode="auto">
          <a:xfrm>
            <a:off x="1828800" y="1143000"/>
            <a:ext cx="10210800" cy="0"/>
          </a:xfrm>
          <a:prstGeom prst="line">
            <a:avLst/>
          </a:prstGeom>
          <a:noFill/>
          <a:ln w="76200">
            <a:solidFill>
              <a:srgbClr val="FF6A06"/>
            </a:solidFill>
            <a:round/>
            <a:headEnd/>
            <a:tailEnd/>
          </a:ln>
          <a:extLst>
            <a:ext uri="{909E8E84-426E-40DD-AFC4-6F175D3DCCD1}">
              <a14:hiddenFill xmlns:a14="http://schemas.microsoft.com/office/drawing/2010/main">
                <a:noFill/>
              </a14:hiddenFill>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000000"/>
              </a:solidFill>
              <a:effectLst/>
              <a:uLnTx/>
              <a:uFillTx/>
              <a:latin typeface="Arial"/>
              <a:ea typeface="ＭＳ Ｐゴシック"/>
              <a:cs typeface="+mn-cs"/>
            </a:endParaRPr>
          </a:p>
        </p:txBody>
      </p:sp>
      <p:pic>
        <p:nvPicPr>
          <p:cNvPr id="1032" name="Picture 5"/>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74639" y="68265"/>
            <a:ext cx="1447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a:spLocks noGrp="1"/>
          </p:cNvSpPr>
          <p:nvPr>
            <p:ph type="sldNum" sz="quarter" idx="4"/>
          </p:nvPr>
        </p:nvSpPr>
        <p:spPr>
          <a:xfrm>
            <a:off x="9093200" y="6492876"/>
            <a:ext cx="2844800" cy="365125"/>
          </a:xfrm>
          <a:prstGeom prst="rect">
            <a:avLst/>
          </a:prstGeom>
        </p:spPr>
        <p:txBody>
          <a:bodyPr/>
          <a:lstStyle>
            <a:lvl1pPr algn="r">
              <a:defRPr sz="1000" i="1">
                <a:solidFill>
                  <a:srgbClr val="000000"/>
                </a:solidFill>
                <a:latin typeface="+mn-lt"/>
                <a:cs typeface="Times New Roman" panose="02020603050405020304" pitchFamily="18" charset="0"/>
              </a:defRPr>
            </a:lvl1pPr>
          </a:lstStyle>
          <a:p>
            <a:fld id="{B9B0392C-5BE7-214B-9E5F-CC8853CBAA6A}" type="slidenum">
              <a:rPr lang="en-US" smtClean="0"/>
              <a:pPr/>
              <a:t>‹#›</a:t>
            </a:fld>
            <a:endParaRPr lang="en-US" dirty="0"/>
          </a:p>
        </p:txBody>
      </p:sp>
    </p:spTree>
    <p:extLst>
      <p:ext uri="{BB962C8B-B14F-4D97-AF65-F5344CB8AC3E}">
        <p14:creationId xmlns:p14="http://schemas.microsoft.com/office/powerpoint/2010/main" val="584057935"/>
      </p:ext>
    </p:extLst>
  </p:cSld>
  <p:clrMap bg1="lt1" tx1="dk1" bg2="lt2" tx2="dk2" accent1="accent1" accent2="accent2" accent3="accent3" accent4="accent4" accent5="accent5" accent6="accent6" hlink="hlink" folHlink="folHlink"/>
  <p:sldLayoutIdLst>
    <p:sldLayoutId id="2147483677" r:id="rId1"/>
    <p:sldLayoutId id="2147483740" r:id="rId2"/>
    <p:sldLayoutId id="2147483770" r:id="rId3"/>
  </p:sldLayoutIdLst>
  <p:transition/>
  <p:hf hdr="0" dt="0"/>
  <p:txStyles>
    <p:titleStyle>
      <a:lvl1pPr algn="ctr" rtl="0" eaLnBrk="0" fontAlgn="base" hangingPunct="0">
        <a:spcBef>
          <a:spcPct val="0"/>
        </a:spcBef>
        <a:spcAft>
          <a:spcPct val="0"/>
        </a:spcAft>
        <a:defRPr sz="3200">
          <a:solidFill>
            <a:schemeClr val="tx1"/>
          </a:solidFill>
          <a:latin typeface="Times New Roman" panose="02020603050405020304" pitchFamily="18" charset="0"/>
          <a:ea typeface="+mj-ea"/>
          <a:cs typeface="Times New Roman" panose="02020603050405020304" pitchFamily="18" charset="0"/>
        </a:defRPr>
      </a:lvl1pPr>
      <a:lvl2pPr algn="ctr" rtl="0" eaLnBrk="0" fontAlgn="base" hangingPunct="0">
        <a:spcBef>
          <a:spcPct val="0"/>
        </a:spcBef>
        <a:spcAft>
          <a:spcPct val="0"/>
        </a:spcAft>
        <a:defRPr sz="2400">
          <a:solidFill>
            <a:schemeClr val="tx1"/>
          </a:solidFill>
          <a:latin typeface="Arial" charset="0"/>
          <a:ea typeface="ＭＳ Ｐゴシック" pitchFamily="1" charset="-128"/>
        </a:defRPr>
      </a:lvl2pPr>
      <a:lvl3pPr algn="ctr" rtl="0" eaLnBrk="0" fontAlgn="base" hangingPunct="0">
        <a:spcBef>
          <a:spcPct val="0"/>
        </a:spcBef>
        <a:spcAft>
          <a:spcPct val="0"/>
        </a:spcAft>
        <a:defRPr sz="2400">
          <a:solidFill>
            <a:schemeClr val="tx1"/>
          </a:solidFill>
          <a:latin typeface="Arial" charset="0"/>
          <a:ea typeface="ＭＳ Ｐゴシック" pitchFamily="1" charset="-128"/>
        </a:defRPr>
      </a:lvl3pPr>
      <a:lvl4pPr algn="ctr" rtl="0" eaLnBrk="0" fontAlgn="base" hangingPunct="0">
        <a:spcBef>
          <a:spcPct val="0"/>
        </a:spcBef>
        <a:spcAft>
          <a:spcPct val="0"/>
        </a:spcAft>
        <a:defRPr sz="2400">
          <a:solidFill>
            <a:schemeClr val="tx1"/>
          </a:solidFill>
          <a:latin typeface="Arial" charset="0"/>
          <a:ea typeface="ＭＳ Ｐゴシック" pitchFamily="1" charset="-128"/>
        </a:defRPr>
      </a:lvl4pPr>
      <a:lvl5pPr algn="ctr" rtl="0" eaLnBrk="0" fontAlgn="base" hangingPunct="0">
        <a:spcBef>
          <a:spcPct val="0"/>
        </a:spcBef>
        <a:spcAft>
          <a:spcPct val="0"/>
        </a:spcAft>
        <a:defRPr sz="2400">
          <a:solidFill>
            <a:schemeClr val="tx1"/>
          </a:solidFill>
          <a:latin typeface="Arial" charset="0"/>
          <a:ea typeface="ＭＳ Ｐゴシック" pitchFamily="1" charset="-128"/>
        </a:defRPr>
      </a:lvl5pPr>
      <a:lvl6pPr marL="342900" algn="ctr" rtl="0" fontAlgn="base">
        <a:spcBef>
          <a:spcPct val="0"/>
        </a:spcBef>
        <a:spcAft>
          <a:spcPct val="0"/>
        </a:spcAft>
        <a:defRPr sz="2400">
          <a:solidFill>
            <a:schemeClr val="tx1"/>
          </a:solidFill>
          <a:latin typeface="Arial" charset="0"/>
          <a:ea typeface="ＭＳ Ｐゴシック" pitchFamily="1" charset="-128"/>
        </a:defRPr>
      </a:lvl6pPr>
      <a:lvl7pPr marL="685800" algn="ctr" rtl="0" fontAlgn="base">
        <a:spcBef>
          <a:spcPct val="0"/>
        </a:spcBef>
        <a:spcAft>
          <a:spcPct val="0"/>
        </a:spcAft>
        <a:defRPr sz="2400">
          <a:solidFill>
            <a:schemeClr val="tx1"/>
          </a:solidFill>
          <a:latin typeface="Arial" charset="0"/>
          <a:ea typeface="ＭＳ Ｐゴシック" pitchFamily="1" charset="-128"/>
        </a:defRPr>
      </a:lvl7pPr>
      <a:lvl8pPr marL="1028700" algn="ctr" rtl="0" fontAlgn="base">
        <a:spcBef>
          <a:spcPct val="0"/>
        </a:spcBef>
        <a:spcAft>
          <a:spcPct val="0"/>
        </a:spcAft>
        <a:defRPr sz="2400">
          <a:solidFill>
            <a:schemeClr val="tx1"/>
          </a:solidFill>
          <a:latin typeface="Arial" charset="0"/>
          <a:ea typeface="ＭＳ Ｐゴシック" pitchFamily="1" charset="-128"/>
        </a:defRPr>
      </a:lvl8pPr>
      <a:lvl9pPr marL="1371600" algn="ctr" rtl="0" fontAlgn="base">
        <a:spcBef>
          <a:spcPct val="0"/>
        </a:spcBef>
        <a:spcAft>
          <a:spcPct val="0"/>
        </a:spcAft>
        <a:defRPr sz="2400">
          <a:solidFill>
            <a:schemeClr val="tx1"/>
          </a:solidFill>
          <a:latin typeface="Arial" charset="0"/>
          <a:ea typeface="ＭＳ Ｐゴシック" pitchFamily="1" charset="-128"/>
        </a:defRPr>
      </a:lvl9pPr>
    </p:titleStyle>
    <p:bodyStyle>
      <a:lvl1pPr marL="257175" indent="-257175" algn="l" rtl="0" eaLnBrk="0" fontAlgn="base" hangingPunct="0">
        <a:spcBef>
          <a:spcPct val="20000"/>
        </a:spcBef>
        <a:spcAft>
          <a:spcPct val="0"/>
        </a:spcAft>
        <a:buClr>
          <a:srgbClr val="FF6A06"/>
        </a:buClr>
        <a:buChar char="•"/>
        <a:defRPr sz="2100">
          <a:solidFill>
            <a:schemeClr val="tx1"/>
          </a:solidFill>
          <a:latin typeface="Times New Roman" panose="02020603050405020304" pitchFamily="18" charset="0"/>
          <a:ea typeface="+mn-ea"/>
          <a:cs typeface="Times New Roman" panose="02020603050405020304" pitchFamily="18" charset="0"/>
        </a:defRPr>
      </a:lvl1pPr>
      <a:lvl2pPr marL="557213" indent="-214313" algn="l" rtl="0" eaLnBrk="0" fontAlgn="base" hangingPunct="0">
        <a:spcBef>
          <a:spcPct val="20000"/>
        </a:spcBef>
        <a:spcAft>
          <a:spcPct val="0"/>
        </a:spcAft>
        <a:buClr>
          <a:srgbClr val="FF6A06"/>
        </a:buClr>
        <a:buChar char="–"/>
        <a:defRPr sz="1800">
          <a:solidFill>
            <a:schemeClr val="tx1"/>
          </a:solidFill>
          <a:latin typeface="Times New Roman" panose="02020603050405020304" pitchFamily="18" charset="0"/>
          <a:ea typeface="+mn-ea"/>
          <a:cs typeface="Times New Roman" panose="02020603050405020304" pitchFamily="18" charset="0"/>
        </a:defRPr>
      </a:lvl2pPr>
      <a:lvl3pPr marL="857250" indent="-171450" algn="l" rtl="0" eaLnBrk="0" fontAlgn="base" hangingPunct="0">
        <a:spcBef>
          <a:spcPct val="20000"/>
        </a:spcBef>
        <a:spcAft>
          <a:spcPct val="0"/>
        </a:spcAft>
        <a:buClr>
          <a:srgbClr val="FF6A06"/>
        </a:buClr>
        <a:buChar char="•"/>
        <a:defRPr sz="1500">
          <a:solidFill>
            <a:schemeClr val="tx1"/>
          </a:solidFill>
          <a:latin typeface="Times New Roman" panose="02020603050405020304" pitchFamily="18" charset="0"/>
          <a:ea typeface="+mn-ea"/>
          <a:cs typeface="Times New Roman" panose="02020603050405020304" pitchFamily="18" charset="0"/>
        </a:defRPr>
      </a:lvl3pPr>
      <a:lvl4pPr marL="12001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4pPr>
      <a:lvl5pPr marL="1543050" indent="-171450" algn="l" rtl="0" eaLnBrk="0" fontAlgn="base" hangingPunct="0">
        <a:spcBef>
          <a:spcPct val="20000"/>
        </a:spcBef>
        <a:spcAft>
          <a:spcPct val="0"/>
        </a:spcAft>
        <a:buClr>
          <a:srgbClr val="FF6A06"/>
        </a:buClr>
        <a:buChar char="»"/>
        <a:defRPr>
          <a:solidFill>
            <a:schemeClr val="tx1"/>
          </a:solidFill>
          <a:latin typeface="Times New Roman" panose="02020603050405020304" pitchFamily="18" charset="0"/>
          <a:ea typeface="+mn-ea"/>
          <a:cs typeface="Times New Roman" panose="02020603050405020304" pitchFamily="18" charset="0"/>
        </a:defRPr>
      </a:lvl5pPr>
      <a:lvl6pPr marL="1885950" indent="-171450" algn="l" rtl="0" fontAlgn="base">
        <a:spcBef>
          <a:spcPct val="20000"/>
        </a:spcBef>
        <a:spcAft>
          <a:spcPct val="0"/>
        </a:spcAft>
        <a:buClr>
          <a:srgbClr val="FF6A06"/>
        </a:buClr>
        <a:buChar char="»"/>
        <a:defRPr>
          <a:solidFill>
            <a:schemeClr val="tx1"/>
          </a:solidFill>
          <a:latin typeface="+mn-lt"/>
          <a:ea typeface="+mn-ea"/>
        </a:defRPr>
      </a:lvl6pPr>
      <a:lvl7pPr marL="2228850" indent="-171450" algn="l" rtl="0" fontAlgn="base">
        <a:spcBef>
          <a:spcPct val="20000"/>
        </a:spcBef>
        <a:spcAft>
          <a:spcPct val="0"/>
        </a:spcAft>
        <a:buClr>
          <a:srgbClr val="FF6A06"/>
        </a:buClr>
        <a:buChar char="»"/>
        <a:defRPr>
          <a:solidFill>
            <a:schemeClr val="tx1"/>
          </a:solidFill>
          <a:latin typeface="+mn-lt"/>
          <a:ea typeface="+mn-ea"/>
        </a:defRPr>
      </a:lvl7pPr>
      <a:lvl8pPr marL="2571750" indent="-171450" algn="l" rtl="0" fontAlgn="base">
        <a:spcBef>
          <a:spcPct val="20000"/>
        </a:spcBef>
        <a:spcAft>
          <a:spcPct val="0"/>
        </a:spcAft>
        <a:buClr>
          <a:srgbClr val="FF6A06"/>
        </a:buClr>
        <a:buChar char="»"/>
        <a:defRPr>
          <a:solidFill>
            <a:schemeClr val="tx1"/>
          </a:solidFill>
          <a:latin typeface="+mn-lt"/>
          <a:ea typeface="+mn-ea"/>
        </a:defRPr>
      </a:lvl8pPr>
      <a:lvl9pPr marL="2914650" indent="-171450" algn="l" rtl="0" fontAlgn="base">
        <a:spcBef>
          <a:spcPct val="20000"/>
        </a:spcBef>
        <a:spcAft>
          <a:spcPct val="0"/>
        </a:spcAft>
        <a:buClr>
          <a:srgbClr val="FF6A06"/>
        </a:buClr>
        <a:buChar char="»"/>
        <a:defRPr>
          <a:solidFill>
            <a:schemeClr val="tx1"/>
          </a:solidFill>
          <a:latin typeface="+mn-lt"/>
          <a:ea typeface="+mn-ea"/>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8A3344-3B06-4BFA-B3B5-EF37F1C11F08}" type="slidenum">
              <a:rPr lang="en-US" smtClean="0"/>
              <a:t>‹#›</a:t>
            </a:fld>
            <a:endParaRPr lang="en-US"/>
          </a:p>
        </p:txBody>
      </p:sp>
    </p:spTree>
    <p:extLst>
      <p:ext uri="{BB962C8B-B14F-4D97-AF65-F5344CB8AC3E}">
        <p14:creationId xmlns:p14="http://schemas.microsoft.com/office/powerpoint/2010/main" val="3463472638"/>
      </p:ext>
    </p:extLst>
  </p:cSld>
  <p:clrMap bg1="lt1" tx1="dk1" bg2="lt2" tx2="dk2" accent1="accent1" accent2="accent2" accent3="accent3" accent4="accent4" accent5="accent5" accent6="accent6" hlink="hlink" folHlink="folHlink"/>
  <p:sldLayoutIdLst>
    <p:sldLayoutId id="2147483765" r:id="rId1"/>
    <p:sldLayoutId id="2147483766"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utexas.app.box.com/f/61cc1b65545f4c7ab53eec480e64e17e" TargetMode="External"/><Relationship Id="rId2" Type="http://schemas.openxmlformats.org/officeDocument/2006/relationships/hyperlink" Target="https://chips2025.splashthat.com/" TargetMode="External"/><Relationship Id="rId1" Type="http://schemas.openxmlformats.org/officeDocument/2006/relationships/slideLayout" Target="../slideLayouts/slideLayout2.xml"/><Relationship Id="rId4" Type="http://schemas.openxmlformats.org/officeDocument/2006/relationships/hyperlink" Target="mailto:RD-RSVP@austin.utexas.ed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9.xm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0.xml"/><Relationship Id="rId4" Type="http://schemas.openxmlformats.org/officeDocument/2006/relationships/image" Target="../media/image6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6.xml"/><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png"/><Relationship Id="rId1" Type="http://schemas.openxmlformats.org/officeDocument/2006/relationships/slideLayout" Target="../slideLayouts/slideLayout14.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3.xml.rels><?xml version="1.0" encoding="UTF-8" standalone="yes"?>
<Relationships xmlns="http://schemas.openxmlformats.org/package/2006/relationships"><Relationship Id="rId8" Type="http://schemas.openxmlformats.org/officeDocument/2006/relationships/hyperlink" Target="https://www.nist.gov/chips/rochester-institute-technology-rit-rochester" TargetMode="External"/><Relationship Id="rId3" Type="http://schemas.openxmlformats.org/officeDocument/2006/relationships/hyperlink" Target="https://www.rit.edu/news/rit-expands-its-workforce-initiatives-semiconductor-industry" TargetMode="External"/><Relationship Id="rId7" Type="http://schemas.openxmlformats.org/officeDocument/2006/relationships/hyperlink" Target="https://www.rochesterfirst.com/development/inside-upwards-at-rit-an-international-semiconductor-education-exchange-program/" TargetMode="External"/><Relationship Id="rId2" Type="http://schemas.openxmlformats.org/officeDocument/2006/relationships/hyperlink" Target="https://nsf.elsevierpure.com/en/projects/beginnings-empowering-minds-through-experiential-learning-researc" TargetMode="External"/><Relationship Id="rId1" Type="http://schemas.openxmlformats.org/officeDocument/2006/relationships/slideLayout" Target="../slideLayouts/slideLayout2.xml"/><Relationship Id="rId6" Type="http://schemas.openxmlformats.org/officeDocument/2006/relationships/hyperlink" Target="https://nsf.elsevierpure.com/en/projects/us-japan-university-partnership-for-workforce-advancement-and-res" TargetMode="External"/><Relationship Id="rId11" Type="http://schemas.openxmlformats.org/officeDocument/2006/relationships/hyperlink" Target="https://www.rit.edu/news/semiconductor-chips" TargetMode="External"/><Relationship Id="rId5" Type="http://schemas.openxmlformats.org/officeDocument/2006/relationships/hyperlink" Target="https://www.rit.edu/news/nsf-awards-rit-nearly-3-million-advance-semiconductor-technologies" TargetMode="External"/><Relationship Id="rId10" Type="http://schemas.openxmlformats.org/officeDocument/2006/relationships/hyperlink" Target="https://www.rochesterfirst.com/news/local-news/rit-awarded-1-5-million-to-train-555-students-in-semiconductor-program/" TargetMode="External"/><Relationship Id="rId4" Type="http://schemas.openxmlformats.org/officeDocument/2006/relationships/hyperlink" Target="https://www.nsf.gov/awardsearch/showAward?AWD_ID=2345983&amp;HistoricalAwards=false" TargetMode="External"/><Relationship Id="rId9" Type="http://schemas.openxmlformats.org/officeDocument/2006/relationships/hyperlink" Target="https://www.nist.gov/news-events/news/2024/09/biden-harris-administration-launches-nstc-workforce-center-excellence"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8928B-A014-3C31-FAE9-5E30886120EB}"/>
              </a:ext>
            </a:extLst>
          </p:cNvPr>
          <p:cNvSpPr>
            <a:spLocks noGrp="1"/>
          </p:cNvSpPr>
          <p:nvPr>
            <p:ph type="ctrTitle" sz="quarter"/>
          </p:nvPr>
        </p:nvSpPr>
        <p:spPr>
          <a:xfrm>
            <a:off x="1828800" y="2130426"/>
            <a:ext cx="10363200" cy="1470025"/>
          </a:xfrm>
        </p:spPr>
        <p:txBody>
          <a:bodyPr/>
          <a:lstStyle/>
          <a:p>
            <a:r>
              <a:rPr lang="en-US" altLang="en-US" dirty="0"/>
              <a:t>Sensors and Detectors for Physical and Chemical Sciences</a:t>
            </a:r>
            <a:endParaRPr lang="en-US" dirty="0"/>
          </a:p>
        </p:txBody>
      </p:sp>
      <p:sp>
        <p:nvSpPr>
          <p:cNvPr id="3" name="Subtitle 2">
            <a:extLst>
              <a:ext uri="{FF2B5EF4-FFF2-40B4-BE49-F238E27FC236}">
                <a16:creationId xmlns:a16="http://schemas.microsoft.com/office/drawing/2014/main" id="{AE509C12-0F0D-698E-AD7C-2FC08705711B}"/>
              </a:ext>
            </a:extLst>
          </p:cNvPr>
          <p:cNvSpPr>
            <a:spLocks noGrp="1"/>
          </p:cNvSpPr>
          <p:nvPr>
            <p:ph type="subTitle" sz="quarter" idx="1"/>
          </p:nvPr>
        </p:nvSpPr>
        <p:spPr>
          <a:xfrm>
            <a:off x="1828800" y="3886200"/>
            <a:ext cx="4480560" cy="1828800"/>
          </a:xfrm>
        </p:spPr>
        <p:txBody>
          <a:bodyPr/>
          <a:lstStyle/>
          <a:p>
            <a:r>
              <a:rPr lang="en-US"/>
              <a:t>Don Figer </a:t>
            </a:r>
          </a:p>
          <a:p>
            <a:r>
              <a:rPr lang="en-US"/>
              <a:t>College of Science, Professor </a:t>
            </a:r>
          </a:p>
          <a:p>
            <a:r>
              <a:rPr lang="en-US"/>
              <a:t>Future Photon Initiative, Director </a:t>
            </a:r>
          </a:p>
          <a:p>
            <a:r>
              <a:rPr lang="en-US"/>
              <a:t>Center for Detectors, Director</a:t>
            </a:r>
          </a:p>
          <a:p>
            <a:r>
              <a:rPr lang="en-US"/>
              <a:t>October 29, 2025</a:t>
            </a:r>
          </a:p>
          <a:p>
            <a:endParaRPr lang="en-US" dirty="0"/>
          </a:p>
        </p:txBody>
      </p:sp>
      <p:pic>
        <p:nvPicPr>
          <p:cNvPr id="9" name="Picture Placeholder 8" descr="A logo for a science company&#10;&#10;AI-generated content may be incorrect.">
            <a:extLst>
              <a:ext uri="{FF2B5EF4-FFF2-40B4-BE49-F238E27FC236}">
                <a16:creationId xmlns:a16="http://schemas.microsoft.com/office/drawing/2014/main" id="{452F3DC5-28F7-941C-7452-63C31D8E3AB7}"/>
              </a:ext>
            </a:extLst>
          </p:cNvPr>
          <p:cNvPicPr>
            <a:picLocks noGrp="1" noChangeAspect="1"/>
          </p:cNvPicPr>
          <p:nvPr>
            <p:ph type="media" sz="quarter" idx="10"/>
          </p:nvPr>
        </p:nvPicPr>
        <p:blipFill>
          <a:blip r:embed="rId2" cstate="print">
            <a:extLst>
              <a:ext uri="{28A0092B-C50C-407E-A947-70E740481C1C}">
                <a14:useLocalDpi xmlns:a14="http://schemas.microsoft.com/office/drawing/2010/main" val="0"/>
              </a:ext>
            </a:extLst>
          </a:blip>
          <a:stretch/>
        </p:blipFill>
        <p:spPr>
          <a:xfrm>
            <a:off x="6891638" y="3886200"/>
            <a:ext cx="3571274" cy="1828800"/>
          </a:xfrm>
        </p:spPr>
      </p:pic>
    </p:spTree>
    <p:extLst>
      <p:ext uri="{BB962C8B-B14F-4D97-AF65-F5344CB8AC3E}">
        <p14:creationId xmlns:p14="http://schemas.microsoft.com/office/powerpoint/2010/main" val="141418362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p:cNvSpPr txBox="1">
            <a:spLocks noChangeArrowheads="1"/>
          </p:cNvSpPr>
          <p:nvPr/>
        </p:nvSpPr>
        <p:spPr bwMode="auto">
          <a:xfrm>
            <a:off x="1525591" y="152400"/>
            <a:ext cx="91408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lvl1pPr eaLnBrk="0" hangingPunct="0">
              <a:defRPr sz="1300" b="1">
                <a:solidFill>
                  <a:schemeClr val="tx1"/>
                </a:solidFill>
                <a:latin typeface="Calibri" pitchFamily="34" charset="0"/>
              </a:defRPr>
            </a:lvl1pPr>
            <a:lvl2pPr marL="742950" indent="-285750" eaLnBrk="0" hangingPunct="0">
              <a:defRPr sz="1300" b="1">
                <a:solidFill>
                  <a:schemeClr val="tx1"/>
                </a:solidFill>
                <a:latin typeface="Calibri" pitchFamily="34" charset="0"/>
              </a:defRPr>
            </a:lvl2pPr>
            <a:lvl3pPr marL="1143000" indent="-228600" eaLnBrk="0" hangingPunct="0">
              <a:defRPr sz="1300" b="1">
                <a:solidFill>
                  <a:schemeClr val="tx1"/>
                </a:solidFill>
                <a:latin typeface="Calibri" pitchFamily="34" charset="0"/>
              </a:defRPr>
            </a:lvl3pPr>
            <a:lvl4pPr marL="1600200" indent="-228600" eaLnBrk="0" hangingPunct="0">
              <a:defRPr sz="1300" b="1">
                <a:solidFill>
                  <a:schemeClr val="tx1"/>
                </a:solidFill>
                <a:latin typeface="Calibri" pitchFamily="34" charset="0"/>
              </a:defRPr>
            </a:lvl4pPr>
            <a:lvl5pPr marL="2057400" indent="-228600" eaLnBrk="0" hangingPunct="0">
              <a:defRPr sz="1300" b="1">
                <a:solidFill>
                  <a:schemeClr val="tx1"/>
                </a:solidFill>
                <a:latin typeface="Calibri" pitchFamily="34" charset="0"/>
              </a:defRPr>
            </a:lvl5pPr>
            <a:lvl6pPr marL="2514600" indent="-228600" algn="ctr" eaLnBrk="0" fontAlgn="base" hangingPunct="0">
              <a:spcBef>
                <a:spcPct val="0"/>
              </a:spcBef>
              <a:spcAft>
                <a:spcPct val="0"/>
              </a:spcAft>
              <a:defRPr sz="1300" b="1">
                <a:solidFill>
                  <a:schemeClr val="tx1"/>
                </a:solidFill>
                <a:latin typeface="Calibri" pitchFamily="34" charset="0"/>
              </a:defRPr>
            </a:lvl6pPr>
            <a:lvl7pPr marL="2971800" indent="-228600" algn="ctr" eaLnBrk="0" fontAlgn="base" hangingPunct="0">
              <a:spcBef>
                <a:spcPct val="0"/>
              </a:spcBef>
              <a:spcAft>
                <a:spcPct val="0"/>
              </a:spcAft>
              <a:defRPr sz="1300" b="1">
                <a:solidFill>
                  <a:schemeClr val="tx1"/>
                </a:solidFill>
                <a:latin typeface="Calibri" pitchFamily="34" charset="0"/>
              </a:defRPr>
            </a:lvl7pPr>
            <a:lvl8pPr marL="3429000" indent="-228600" algn="ctr" eaLnBrk="0" fontAlgn="base" hangingPunct="0">
              <a:spcBef>
                <a:spcPct val="0"/>
              </a:spcBef>
              <a:spcAft>
                <a:spcPct val="0"/>
              </a:spcAft>
              <a:defRPr sz="1300" b="1">
                <a:solidFill>
                  <a:schemeClr val="tx1"/>
                </a:solidFill>
                <a:latin typeface="Calibri" pitchFamily="34" charset="0"/>
              </a:defRPr>
            </a:lvl8pPr>
            <a:lvl9pPr marL="3886200" indent="-228600" algn="ctr" eaLnBrk="0" fontAlgn="base" hangingPunct="0">
              <a:spcBef>
                <a:spcPct val="0"/>
              </a:spcBef>
              <a:spcAft>
                <a:spcPct val="0"/>
              </a:spcAft>
              <a:defRPr sz="1300" b="1">
                <a:solidFill>
                  <a:schemeClr val="tx1"/>
                </a:solidFill>
                <a:latin typeface="Calibri" pitchFamily="34" charset="0"/>
              </a:defRPr>
            </a:lvl9pPr>
          </a:lstStyle>
          <a:p>
            <a:pPr eaLnBrk="1" hangingPunct="1"/>
            <a:endParaRPr lang="en-US" altLang="en-US" sz="2400" b="0">
              <a:latin typeface="Arial" charset="0"/>
            </a:endParaRPr>
          </a:p>
        </p:txBody>
      </p:sp>
      <p:sp>
        <p:nvSpPr>
          <p:cNvPr id="3075" name="Title 1"/>
          <p:cNvSpPr>
            <a:spLocks noGrp="1"/>
          </p:cNvSpPr>
          <p:nvPr>
            <p:ph type="title"/>
          </p:nvPr>
        </p:nvSpPr>
        <p:spPr>
          <a:xfrm>
            <a:off x="1828800" y="152400"/>
            <a:ext cx="10210799" cy="914400"/>
          </a:xfrm>
        </p:spPr>
        <p:txBody>
          <a:bodyPr/>
          <a:lstStyle/>
          <a:p>
            <a:r>
              <a:rPr lang="en-US" altLang="en-US" dirty="0"/>
              <a:t>Detectors and Discovery</a:t>
            </a:r>
          </a:p>
        </p:txBody>
      </p:sp>
      <p:sp>
        <p:nvSpPr>
          <p:cNvPr id="3076" name="Content Placeholder 2"/>
          <p:cNvSpPr>
            <a:spLocks noGrp="1"/>
          </p:cNvSpPr>
          <p:nvPr>
            <p:ph idx="1"/>
          </p:nvPr>
        </p:nvSpPr>
        <p:spPr>
          <a:xfrm>
            <a:off x="609600" y="1295402"/>
            <a:ext cx="10972800" cy="4830763"/>
          </a:xfrm>
        </p:spPr>
        <p:txBody>
          <a:bodyPr>
            <a:normAutofit lnSpcReduction="10000"/>
          </a:bodyPr>
          <a:lstStyle/>
          <a:p>
            <a:r>
              <a:rPr lang="en-US" altLang="en-US" dirty="0"/>
              <a:t>Charles Townes (Nobel, Laser, IR instruments)</a:t>
            </a:r>
          </a:p>
          <a:p>
            <a:r>
              <a:rPr lang="en-US" altLang="en-US" dirty="0"/>
              <a:t>Penzias &amp; Wilson (Nobel, radio receiver)</a:t>
            </a:r>
          </a:p>
          <a:p>
            <a:r>
              <a:rPr lang="en-US" altLang="en-US" dirty="0"/>
              <a:t>Pulsars (radar)</a:t>
            </a:r>
          </a:p>
          <a:p>
            <a:r>
              <a:rPr lang="en-US" altLang="en-US" dirty="0"/>
              <a:t>Boyle &amp; Smith (Nobel, CCDs</a:t>
            </a:r>
            <a:r>
              <a:rPr lang="en-US" altLang="en-US" dirty="0" smtClean="0"/>
              <a:t>)</a:t>
            </a:r>
          </a:p>
          <a:p>
            <a:r>
              <a:rPr lang="en-US" altLang="en-US" dirty="0" err="1" smtClean="0"/>
              <a:t>Becklin</a:t>
            </a:r>
            <a:r>
              <a:rPr lang="en-US" altLang="en-US" dirty="0" smtClean="0"/>
              <a:t> &amp; </a:t>
            </a:r>
            <a:r>
              <a:rPr lang="en-US" altLang="en-US" dirty="0" err="1" smtClean="0"/>
              <a:t>Neugebauer</a:t>
            </a:r>
            <a:r>
              <a:rPr lang="en-US" altLang="en-US" dirty="0" smtClean="0"/>
              <a:t> (Galactic Center in IR)</a:t>
            </a:r>
            <a:endParaRPr lang="en-US" altLang="en-US" dirty="0"/>
          </a:p>
          <a:p>
            <a:r>
              <a:rPr lang="en-US" altLang="en-US" dirty="0"/>
              <a:t>Dark Matter (image intensifiers)</a:t>
            </a:r>
          </a:p>
          <a:p>
            <a:r>
              <a:rPr lang="en-US" altLang="en-US" dirty="0"/>
              <a:t>Dark Energy (Nobel, CCDs)</a:t>
            </a:r>
          </a:p>
          <a:p>
            <a:r>
              <a:rPr lang="en-US" altLang="en-US" dirty="0"/>
              <a:t>Cosmic Microwave Background (Nobel, COBE/detectors)</a:t>
            </a:r>
          </a:p>
          <a:p>
            <a:r>
              <a:rPr lang="en-US" altLang="en-US" dirty="0"/>
              <a:t>Neutrinos (</a:t>
            </a:r>
            <a:r>
              <a:rPr lang="en-US" altLang="en-US" dirty="0" err="1"/>
              <a:t>Nobels</a:t>
            </a:r>
            <a:r>
              <a:rPr lang="en-US" altLang="en-US" dirty="0"/>
              <a:t>, PMTs)</a:t>
            </a:r>
          </a:p>
          <a:p>
            <a:r>
              <a:rPr lang="en-US" altLang="en-US" dirty="0" err="1"/>
              <a:t>Reinhard</a:t>
            </a:r>
            <a:r>
              <a:rPr lang="en-US" altLang="en-US" dirty="0"/>
              <a:t> Genzel (Nobel, IR instruments)</a:t>
            </a:r>
          </a:p>
          <a:p>
            <a:r>
              <a:rPr lang="en-US" altLang="en-US" dirty="0"/>
              <a:t>James Webb Space Telescope</a:t>
            </a:r>
          </a:p>
          <a:p>
            <a:r>
              <a:rPr lang="en-US" altLang="en-US" dirty="0"/>
              <a:t>Hubble Space Telescope</a:t>
            </a:r>
          </a:p>
          <a:p>
            <a:r>
              <a:rPr lang="en-US" altLang="en-US" dirty="0"/>
              <a:t>Basically, almost every </a:t>
            </a:r>
            <a:r>
              <a:rPr lang="en-US" altLang="en-US" dirty="0" smtClean="0"/>
              <a:t>astrophysics </a:t>
            </a:r>
            <a:r>
              <a:rPr lang="en-US" altLang="en-US" dirty="0"/>
              <a:t>discovery is due to new detectors and/or instrumentation.</a:t>
            </a:r>
          </a:p>
        </p:txBody>
      </p:sp>
      <p:sp>
        <p:nvSpPr>
          <p:cNvPr id="2" name="Slide Number Placeholder 1"/>
          <p:cNvSpPr>
            <a:spLocks noGrp="1"/>
          </p:cNvSpPr>
          <p:nvPr>
            <p:ph type="sldNum" sz="quarter" idx="12"/>
          </p:nvPr>
        </p:nvSpPr>
        <p:spPr>
          <a:xfrm>
            <a:off x="9093200" y="6492876"/>
            <a:ext cx="2844800" cy="365125"/>
          </a:xfrm>
        </p:spPr>
        <p:txBody>
          <a:bodyPr/>
          <a:lstStyle/>
          <a:p>
            <a:fld id="{22E6A9CD-A2F2-40DD-A652-73A30586C02F}" type="slidenum">
              <a:rPr lang="en-US" smtClean="0"/>
              <a:pPr/>
              <a:t>10</a:t>
            </a:fld>
            <a:endParaRPr lang="en-US" dirty="0"/>
          </a:p>
        </p:txBody>
      </p:sp>
    </p:spTree>
    <p:extLst>
      <p:ext uri="{BB962C8B-B14F-4D97-AF65-F5344CB8AC3E}">
        <p14:creationId xmlns:p14="http://schemas.microsoft.com/office/powerpoint/2010/main" val="5794131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7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7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7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7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07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07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076">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076">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07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p:txBody>
          <a:bodyPr/>
          <a:lstStyle/>
          <a:p>
            <a:r>
              <a:rPr lang="en-US" altLang="en-US" dirty="0" smtClean="0"/>
              <a:t>Infrared Hybrid Detectors</a:t>
            </a:r>
            <a:endParaRPr lang="en-US" altLang="en-US" dirty="0"/>
          </a:p>
        </p:txBody>
      </p:sp>
      <p:sp>
        <p:nvSpPr>
          <p:cNvPr id="978947" name="Rectangle 3"/>
          <p:cNvSpPr>
            <a:spLocks noGrp="1" noChangeArrowheads="1"/>
          </p:cNvSpPr>
          <p:nvPr>
            <p:ph sz="half" idx="1"/>
          </p:nvPr>
        </p:nvSpPr>
        <p:spPr/>
        <p:txBody>
          <a:bodyPr>
            <a:normAutofit fontScale="85000" lnSpcReduction="10000"/>
          </a:bodyPr>
          <a:lstStyle/>
          <a:p>
            <a:r>
              <a:rPr lang="en-US" dirty="0"/>
              <a:t>light-sensitive material that detects infrared photons (wavelengths &gt; ~1 µm)</a:t>
            </a:r>
          </a:p>
          <a:p>
            <a:r>
              <a:rPr lang="en-US" dirty="0"/>
              <a:t>silicon readout integrated circuit</a:t>
            </a:r>
          </a:p>
          <a:p>
            <a:r>
              <a:rPr lang="en-US" dirty="0"/>
              <a:t>detector material (e.g., HgCdTe) optimized for infrared sensitivity</a:t>
            </a:r>
          </a:p>
          <a:p>
            <a:r>
              <a:rPr lang="en-US" dirty="0"/>
              <a:t>“hybrid” design: infrared detector layer bonded to a silicon readout integrated circuit (ROIC) using indium bump bonds</a:t>
            </a:r>
          </a:p>
          <a:p>
            <a:r>
              <a:rPr lang="en-US" altLang="en-US" dirty="0" smtClean="0"/>
              <a:t>James </a:t>
            </a:r>
            <a:r>
              <a:rPr lang="en-US" altLang="en-US" dirty="0"/>
              <a:t>Webb Space Telescope prototype infrared detector on a mechanical mount affixed to a plate in a cryogenic </a:t>
            </a:r>
            <a:r>
              <a:rPr lang="en-US" altLang="en-US" dirty="0" err="1" smtClean="0"/>
              <a:t>dewar</a:t>
            </a:r>
            <a:endParaRPr lang="en-US" altLang="en-US" dirty="0"/>
          </a:p>
        </p:txBody>
      </p:sp>
      <p:sp>
        <p:nvSpPr>
          <p:cNvPr id="3" name="Slide Number Placeholder 2"/>
          <p:cNvSpPr>
            <a:spLocks noGrp="1"/>
          </p:cNvSpPr>
          <p:nvPr>
            <p:ph type="sldNum" sz="quarter" idx="12"/>
          </p:nvPr>
        </p:nvSpPr>
        <p:spPr/>
        <p:txBody>
          <a:bodyPr/>
          <a:lstStyle/>
          <a:p>
            <a:fld id="{1F1164FC-EDB3-4677-AD99-16BFEA955BA0}" type="slidenum">
              <a:rPr lang="en-US" smtClean="0"/>
              <a:pPr/>
              <a:t>11</a:t>
            </a:fld>
            <a:endParaRPr lang="en-US"/>
          </a:p>
        </p:txBody>
      </p:sp>
      <p:pic>
        <p:nvPicPr>
          <p:cNvPr id="8" name="Content Placeholder 2"/>
          <p:cNvPicPr>
            <a:picLocks noGrp="1" noChangeAspect="1"/>
          </p:cNvPicPr>
          <p:nvPr>
            <p:ph sz="half" idx="13"/>
          </p:nvPr>
        </p:nvPicPr>
        <p:blipFill>
          <a:blip r:embed="rId2"/>
          <a:stretch>
            <a:fillRect/>
          </a:stretch>
        </p:blipFill>
        <p:spPr>
          <a:xfrm>
            <a:off x="7141197" y="3762375"/>
            <a:ext cx="3497606" cy="2362200"/>
          </a:xfrm>
        </p:spPr>
      </p:pic>
      <p:pic>
        <p:nvPicPr>
          <p:cNvPr id="9" name="Content Placeholder 2"/>
          <p:cNvPicPr>
            <a:picLocks noGrp="1" noChangeAspect="1"/>
          </p:cNvPicPr>
          <p:nvPr>
            <p:ph sz="half" idx="2"/>
          </p:nvPr>
        </p:nvPicPr>
        <p:blipFill>
          <a:blip r:embed="rId3"/>
          <a:stretch>
            <a:fillRect/>
          </a:stretch>
        </p:blipFill>
        <p:spPr>
          <a:xfrm>
            <a:off x="7441746" y="1295400"/>
            <a:ext cx="2896507" cy="2362200"/>
          </a:xfrm>
          <a:prstGeom prst="rect">
            <a:avLst/>
          </a:prstGeom>
        </p:spPr>
      </p:pic>
    </p:spTree>
    <p:extLst>
      <p:ext uri="{BB962C8B-B14F-4D97-AF65-F5344CB8AC3E}">
        <p14:creationId xmlns:p14="http://schemas.microsoft.com/office/powerpoint/2010/main" val="3767588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97894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7894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7894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7894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78947">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8947"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6114" name="Rectangle 2"/>
          <p:cNvSpPr>
            <a:spLocks noGrp="1" noChangeArrowheads="1"/>
          </p:cNvSpPr>
          <p:nvPr>
            <p:ph type="title"/>
          </p:nvPr>
        </p:nvSpPr>
        <p:spPr/>
        <p:txBody>
          <a:bodyPr/>
          <a:lstStyle/>
          <a:p>
            <a:r>
              <a:rPr lang="en-US" altLang="en-US" smtClean="0"/>
              <a:t>Signal-to-noise ratio (SNR)</a:t>
            </a:r>
            <a:endParaRPr lang="en-US" altLang="en-US" dirty="0"/>
          </a:p>
        </p:txBody>
      </p:sp>
      <p:sp>
        <p:nvSpPr>
          <p:cNvPr id="2266115" name="Rectangle 3"/>
          <p:cNvSpPr>
            <a:spLocks noGrp="1" noChangeArrowheads="1"/>
          </p:cNvSpPr>
          <p:nvPr>
            <p:ph idx="1"/>
          </p:nvPr>
        </p:nvSpPr>
        <p:spPr/>
        <p:txBody>
          <a:bodyPr/>
          <a:lstStyle/>
          <a:p>
            <a:r>
              <a:rPr lang="en-US" altLang="en-US" smtClean="0"/>
              <a:t>The full expression for SNR contains a term in the numerator for the source and a denominator with terms representing the source, background, and detector properties.</a:t>
            </a:r>
          </a:p>
          <a:p>
            <a:r>
              <a:rPr lang="en-US" altLang="en-US" smtClean="0"/>
              <a:t>A better detector can reduce the overall noise.</a:t>
            </a:r>
          </a:p>
          <a:p>
            <a:r>
              <a:rPr lang="en-US" altLang="en-US" smtClean="0"/>
              <a:t>In some cases, SNR is dominated by the source itself.</a:t>
            </a:r>
          </a:p>
          <a:p>
            <a:r>
              <a:rPr lang="en-US" altLang="en-US" smtClean="0"/>
              <a:t>Longer integrations increase SNR!</a:t>
            </a:r>
          </a:p>
          <a:p>
            <a:endParaRPr lang="en-US" altLang="en-US" smtClean="0"/>
          </a:p>
          <a:p>
            <a:endParaRPr lang="en-US" altLang="en-US" dirty="0"/>
          </a:p>
        </p:txBody>
      </p:sp>
      <p:sp>
        <p:nvSpPr>
          <p:cNvPr id="2" name="Slide Number Placeholder 1"/>
          <p:cNvSpPr>
            <a:spLocks noGrp="1"/>
          </p:cNvSpPr>
          <p:nvPr>
            <p:ph type="sldNum" sz="quarter" idx="12"/>
          </p:nvPr>
        </p:nvSpPr>
        <p:spPr/>
        <p:txBody>
          <a:bodyPr/>
          <a:lstStyle/>
          <a:p>
            <a:fld id="{22E6A9CD-A2F2-40DD-A652-73A30586C02F}" type="slidenum">
              <a:rPr lang="en-US" smtClean="0"/>
              <a:pPr/>
              <a:t>12</a:t>
            </a:fld>
            <a:endParaRPr lang="en-US" dirty="0"/>
          </a:p>
        </p:txBody>
      </p:sp>
      <mc:AlternateContent xmlns:mc="http://schemas.openxmlformats.org/markup-compatibility/2006" xmlns:a14="http://schemas.microsoft.com/office/drawing/2010/main">
        <mc:Choice Requires="a14">
          <p:sp>
            <p:nvSpPr>
              <p:cNvPr id="13" name="Content Placeholder 12"/>
              <p:cNvSpPr txBox="1">
                <a:spLocks noGrp="1"/>
              </p:cNvSpPr>
              <p:nvPr>
                <p:ph idx="13"/>
              </p:nvPr>
            </p:nvSpPr>
            <p:spPr>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a:rPr>
                        <m:t>𝑆𝑁𝑅</m:t>
                      </m:r>
                      <m:r>
                        <a:rPr lang="en-US" sz="1600" b="0" i="1" smtClean="0">
                          <a:latin typeface="Cambria Math"/>
                        </a:rPr>
                        <m:t>=</m:t>
                      </m:r>
                      <m:f>
                        <m:fPr>
                          <m:ctrlPr>
                            <a:rPr lang="en-US" sz="1600" b="0" i="1" smtClean="0">
                              <a:latin typeface="Cambria Math" panose="02040503050406030204" pitchFamily="18" charset="0"/>
                            </a:rPr>
                          </m:ctrlPr>
                        </m:fPr>
                        <m:num>
                          <m:r>
                            <a:rPr lang="en-US" sz="1600" b="0" i="1" smtClean="0">
                              <a:latin typeface="Cambria Math"/>
                            </a:rPr>
                            <m:t>𝑆</m:t>
                          </m:r>
                        </m:num>
                        <m:den>
                          <m:r>
                            <a:rPr lang="en-US" sz="1600" b="0" i="1" smtClean="0">
                              <a:latin typeface="Cambria Math"/>
                            </a:rPr>
                            <m:t>𝑁</m:t>
                          </m:r>
                        </m:den>
                      </m:f>
                      <m:r>
                        <a:rPr lang="en-US" sz="1600" b="0" i="1" smtClean="0">
                          <a:latin typeface="Cambria Math"/>
                        </a:rPr>
                        <m:t>=</m:t>
                      </m:r>
                      <m:f>
                        <m:fPr>
                          <m:ctrlPr>
                            <a:rPr lang="en-US" sz="1600" b="0" i="1" smtClean="0">
                              <a:latin typeface="Cambria Math" panose="02040503050406030204" pitchFamily="18" charset="0"/>
                            </a:rPr>
                          </m:ctrlPr>
                        </m:fPr>
                        <m:num>
                          <m:f>
                            <m:fPr>
                              <m:ctrlPr>
                                <a:rPr lang="en-US" sz="1600" i="1">
                                  <a:latin typeface="Cambria Math" panose="02040503050406030204" pitchFamily="18" charset="0"/>
                                  <a:ea typeface="Cambria Math"/>
                                </a:rPr>
                              </m:ctrlPr>
                            </m:fPr>
                            <m:num>
                              <m:r>
                                <m:rPr>
                                  <m:sty m:val="p"/>
                                </m:rPr>
                                <a:rPr lang="el-GR" sz="1600" i="1">
                                  <a:latin typeface="Cambria Math"/>
                                  <a:ea typeface="Cambria Math"/>
                                </a:rPr>
                                <m:t>Δ</m:t>
                              </m:r>
                              <m:r>
                                <a:rPr lang="en-US" sz="1600" i="1">
                                  <a:latin typeface="Cambria Math" panose="02040503050406030204" pitchFamily="18" charset="0"/>
                                  <a:ea typeface="Cambria Math" panose="02040503050406030204" pitchFamily="18" charset="0"/>
                                </a:rPr>
                                <m:t>𝜆</m:t>
                              </m:r>
                            </m:num>
                            <m:den>
                              <m:f>
                                <m:fPr>
                                  <m:ctrlPr>
                                    <a:rPr lang="en-US" sz="1600" i="1">
                                      <a:latin typeface="Cambria Math" panose="02040503050406030204" pitchFamily="18" charset="0"/>
                                      <a:ea typeface="Cambria Math"/>
                                    </a:rPr>
                                  </m:ctrlPr>
                                </m:fPr>
                                <m:num>
                                  <m:r>
                                    <a:rPr lang="en-US" sz="1600" i="1">
                                      <a:latin typeface="Cambria Math"/>
                                      <a:ea typeface="Cambria Math"/>
                                    </a:rPr>
                                    <m:t>h</m:t>
                                  </m:r>
                                  <m:r>
                                    <a:rPr lang="en-US" sz="1600" i="1">
                                      <a:latin typeface="Cambria Math" panose="02040503050406030204" pitchFamily="18" charset="0"/>
                                      <a:ea typeface="Cambria Math"/>
                                    </a:rPr>
                                    <m:t>𝑐</m:t>
                                  </m:r>
                                </m:num>
                                <m:den>
                                  <m:r>
                                    <a:rPr lang="en-US" sz="1600" i="1">
                                      <a:latin typeface="Cambria Math" panose="02040503050406030204" pitchFamily="18" charset="0"/>
                                      <a:ea typeface="Cambria Math" panose="02040503050406030204" pitchFamily="18" charset="0"/>
                                    </a:rPr>
                                    <m:t>𝜆</m:t>
                                  </m:r>
                                </m:den>
                              </m:f>
                            </m:den>
                          </m:f>
                          <m:sSub>
                            <m:sSubPr>
                              <m:ctrlPr>
                                <a:rPr lang="en-US" sz="1600" i="1">
                                  <a:latin typeface="Cambria Math" panose="02040503050406030204" pitchFamily="18" charset="0"/>
                                  <a:ea typeface="Cambria Math"/>
                                </a:rPr>
                              </m:ctrlPr>
                            </m:sSubPr>
                            <m:e>
                              <m:r>
                                <a:rPr lang="en-US" sz="1600" i="1">
                                  <a:latin typeface="Cambria Math"/>
                                  <a:ea typeface="Cambria Math"/>
                                </a:rPr>
                                <m:t>𝐹</m:t>
                              </m:r>
                            </m:e>
                            <m:sub>
                              <m:r>
                                <a:rPr lang="en-US" sz="1600" i="1">
                                  <a:latin typeface="Cambria Math" panose="02040503050406030204" pitchFamily="18" charset="0"/>
                                  <a:ea typeface="Cambria Math" panose="02040503050406030204" pitchFamily="18" charset="0"/>
                                </a:rPr>
                                <m:t>𝜆</m:t>
                              </m:r>
                            </m:sub>
                          </m:sSub>
                          <m:r>
                            <a:rPr lang="en-US" sz="1600" i="1">
                              <a:latin typeface="Cambria Math"/>
                              <a:ea typeface="Cambria Math"/>
                            </a:rPr>
                            <m:t>𝐴</m:t>
                          </m:r>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a:ea typeface="Cambria Math"/>
                                </a:rPr>
                                <m:t>𝑎</m:t>
                              </m:r>
                            </m:sub>
                          </m:sSub>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a:rPr>
                                <m:t>𝑡</m:t>
                              </m:r>
                            </m:sub>
                          </m:sSub>
                          <m:r>
                            <a:rPr lang="en-US" sz="1600" i="1">
                              <a:latin typeface="Cambria Math" panose="02040503050406030204" pitchFamily="18" charset="0"/>
                              <a:ea typeface="Cambria Math"/>
                            </a:rPr>
                            <m:t>𝑞</m:t>
                          </m:r>
                          <m:r>
                            <a:rPr lang="en-US" sz="1600" b="0" i="1" smtClean="0">
                              <a:latin typeface="Cambria Math"/>
                              <a:ea typeface="Cambria Math"/>
                            </a:rPr>
                            <m:t>𝑡</m:t>
                          </m:r>
                        </m:num>
                        <m:den>
                          <m:rad>
                            <m:radPr>
                              <m:degHide m:val="on"/>
                              <m:ctrlPr>
                                <a:rPr lang="en-US" sz="1600" b="0" i="1" smtClean="0">
                                  <a:latin typeface="Cambria Math" panose="02040503050406030204" pitchFamily="18" charset="0"/>
                                </a:rPr>
                              </m:ctrlPr>
                            </m:radPr>
                            <m:deg/>
                            <m:e>
                              <m:d>
                                <m:dPr>
                                  <m:ctrlPr>
                                    <a:rPr lang="en-US" sz="1600" b="0" i="1" smtClean="0">
                                      <a:latin typeface="Cambria Math" panose="02040503050406030204" pitchFamily="18" charset="0"/>
                                    </a:rPr>
                                  </m:ctrlPr>
                                </m:dPr>
                                <m:e>
                                  <m:f>
                                    <m:fPr>
                                      <m:ctrlPr>
                                        <a:rPr lang="en-US" sz="1600" i="1">
                                          <a:latin typeface="Cambria Math" panose="02040503050406030204" pitchFamily="18" charset="0"/>
                                          <a:ea typeface="Cambria Math"/>
                                        </a:rPr>
                                      </m:ctrlPr>
                                    </m:fPr>
                                    <m:num>
                                      <m:r>
                                        <m:rPr>
                                          <m:sty m:val="p"/>
                                        </m:rPr>
                                        <a:rPr lang="el-GR" sz="1600" i="1">
                                          <a:latin typeface="Cambria Math"/>
                                          <a:ea typeface="Cambria Math"/>
                                        </a:rPr>
                                        <m:t>Δ</m:t>
                                      </m:r>
                                      <m:r>
                                        <a:rPr lang="en-US" sz="1600" i="1">
                                          <a:latin typeface="Cambria Math" panose="02040503050406030204" pitchFamily="18" charset="0"/>
                                          <a:ea typeface="Cambria Math" panose="02040503050406030204" pitchFamily="18" charset="0"/>
                                        </a:rPr>
                                        <m:t>𝜆</m:t>
                                      </m:r>
                                    </m:num>
                                    <m:den>
                                      <m:f>
                                        <m:fPr>
                                          <m:ctrlPr>
                                            <a:rPr lang="en-US" sz="1600" i="1">
                                              <a:latin typeface="Cambria Math" panose="02040503050406030204" pitchFamily="18" charset="0"/>
                                              <a:ea typeface="Cambria Math"/>
                                            </a:rPr>
                                          </m:ctrlPr>
                                        </m:fPr>
                                        <m:num>
                                          <m:r>
                                            <a:rPr lang="en-US" sz="1600" i="1">
                                              <a:latin typeface="Cambria Math"/>
                                              <a:ea typeface="Cambria Math"/>
                                            </a:rPr>
                                            <m:t>h</m:t>
                                          </m:r>
                                          <m:r>
                                            <a:rPr lang="en-US" sz="1600" i="1">
                                              <a:latin typeface="Cambria Math" panose="02040503050406030204" pitchFamily="18" charset="0"/>
                                              <a:ea typeface="Cambria Math"/>
                                            </a:rPr>
                                            <m:t>𝑐</m:t>
                                          </m:r>
                                        </m:num>
                                        <m:den>
                                          <m:r>
                                            <a:rPr lang="en-US" sz="1600" i="1">
                                              <a:latin typeface="Cambria Math" panose="02040503050406030204" pitchFamily="18" charset="0"/>
                                              <a:ea typeface="Cambria Math" panose="02040503050406030204" pitchFamily="18" charset="0"/>
                                            </a:rPr>
                                            <m:t>𝜆</m:t>
                                          </m:r>
                                        </m:den>
                                      </m:f>
                                    </m:den>
                                  </m:f>
                                  <m:sSub>
                                    <m:sSubPr>
                                      <m:ctrlPr>
                                        <a:rPr lang="en-US" sz="1600" i="1">
                                          <a:latin typeface="Cambria Math" panose="02040503050406030204" pitchFamily="18" charset="0"/>
                                          <a:ea typeface="Cambria Math"/>
                                        </a:rPr>
                                      </m:ctrlPr>
                                    </m:sSubPr>
                                    <m:e>
                                      <m:r>
                                        <a:rPr lang="en-US" sz="1600" i="1">
                                          <a:latin typeface="Cambria Math"/>
                                          <a:ea typeface="Cambria Math"/>
                                        </a:rPr>
                                        <m:t>𝐹</m:t>
                                      </m:r>
                                    </m:e>
                                    <m:sub>
                                      <m:r>
                                        <a:rPr lang="en-US" sz="1600" i="1">
                                          <a:latin typeface="Cambria Math" panose="02040503050406030204" pitchFamily="18" charset="0"/>
                                          <a:ea typeface="Cambria Math" panose="02040503050406030204" pitchFamily="18" charset="0"/>
                                        </a:rPr>
                                        <m:t>𝜆</m:t>
                                      </m:r>
                                    </m:sub>
                                  </m:sSub>
                                  <m:r>
                                    <a:rPr lang="en-US" sz="1600" i="1">
                                      <a:latin typeface="Cambria Math"/>
                                      <a:ea typeface="Cambria Math"/>
                                    </a:rPr>
                                    <m:t>𝐴</m:t>
                                  </m:r>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a:ea typeface="Cambria Math"/>
                                        </a:rPr>
                                        <m:t>𝑎</m:t>
                                      </m:r>
                                    </m:sub>
                                  </m:sSub>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a:rPr>
                                        <m:t>𝑡</m:t>
                                      </m:r>
                                    </m:sub>
                                  </m:sSub>
                                  <m:r>
                                    <a:rPr lang="en-US" sz="1600" i="1">
                                      <a:latin typeface="Cambria Math" panose="02040503050406030204" pitchFamily="18" charset="0"/>
                                      <a:ea typeface="Cambria Math"/>
                                    </a:rPr>
                                    <m:t>𝑞</m:t>
                                  </m:r>
                                  <m:r>
                                    <a:rPr lang="en-US" sz="1600" i="1">
                                      <a:latin typeface="Cambria Math"/>
                                      <a:ea typeface="Cambria Math"/>
                                    </a:rPr>
                                    <m:t>𝑡</m:t>
                                  </m:r>
                                </m:e>
                              </m:d>
                              <m:r>
                                <a:rPr lang="en-US" sz="1600" b="0" i="1" smtClean="0">
                                  <a:latin typeface="Cambria Math"/>
                                  <a:ea typeface="Cambria Math"/>
                                </a:rPr>
                                <m:t>+</m:t>
                              </m:r>
                              <m:d>
                                <m:dPr>
                                  <m:ctrlPr>
                                    <a:rPr lang="en-US" sz="1600" b="0" i="1" smtClean="0">
                                      <a:latin typeface="Cambria Math" panose="02040503050406030204" pitchFamily="18" charset="0"/>
                                    </a:rPr>
                                  </m:ctrlPr>
                                </m:dPr>
                                <m:e>
                                  <m:f>
                                    <m:fPr>
                                      <m:ctrlPr>
                                        <a:rPr lang="en-US" sz="1600" i="1">
                                          <a:latin typeface="Cambria Math" panose="02040503050406030204" pitchFamily="18" charset="0"/>
                                          <a:ea typeface="Cambria Math"/>
                                        </a:rPr>
                                      </m:ctrlPr>
                                    </m:fPr>
                                    <m:num>
                                      <m:r>
                                        <m:rPr>
                                          <m:sty m:val="p"/>
                                        </m:rPr>
                                        <a:rPr lang="el-GR" sz="1600" i="1">
                                          <a:latin typeface="Cambria Math"/>
                                          <a:ea typeface="Cambria Math"/>
                                        </a:rPr>
                                        <m:t>Δ</m:t>
                                      </m:r>
                                      <m:r>
                                        <a:rPr lang="en-US" sz="1600" i="1">
                                          <a:latin typeface="Cambria Math" panose="02040503050406030204" pitchFamily="18" charset="0"/>
                                          <a:ea typeface="Cambria Math" panose="02040503050406030204" pitchFamily="18" charset="0"/>
                                        </a:rPr>
                                        <m:t>𝜆</m:t>
                                      </m:r>
                                    </m:num>
                                    <m:den>
                                      <m:f>
                                        <m:fPr>
                                          <m:ctrlPr>
                                            <a:rPr lang="en-US" sz="1600" i="1">
                                              <a:latin typeface="Cambria Math" panose="02040503050406030204" pitchFamily="18" charset="0"/>
                                              <a:ea typeface="Cambria Math"/>
                                            </a:rPr>
                                          </m:ctrlPr>
                                        </m:fPr>
                                        <m:num>
                                          <m:r>
                                            <a:rPr lang="en-US" sz="1600" i="1">
                                              <a:latin typeface="Cambria Math"/>
                                              <a:ea typeface="Cambria Math"/>
                                            </a:rPr>
                                            <m:t>h</m:t>
                                          </m:r>
                                          <m:r>
                                            <a:rPr lang="en-US" sz="1600" i="1">
                                              <a:latin typeface="Cambria Math" panose="02040503050406030204" pitchFamily="18" charset="0"/>
                                              <a:ea typeface="Cambria Math"/>
                                            </a:rPr>
                                            <m:t>𝑐</m:t>
                                          </m:r>
                                        </m:num>
                                        <m:den>
                                          <m:r>
                                            <a:rPr lang="en-US" sz="1600" i="1">
                                              <a:latin typeface="Cambria Math" panose="02040503050406030204" pitchFamily="18" charset="0"/>
                                              <a:ea typeface="Cambria Math" panose="02040503050406030204" pitchFamily="18" charset="0"/>
                                            </a:rPr>
                                            <m:t>𝜆</m:t>
                                          </m:r>
                                        </m:den>
                                      </m:f>
                                    </m:den>
                                  </m:f>
                                  <m:sSub>
                                    <m:sSubPr>
                                      <m:ctrlPr>
                                        <a:rPr lang="en-US" sz="1600" i="1">
                                          <a:latin typeface="Cambria Math" panose="02040503050406030204" pitchFamily="18" charset="0"/>
                                          <a:ea typeface="Cambria Math"/>
                                        </a:rPr>
                                      </m:ctrlPr>
                                    </m:sSubPr>
                                    <m:e>
                                      <m:r>
                                        <a:rPr lang="en-US" sz="1600" i="1">
                                          <a:latin typeface="Cambria Math"/>
                                          <a:ea typeface="Cambria Math"/>
                                        </a:rPr>
                                        <m:t>𝐹</m:t>
                                      </m:r>
                                    </m:e>
                                    <m:sub>
                                      <m:r>
                                        <a:rPr lang="en-US" sz="1600" i="1">
                                          <a:latin typeface="Cambria Math" panose="02040503050406030204" pitchFamily="18" charset="0"/>
                                          <a:ea typeface="Cambria Math" panose="02040503050406030204" pitchFamily="18" charset="0"/>
                                        </a:rPr>
                                        <m:t>𝜆</m:t>
                                      </m:r>
                                      <m:r>
                                        <a:rPr lang="en-US" sz="1600" b="0" i="1" smtClean="0">
                                          <a:latin typeface="Cambria Math" panose="02040503050406030204" pitchFamily="18" charset="0"/>
                                          <a:ea typeface="Cambria Math" panose="02040503050406030204" pitchFamily="18" charset="0"/>
                                        </a:rPr>
                                        <m:t>,</m:t>
                                      </m:r>
                                      <m:r>
                                        <a:rPr lang="en-US" sz="1600" b="0" i="1" smtClean="0">
                                          <a:latin typeface="Cambria Math" panose="02040503050406030204" pitchFamily="18" charset="0"/>
                                          <a:ea typeface="Cambria Math" panose="02040503050406030204" pitchFamily="18" charset="0"/>
                                        </a:rPr>
                                        <m:t>𝑏</m:t>
                                      </m:r>
                                    </m:sub>
                                  </m:sSub>
                                  <m:r>
                                    <a:rPr lang="en-US" sz="1600" i="1">
                                      <a:latin typeface="Cambria Math"/>
                                      <a:ea typeface="Cambria Math"/>
                                    </a:rPr>
                                    <m:t>𝐴</m:t>
                                  </m:r>
                                  <m:sSub>
                                    <m:sSubPr>
                                      <m:ctrlPr>
                                        <a:rPr lang="en-US" sz="1600" i="1" smtClean="0">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a:ea typeface="Cambria Math"/>
                                        </a:rPr>
                                        <m:t>𝑎</m:t>
                                      </m:r>
                                    </m:sub>
                                  </m:sSub>
                                  <m:sSub>
                                    <m:sSubPr>
                                      <m:ctrlPr>
                                        <a:rPr lang="en-US" sz="1600" i="1">
                                          <a:latin typeface="Cambria Math" panose="02040503050406030204" pitchFamily="18" charset="0"/>
                                          <a:ea typeface="Cambria Math"/>
                                        </a:rPr>
                                      </m:ctrlPr>
                                    </m:sSubPr>
                                    <m:e>
                                      <m:r>
                                        <a:rPr lang="en-US" sz="1600" i="1">
                                          <a:latin typeface="Cambria Math" panose="02040503050406030204" pitchFamily="18" charset="0"/>
                                          <a:ea typeface="Cambria Math" panose="02040503050406030204" pitchFamily="18" charset="0"/>
                                        </a:rPr>
                                        <m:t>𝜙</m:t>
                                      </m:r>
                                    </m:e>
                                    <m:sub>
                                      <m:r>
                                        <a:rPr lang="en-US" sz="1600" i="1">
                                          <a:latin typeface="Cambria Math" panose="02040503050406030204" pitchFamily="18" charset="0"/>
                                          <a:ea typeface="Cambria Math"/>
                                        </a:rPr>
                                        <m:t>𝑡</m:t>
                                      </m:r>
                                    </m:sub>
                                  </m:sSub>
                                  <m:r>
                                    <a:rPr lang="en-US" sz="1600" i="1">
                                      <a:latin typeface="Cambria Math" panose="02040503050406030204" pitchFamily="18" charset="0"/>
                                      <a:ea typeface="Cambria Math"/>
                                    </a:rPr>
                                    <m:t>𝑞</m:t>
                                  </m:r>
                                  <m:r>
                                    <a:rPr lang="en-US" sz="1600" i="1">
                                      <a:latin typeface="Cambria Math"/>
                                      <a:ea typeface="Cambria Math"/>
                                    </a:rPr>
                                    <m:t>𝑡</m:t>
                                  </m:r>
                                </m:e>
                              </m:d>
                              <m:r>
                                <a:rPr lang="en-US" sz="1600" b="0" i="1" smtClean="0">
                                  <a:latin typeface="Cambria Math"/>
                                  <a:ea typeface="Cambria Math"/>
                                </a:rPr>
                                <m:t>+</m:t>
                              </m:r>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𝑁</m:t>
                                  </m:r>
                                </m:e>
                                <m:sub>
                                  <m:r>
                                    <a:rPr lang="en-US" sz="1600" b="0" i="1" smtClean="0">
                                      <a:latin typeface="Cambria Math"/>
                                      <a:ea typeface="Cambria Math"/>
                                    </a:rPr>
                                    <m:t>𝑝𝑖𝑥𝑒𝑙𝑠</m:t>
                                  </m:r>
                                </m:sub>
                              </m:sSub>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𝑖</m:t>
                                  </m:r>
                                </m:e>
                                <m:sub>
                                  <m:r>
                                    <a:rPr lang="en-US" sz="1600" b="0" i="1" smtClean="0">
                                      <a:latin typeface="Cambria Math"/>
                                      <a:ea typeface="Cambria Math"/>
                                    </a:rPr>
                                    <m:t>𝑑𝑎𝑟𝑘</m:t>
                                  </m:r>
                                </m:sub>
                              </m:sSub>
                              <m:r>
                                <a:rPr lang="en-US" sz="1600" b="0" i="1" smtClean="0">
                                  <a:latin typeface="Cambria Math"/>
                                  <a:ea typeface="Cambria Math"/>
                                </a:rPr>
                                <m:t>𝑡</m:t>
                              </m:r>
                              <m:r>
                                <a:rPr lang="en-US" sz="1600" b="0" i="1" smtClean="0">
                                  <a:latin typeface="Cambria Math"/>
                                  <a:ea typeface="Cambria Math"/>
                                </a:rPr>
                                <m:t>+</m:t>
                              </m:r>
                              <m:sSub>
                                <m:sSubPr>
                                  <m:ctrlPr>
                                    <a:rPr lang="en-US" sz="1600" b="0" i="1" smtClean="0">
                                      <a:latin typeface="Cambria Math" panose="02040503050406030204" pitchFamily="18" charset="0"/>
                                      <a:ea typeface="Cambria Math"/>
                                    </a:rPr>
                                  </m:ctrlPr>
                                </m:sSubPr>
                                <m:e>
                                  <m:r>
                                    <a:rPr lang="en-US" sz="1600" b="0" i="1" smtClean="0">
                                      <a:latin typeface="Cambria Math"/>
                                      <a:ea typeface="Cambria Math"/>
                                    </a:rPr>
                                    <m:t>𝑁</m:t>
                                  </m:r>
                                </m:e>
                                <m:sub>
                                  <m:r>
                                    <a:rPr lang="en-US" sz="1600" b="0" i="1" smtClean="0">
                                      <a:latin typeface="Cambria Math"/>
                                      <a:ea typeface="Cambria Math"/>
                                    </a:rPr>
                                    <m:t>𝑝𝑖𝑥𝑒𝑙𝑠</m:t>
                                  </m:r>
                                </m:sub>
                              </m:sSub>
                              <m:sSubSup>
                                <m:sSubSupPr>
                                  <m:ctrlPr>
                                    <a:rPr lang="en-US" sz="1600" i="1">
                                      <a:solidFill>
                                        <a:srgbClr val="000000"/>
                                      </a:solidFill>
                                      <a:latin typeface="Cambria Math" panose="02040503050406030204" pitchFamily="18" charset="0"/>
                                      <a:ea typeface="Times New Roman"/>
                                      <a:cs typeface="Times New Roman"/>
                                    </a:rPr>
                                  </m:ctrlPr>
                                </m:sSubSupPr>
                                <m:e>
                                  <m:r>
                                    <a:rPr lang="en-US" sz="1600" i="1">
                                      <a:solidFill>
                                        <a:srgbClr val="000000"/>
                                      </a:solidFill>
                                      <a:latin typeface="Cambria Math"/>
                                      <a:ea typeface="Times New Roman"/>
                                      <a:cs typeface="Times New Roman"/>
                                    </a:rPr>
                                    <m:t>𝑁</m:t>
                                  </m:r>
                                </m:e>
                                <m:sub>
                                  <m:r>
                                    <a:rPr lang="en-US" sz="1600" b="0" i="1" smtClean="0">
                                      <a:solidFill>
                                        <a:srgbClr val="000000"/>
                                      </a:solidFill>
                                      <a:latin typeface="Cambria Math"/>
                                      <a:ea typeface="Times New Roman"/>
                                      <a:cs typeface="Times New Roman"/>
                                    </a:rPr>
                                    <m:t>𝑟𝑒𝑎𝑑</m:t>
                                  </m:r>
                                </m:sub>
                                <m:sup>
                                  <m:r>
                                    <a:rPr lang="en-US" sz="1600" i="1">
                                      <a:solidFill>
                                        <a:srgbClr val="000000"/>
                                      </a:solidFill>
                                      <a:latin typeface="Cambria Math"/>
                                      <a:ea typeface="Times New Roman"/>
                                      <a:cs typeface="Times New Roman"/>
                                    </a:rPr>
                                    <m:t>2</m:t>
                                  </m:r>
                                </m:sup>
                              </m:sSubSup>
                            </m:e>
                          </m:rad>
                        </m:den>
                      </m:f>
                    </m:oMath>
                  </m:oMathPara>
                </a14:m>
                <a:endParaRPr lang="en-US" sz="1600" dirty="0"/>
              </a:p>
            </p:txBody>
          </p:sp>
        </mc:Choice>
        <mc:Fallback xmlns="">
          <p:sp>
            <p:nvSpPr>
              <p:cNvPr id="13" name="Content Placeholder 12"/>
              <p:cNvSpPr txBox="1">
                <a:spLocks noGrp="1" noRot="1" noChangeAspect="1" noMove="1" noResize="1" noEditPoints="1" noAdjustHandles="1" noChangeArrowheads="1" noChangeShapeType="1" noTextEdit="1"/>
              </p:cNvSpPr>
              <p:nvPr>
                <p:ph idx="13"/>
              </p:nvPr>
            </p:nvSpPr>
            <p:spPr>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361019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661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661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661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66115">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7"/>
          <p:cNvSpPr>
            <a:spLocks noGrp="1" noChangeArrowheads="1"/>
          </p:cNvSpPr>
          <p:nvPr>
            <p:ph type="title"/>
          </p:nvPr>
        </p:nvSpPr>
        <p:spPr>
          <a:xfrm>
            <a:off x="1828800" y="152400"/>
            <a:ext cx="10210799" cy="914400"/>
          </a:xfrm>
        </p:spPr>
        <p:txBody>
          <a:bodyPr/>
          <a:lstStyle/>
          <a:p>
            <a:r>
              <a:rPr lang="en-US" altLang="en-US"/>
              <a:t>Very Low Light Level - ExoPlanet Imaging</a:t>
            </a:r>
          </a:p>
        </p:txBody>
      </p:sp>
      <p:sp>
        <p:nvSpPr>
          <p:cNvPr id="15364" name="Rectangle 8"/>
          <p:cNvSpPr>
            <a:spLocks noGrp="1" noChangeArrowheads="1"/>
          </p:cNvSpPr>
          <p:nvPr>
            <p:ph idx="1"/>
          </p:nvPr>
        </p:nvSpPr>
        <p:spPr>
          <a:xfrm>
            <a:off x="609600" y="1295402"/>
            <a:ext cx="10972800" cy="4830763"/>
          </a:xfrm>
        </p:spPr>
        <p:txBody>
          <a:bodyPr/>
          <a:lstStyle/>
          <a:p>
            <a:r>
              <a:rPr lang="en-US" altLang="en-US"/>
              <a:t>The exposure time required to achieve SNR=1 is dramatically reduced for a zero read noise detector, as compared to detectors with state of the art read noise.</a:t>
            </a:r>
          </a:p>
        </p:txBody>
      </p:sp>
      <p:sp>
        <p:nvSpPr>
          <p:cNvPr id="4" name="Slide Number Placeholder 3">
            <a:extLst>
              <a:ext uri="{FF2B5EF4-FFF2-40B4-BE49-F238E27FC236}">
                <a16:creationId xmlns:a16="http://schemas.microsoft.com/office/drawing/2014/main" id="{EFDDFAD3-99AF-443E-A895-9C4AD82B9888}"/>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13</a:t>
            </a:fld>
            <a:endParaRPr lang="en-US" dirty="0"/>
          </a:p>
        </p:txBody>
      </p:sp>
      <p:pic>
        <p:nvPicPr>
          <p:cNvPr id="1536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1364" y="3400426"/>
            <a:ext cx="81692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366" name="Oval 5"/>
          <p:cNvSpPr>
            <a:spLocks noChangeArrowheads="1"/>
          </p:cNvSpPr>
          <p:nvPr/>
        </p:nvSpPr>
        <p:spPr bwMode="auto">
          <a:xfrm>
            <a:off x="7162800" y="4038600"/>
            <a:ext cx="838200" cy="3810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15367" name="Oval 6"/>
          <p:cNvSpPr>
            <a:spLocks noChangeArrowheads="1"/>
          </p:cNvSpPr>
          <p:nvPr/>
        </p:nvSpPr>
        <p:spPr bwMode="auto">
          <a:xfrm>
            <a:off x="7162800" y="4648200"/>
            <a:ext cx="838200" cy="381000"/>
          </a:xfrm>
          <a:prstGeom prst="ellipse">
            <a:avLst/>
          </a:prstGeom>
          <a:noFill/>
          <a:ln w="254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extLst>
      <p:ext uri="{BB962C8B-B14F-4D97-AF65-F5344CB8AC3E}">
        <p14:creationId xmlns:p14="http://schemas.microsoft.com/office/powerpoint/2010/main" val="374019018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7664-CE24-6D07-3E07-79DD08D04469}"/>
              </a:ext>
            </a:extLst>
          </p:cNvPr>
          <p:cNvSpPr>
            <a:spLocks noGrp="1"/>
          </p:cNvSpPr>
          <p:nvPr>
            <p:ph type="ctrTitle" sz="quarter"/>
          </p:nvPr>
        </p:nvSpPr>
        <p:spPr>
          <a:xfrm>
            <a:off x="1828800" y="2130426"/>
            <a:ext cx="10363200" cy="1470025"/>
          </a:xfrm>
        </p:spPr>
        <p:txBody>
          <a:bodyPr/>
          <a:lstStyle/>
          <a:p>
            <a:r>
              <a:rPr lang="en-US" altLang="en-US"/>
              <a:t>CMOS Imaging Detectors and Life in the Universe</a:t>
            </a:r>
            <a:endParaRPr lang="en-US" altLang="en-US" dirty="0"/>
          </a:p>
        </p:txBody>
      </p:sp>
    </p:spTree>
    <p:extLst>
      <p:ext uri="{BB962C8B-B14F-4D97-AF65-F5344CB8AC3E}">
        <p14:creationId xmlns:p14="http://schemas.microsoft.com/office/powerpoint/2010/main" val="142167462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5A943CE4-A28D-032C-E577-60055A2A01F6}"/>
              </a:ext>
            </a:extLst>
          </p:cNvPr>
          <p:cNvSpPr>
            <a:spLocks noGrp="1" noChangeArrowheads="1"/>
          </p:cNvSpPr>
          <p:nvPr>
            <p:ph type="title"/>
          </p:nvPr>
        </p:nvSpPr>
        <p:spPr>
          <a:xfrm>
            <a:off x="1839817" y="152400"/>
            <a:ext cx="10190602" cy="914400"/>
          </a:xfrm>
        </p:spPr>
        <p:txBody>
          <a:bodyPr/>
          <a:lstStyle/>
          <a:p>
            <a:r>
              <a:rPr lang="en-US" altLang="en-US" dirty="0"/>
              <a:t>Life in the Universe</a:t>
            </a:r>
          </a:p>
        </p:txBody>
      </p:sp>
      <p:pic>
        <p:nvPicPr>
          <p:cNvPr id="10" name="Content Placeholder 1">
            <a:extLst>
              <a:ext uri="{FF2B5EF4-FFF2-40B4-BE49-F238E27FC236}">
                <a16:creationId xmlns:a16="http://schemas.microsoft.com/office/drawing/2014/main" id="{EC6895FD-F7CD-9130-3813-4C4E0A4A31E3}"/>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600" y="1695345"/>
            <a:ext cx="5384800" cy="4030872"/>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14">
            <a:extLst>
              <a:ext uri="{FF2B5EF4-FFF2-40B4-BE49-F238E27FC236}">
                <a16:creationId xmlns:a16="http://schemas.microsoft.com/office/drawing/2014/main" id="{A5B61CE3-80C9-79B8-2A81-7FE5257D0318}"/>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457715" y="1295400"/>
            <a:ext cx="4864570" cy="4830763"/>
          </a:xfrm>
        </p:spPr>
      </p:pic>
      <p:sp>
        <p:nvSpPr>
          <p:cNvPr id="21" name="Slide Number Placeholder 20"/>
          <p:cNvSpPr>
            <a:spLocks noGrp="1"/>
          </p:cNvSpPr>
          <p:nvPr>
            <p:ph type="sldNum" sz="quarter" idx="12"/>
          </p:nvPr>
        </p:nvSpPr>
        <p:spPr>
          <a:xfrm>
            <a:off x="9093200" y="6492876"/>
            <a:ext cx="2844800" cy="365125"/>
          </a:xfrm>
        </p:spPr>
        <p:txBody>
          <a:bodyPr/>
          <a:lstStyle/>
          <a:p>
            <a:fld id="{B9B0392C-5BE7-214B-9E5F-CC8853CBAA6A}" type="slidenum">
              <a:rPr lang="en-US" smtClean="0"/>
              <a:pPr/>
              <a:t>15</a:t>
            </a:fld>
            <a:endParaRPr lang="en-US"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t>Finding Life Outside the Solar System</a:t>
            </a:r>
          </a:p>
        </p:txBody>
      </p:sp>
      <p:sp>
        <p:nvSpPr>
          <p:cNvPr id="3" name="Content Placeholder 2">
            <a:extLst>
              <a:ext uri="{FF2B5EF4-FFF2-40B4-BE49-F238E27FC236}">
                <a16:creationId xmlns:a16="http://schemas.microsoft.com/office/drawing/2014/main" id="{EBAA0562-BF5B-D854-D336-F36F1D548AD1}"/>
              </a:ext>
            </a:extLst>
          </p:cNvPr>
          <p:cNvSpPr>
            <a:spLocks noGrp="1"/>
          </p:cNvSpPr>
          <p:nvPr>
            <p:ph idx="1"/>
          </p:nvPr>
        </p:nvSpPr>
        <p:spPr>
          <a:xfrm>
            <a:off x="609600" y="1295402"/>
            <a:ext cx="10972800" cy="4830763"/>
          </a:xfrm>
        </p:spPr>
        <p:txBody>
          <a:bodyPr/>
          <a:lstStyle/>
          <a:p>
            <a:r>
              <a:rPr lang="en-US" dirty="0"/>
              <a:t>The coexistence of methane (CH₄) and oxygen (O₂) in a planet’s atmosphere suggests potential alien life.</a:t>
            </a:r>
          </a:p>
          <a:p>
            <a:r>
              <a:rPr lang="en-US" dirty="0"/>
              <a:t>CH₄ and O₂ are highly reactive and cannot persist together without continuous replenishment.</a:t>
            </a:r>
          </a:p>
          <a:p>
            <a:r>
              <a:rPr lang="en-US" dirty="0"/>
              <a:t>On Earth, microbes generate CH₄ while plants and algae produce O₂, sustaining disequilibrium.</a:t>
            </a:r>
          </a:p>
          <a:p>
            <a:r>
              <a:rPr lang="en-US" dirty="0"/>
              <a:t>Detecting both gases elsewhere may indicate biology at work.</a:t>
            </a:r>
          </a:p>
          <a:p>
            <a:r>
              <a:rPr lang="en-US" dirty="0" smtClean="0"/>
              <a:t>Spectroscopy </a:t>
            </a:r>
            <a:r>
              <a:rPr lang="en-US" dirty="0"/>
              <a:t>reveals the composition of exoplanet atmospheres.</a:t>
            </a:r>
          </a:p>
          <a:p>
            <a:r>
              <a:rPr lang="en-US" dirty="0"/>
              <a:t>Key strategy: look for gas combinations in disequilibrium (e.g., CH₄ + O₂, N₂O, PH₃).</a:t>
            </a:r>
          </a:p>
          <a:p>
            <a:r>
              <a:rPr lang="en-US" dirty="0"/>
              <a:t>Context matters: planetary temperature, pressure, and other gases help interpretation.</a:t>
            </a:r>
          </a:p>
          <a:p>
            <a:r>
              <a:rPr lang="en-US" dirty="0"/>
              <a:t>Future observatories (HWO, Extremely Large Telescopes, JWST successors) will expand the search.</a:t>
            </a:r>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16</a:t>
            </a:fld>
            <a:endParaRPr lang="en-US" dirty="0"/>
          </a:p>
        </p:txBody>
      </p:sp>
    </p:spTree>
    <p:extLst>
      <p:ext uri="{BB962C8B-B14F-4D97-AF65-F5344CB8AC3E}">
        <p14:creationId xmlns:p14="http://schemas.microsoft.com/office/powerpoint/2010/main" val="220962214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2CE8C-3D75-F88E-B7D4-9C85B49C8A58}"/>
              </a:ext>
            </a:extLst>
          </p:cNvPr>
          <p:cNvSpPr>
            <a:spLocks noGrp="1"/>
          </p:cNvSpPr>
          <p:nvPr>
            <p:ph type="title"/>
          </p:nvPr>
        </p:nvSpPr>
        <p:spPr>
          <a:xfrm>
            <a:off x="1828800" y="152400"/>
            <a:ext cx="10210799" cy="914400"/>
          </a:xfrm>
        </p:spPr>
        <p:txBody>
          <a:bodyPr/>
          <a:lstStyle/>
          <a:p>
            <a:r>
              <a:rPr lang="en-US" dirty="0" smtClean="0"/>
              <a:t>Life and CH</a:t>
            </a:r>
            <a:r>
              <a:rPr lang="en-US" baseline="-25000" dirty="0" smtClean="0"/>
              <a:t>4</a:t>
            </a:r>
            <a:r>
              <a:rPr lang="en-US" dirty="0" smtClean="0"/>
              <a:t> </a:t>
            </a:r>
            <a:r>
              <a:rPr lang="en-US" dirty="0"/>
              <a:t>+ O</a:t>
            </a:r>
            <a:r>
              <a:rPr lang="en-US" baseline="-25000" dirty="0"/>
              <a:t>2</a:t>
            </a:r>
            <a:r>
              <a:rPr lang="en-US" dirty="0"/>
              <a:t> </a:t>
            </a:r>
            <a:r>
              <a:rPr lang="en-US" dirty="0" smtClean="0"/>
              <a:t>Reaction</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20BF2E-E1CE-F4A2-1AED-ECA0D63B8474}"/>
                  </a:ext>
                </a:extLst>
              </p:cNvPr>
              <p:cNvSpPr>
                <a:spLocks noGrp="1"/>
              </p:cNvSpPr>
              <p:nvPr>
                <p:ph idx="1"/>
              </p:nvPr>
            </p:nvSpPr>
            <p:spPr>
              <a:xfrm>
                <a:off x="609600" y="1295402"/>
                <a:ext cx="10972800" cy="4830763"/>
              </a:xfrm>
            </p:spPr>
            <p:txBody>
              <a:bodyPr>
                <a:normAutofit/>
              </a:bodyPr>
              <a:lstStyle/>
              <a:p>
                <a:r>
                  <a:rPr lang="en-US" dirty="0" smtClean="0"/>
                  <a:t>Balanced </a:t>
                </a:r>
                <a:r>
                  <a:rPr lang="en-US" dirty="0"/>
                  <a:t>equation</a:t>
                </a:r>
                <a:r>
                  <a:rPr lang="en-US" dirty="0" smtClean="0"/>
                  <a:t>:</a:t>
                </a:r>
                <a14:m>
                  <m:oMath xmlns:m="http://schemas.openxmlformats.org/officeDocument/2006/math">
                    <m:r>
                      <a:rPr lang="en-US" b="0" i="0" smtClean="0">
                        <a:latin typeface="Cambria Math" panose="02040503050406030204" pitchFamily="18" charset="0"/>
                      </a:rPr>
                      <m:t> </m:t>
                    </m:r>
                    <m:sSub>
                      <m:sSubPr>
                        <m:ctrlPr>
                          <a:rPr lang="ar-AE" i="1">
                            <a:latin typeface="Cambria Math" panose="02040503050406030204" pitchFamily="18" charset="0"/>
                          </a:rPr>
                        </m:ctrlPr>
                      </m:sSubPr>
                      <m:e>
                        <m:r>
                          <m:rPr>
                            <m:nor/>
                          </m:rPr>
                          <a:rPr lang="en-US"/>
                          <m:t>CH</m:t>
                        </m:r>
                      </m:e>
                      <m:sub>
                        <m:r>
                          <a:rPr lang="ar-AE">
                            <a:latin typeface="Cambria Math" panose="02040503050406030204" pitchFamily="18" charset="0"/>
                          </a:rPr>
                          <m:t>4</m:t>
                        </m:r>
                      </m:sub>
                    </m:sSub>
                    <m:r>
                      <a:rPr lang="ar-AE">
                        <a:latin typeface="Cambria Math" panose="02040503050406030204" pitchFamily="18" charset="0"/>
                      </a:rPr>
                      <m:t>+</m:t>
                    </m:r>
                    <m:r>
                      <a:rPr lang="ar-AE">
                        <a:latin typeface="Cambria Math" panose="02040503050406030204" pitchFamily="18" charset="0"/>
                      </a:rPr>
                      <m:t>2</m:t>
                    </m:r>
                    <m:sSub>
                      <m:sSubPr>
                        <m:ctrlPr>
                          <a:rPr lang="ar-AE" i="1">
                            <a:latin typeface="Cambria Math" panose="02040503050406030204" pitchFamily="18" charset="0"/>
                          </a:rPr>
                        </m:ctrlPr>
                      </m:sSubPr>
                      <m:e>
                        <m:r>
                          <m:rPr>
                            <m:nor/>
                          </m:rPr>
                          <a:rPr lang="en-US"/>
                          <m:t>O</m:t>
                        </m:r>
                      </m:e>
                      <m:sub>
                        <m:r>
                          <a:rPr lang="ar-AE">
                            <a:latin typeface="Cambria Math" panose="02040503050406030204" pitchFamily="18" charset="0"/>
                          </a:rPr>
                          <m:t>2</m:t>
                        </m:r>
                      </m:sub>
                    </m:sSub>
                    <m:r>
                      <m:rPr>
                        <m:nor/>
                      </m:rPr>
                      <a:rPr lang="ar-AE"/>
                      <m:t>  </m:t>
                    </m:r>
                    <m:r>
                      <a:rPr lang="ar-AE">
                        <a:latin typeface="Cambria Math" panose="02040503050406030204" pitchFamily="18" charset="0"/>
                      </a:rPr>
                      <m:t>→</m:t>
                    </m:r>
                    <m:r>
                      <m:rPr>
                        <m:nor/>
                      </m:rPr>
                      <a:rPr lang="ar-AE"/>
                      <m:t>  </m:t>
                    </m:r>
                    <m:sSub>
                      <m:sSubPr>
                        <m:ctrlPr>
                          <a:rPr lang="ar-AE" i="1">
                            <a:latin typeface="Cambria Math" panose="02040503050406030204" pitchFamily="18" charset="0"/>
                          </a:rPr>
                        </m:ctrlPr>
                      </m:sSubPr>
                      <m:e>
                        <m:r>
                          <m:rPr>
                            <m:nor/>
                          </m:rPr>
                          <a:rPr lang="en-US"/>
                          <m:t>CO</m:t>
                        </m:r>
                      </m:e>
                      <m:sub>
                        <m:r>
                          <a:rPr lang="ar-AE">
                            <a:latin typeface="Cambria Math" panose="02040503050406030204" pitchFamily="18" charset="0"/>
                          </a:rPr>
                          <m:t>2</m:t>
                        </m:r>
                      </m:sub>
                    </m:sSub>
                    <m:r>
                      <a:rPr lang="ar-AE">
                        <a:latin typeface="Cambria Math" panose="02040503050406030204" pitchFamily="18" charset="0"/>
                      </a:rPr>
                      <m:t>+</m:t>
                    </m:r>
                    <m:r>
                      <a:rPr lang="ar-AE">
                        <a:latin typeface="Cambria Math" panose="02040503050406030204" pitchFamily="18" charset="0"/>
                      </a:rPr>
                      <m:t>2</m:t>
                    </m:r>
                    <m:sSub>
                      <m:sSubPr>
                        <m:ctrlPr>
                          <a:rPr lang="ar-AE" i="1">
                            <a:latin typeface="Cambria Math" panose="02040503050406030204" pitchFamily="18" charset="0"/>
                          </a:rPr>
                        </m:ctrlPr>
                      </m:sSubPr>
                      <m:e>
                        <m:r>
                          <m:rPr>
                            <m:nor/>
                          </m:rPr>
                          <a:rPr lang="en-US"/>
                          <m:t>H</m:t>
                        </m:r>
                      </m:e>
                      <m:sub>
                        <m:r>
                          <a:rPr lang="ar-AE">
                            <a:latin typeface="Cambria Math" panose="02040503050406030204" pitchFamily="18" charset="0"/>
                          </a:rPr>
                          <m:t>2</m:t>
                        </m:r>
                      </m:sub>
                    </m:sSub>
                    <m:r>
                      <m:rPr>
                        <m:nor/>
                      </m:rPr>
                      <a:rPr lang="en-US"/>
                      <m:t>O</m:t>
                    </m:r>
                  </m:oMath>
                </a14:m>
                <a:endParaRPr lang="en-US" dirty="0"/>
              </a:p>
              <a:p>
                <a:r>
                  <a:rPr lang="en-US" dirty="0" smtClean="0"/>
                  <a:t>CH</a:t>
                </a:r>
                <a:r>
                  <a:rPr lang="en-US" dirty="0"/>
                  <a:t>₄ and O₂ rapidly react; they cannot coexist for long in significant amounts without continuous replenishment.</a:t>
                </a:r>
              </a:p>
              <a:p>
                <a:r>
                  <a:rPr lang="en-US" dirty="0" smtClean="0"/>
                  <a:t>Their </a:t>
                </a:r>
                <a:r>
                  <a:rPr lang="en-US" dirty="0"/>
                  <a:t>simultaneous presence indicates a chemically unstable atmosphere, often interpreted as a biosignature.</a:t>
                </a:r>
              </a:p>
              <a:p>
                <a:r>
                  <a:rPr lang="en-US" dirty="0" smtClean="0"/>
                  <a:t>CH</a:t>
                </a:r>
                <a:r>
                  <a:rPr lang="en-US" dirty="0"/>
                  <a:t>₄ + O₂ → CO₂ + H₂O is a rapid, energetically favorable reaction.</a:t>
                </a:r>
              </a:p>
              <a:p>
                <a:r>
                  <a:rPr lang="en-US" dirty="0"/>
                  <a:t>The persistence of both CH₄ and O₂ in an atmosphere suggests ongoing replenishment, most plausibly by biological activity, making their coexistence a strong biosignature.</a:t>
                </a:r>
              </a:p>
              <a:p>
                <a:endParaRPr lang="en-US" dirty="0"/>
              </a:p>
            </p:txBody>
          </p:sp>
        </mc:Choice>
        <mc:Fallback xmlns="">
          <p:sp>
            <p:nvSpPr>
              <p:cNvPr id="3" name="Content Placeholder 2">
                <a:extLst>
                  <a:ext uri="{FF2B5EF4-FFF2-40B4-BE49-F238E27FC236}">
                    <a16:creationId xmlns:a16="http://schemas.microsoft.com/office/drawing/2014/main" id="{C720BF2E-E1CE-F4A2-1AED-ECA0D63B8474}"/>
                  </a:ext>
                </a:extLst>
              </p:cNvPr>
              <p:cNvSpPr>
                <a:spLocks noGrp="1" noRot="1" noChangeAspect="1" noMove="1" noResize="1" noEditPoints="1" noAdjustHandles="1" noChangeArrowheads="1" noChangeShapeType="1" noTextEdit="1"/>
              </p:cNvSpPr>
              <p:nvPr>
                <p:ph idx="1"/>
              </p:nvPr>
            </p:nvSpPr>
            <p:spPr>
              <a:xfrm>
                <a:off x="609600" y="1295402"/>
                <a:ext cx="10972800" cy="4830763"/>
              </a:xfrm>
              <a:blipFill>
                <a:blip r:embed="rId2"/>
                <a:stretch>
                  <a:fillRect l="-556" t="-884"/>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D4CF151D-7025-224E-24B6-6CCD0CCC39A2}"/>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17</a:t>
            </a:fld>
            <a:endParaRPr lang="en-US" dirty="0"/>
          </a:p>
        </p:txBody>
      </p:sp>
    </p:spTree>
    <p:extLst>
      <p:ext uri="{BB962C8B-B14F-4D97-AF65-F5344CB8AC3E}">
        <p14:creationId xmlns:p14="http://schemas.microsoft.com/office/powerpoint/2010/main" val="3584013866"/>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D70843CD-C6C1-0D8E-2EA7-2E514E3E5C88}"/>
              </a:ext>
            </a:extLst>
          </p:cNvPr>
          <p:cNvSpPr>
            <a:spLocks noGrp="1" noChangeArrowheads="1"/>
          </p:cNvSpPr>
          <p:nvPr>
            <p:ph type="title"/>
          </p:nvPr>
        </p:nvSpPr>
        <p:spPr>
          <a:xfrm>
            <a:off x="1828800" y="152400"/>
            <a:ext cx="10210799" cy="914400"/>
          </a:xfrm>
        </p:spPr>
        <p:txBody>
          <a:bodyPr/>
          <a:lstStyle/>
          <a:p>
            <a:r>
              <a:rPr lang="en-US" altLang="en-US" dirty="0"/>
              <a:t>State of the Art Detector Candidates for Future Missions</a:t>
            </a:r>
          </a:p>
        </p:txBody>
      </p:sp>
      <p:sp>
        <p:nvSpPr>
          <p:cNvPr id="9219" name="Content Placeholder 2">
            <a:extLst>
              <a:ext uri="{FF2B5EF4-FFF2-40B4-BE49-F238E27FC236}">
                <a16:creationId xmlns:a16="http://schemas.microsoft.com/office/drawing/2014/main" id="{B43106D6-54F9-9D4C-DF00-2C80E4A5DAAC}"/>
              </a:ext>
            </a:extLst>
          </p:cNvPr>
          <p:cNvSpPr>
            <a:spLocks noGrp="1" noChangeArrowheads="1"/>
          </p:cNvSpPr>
          <p:nvPr>
            <p:ph idx="1"/>
          </p:nvPr>
        </p:nvSpPr>
        <p:spPr>
          <a:xfrm>
            <a:off x="609600" y="1295402"/>
            <a:ext cx="10972800" cy="4830763"/>
          </a:xfrm>
        </p:spPr>
        <p:txBody>
          <a:bodyPr/>
          <a:lstStyle/>
          <a:p>
            <a:r>
              <a:rPr lang="en-US" altLang="en-US"/>
              <a:t>challenging requirements for UV/O/IR observations</a:t>
            </a:r>
          </a:p>
          <a:p>
            <a:r>
              <a:rPr lang="en-US" altLang="en-US"/>
              <a:t>single-photon sensing</a:t>
            </a:r>
          </a:p>
          <a:p>
            <a:r>
              <a:rPr lang="en-US" altLang="en-US"/>
              <a:t>low dark current</a:t>
            </a:r>
          </a:p>
          <a:p>
            <a:r>
              <a:rPr lang="en-US" altLang="en-US"/>
              <a:t>near-zero read noise</a:t>
            </a:r>
          </a:p>
          <a:p>
            <a:r>
              <a:rPr lang="en-US" altLang="en-US"/>
              <a:t>multiple candidate detector technologies</a:t>
            </a:r>
          </a:p>
        </p:txBody>
      </p:sp>
      <p:sp>
        <p:nvSpPr>
          <p:cNvPr id="10" name="Slide Number Placeholder 9"/>
          <p:cNvSpPr>
            <a:spLocks noGrp="1"/>
          </p:cNvSpPr>
          <p:nvPr>
            <p:ph type="sldNum" sz="quarter" idx="12"/>
          </p:nvPr>
        </p:nvSpPr>
        <p:spPr>
          <a:xfrm>
            <a:off x="9093200" y="6492876"/>
            <a:ext cx="2844800" cy="365125"/>
          </a:xfrm>
        </p:spPr>
        <p:txBody>
          <a:bodyPr/>
          <a:lstStyle/>
          <a:p>
            <a:fld id="{B9B0392C-5BE7-214B-9E5F-CC8853CBAA6A}" type="slidenum">
              <a:rPr lang="en-US" smtClean="0"/>
              <a:pPr/>
              <a:t>18</a:t>
            </a:fld>
            <a:endParaRPr lang="en-US" dirty="0"/>
          </a:p>
        </p:txBody>
      </p:sp>
      <p:pic>
        <p:nvPicPr>
          <p:cNvPr id="9221" name="Picture 4">
            <a:extLst>
              <a:ext uri="{FF2B5EF4-FFF2-40B4-BE49-F238E27FC236}">
                <a16:creationId xmlns:a16="http://schemas.microsoft.com/office/drawing/2014/main" id="{D7EA04B8-1240-FD69-6160-9E390CC3CF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3538" y="1905000"/>
            <a:ext cx="13716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TextBox 2">
            <a:extLst>
              <a:ext uri="{FF2B5EF4-FFF2-40B4-BE49-F238E27FC236}">
                <a16:creationId xmlns:a16="http://schemas.microsoft.com/office/drawing/2014/main" id="{6CC91F38-E9BF-C455-0AFD-F0E1D5512F97}"/>
              </a:ext>
            </a:extLst>
          </p:cNvPr>
          <p:cNvSpPr txBox="1">
            <a:spLocks noChangeArrowheads="1"/>
          </p:cNvSpPr>
          <p:nvPr/>
        </p:nvSpPr>
        <p:spPr bwMode="auto">
          <a:xfrm>
            <a:off x="5329238" y="3074988"/>
            <a:ext cx="1600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9.4 </a:t>
            </a:r>
            <a:r>
              <a:rPr lang="en-US" altLang="en-US" sz="1400" dirty="0" err="1">
                <a:latin typeface="Times New Roman" panose="02020603050405020304" pitchFamily="18" charset="0"/>
                <a:cs typeface="Times New Roman" panose="02020603050405020304" pitchFamily="18" charset="0"/>
              </a:rPr>
              <a:t>Mpix</a:t>
            </a:r>
            <a:endParaRPr lang="en-US" altLang="en-US" sz="1400" dirty="0">
              <a:latin typeface="Times New Roman" panose="02020603050405020304" pitchFamily="18" charset="0"/>
              <a:cs typeface="Times New Roman" panose="02020603050405020304" pitchFamily="18" charset="0"/>
            </a:endParaRPr>
          </a:p>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BAE HWK4123</a:t>
            </a:r>
          </a:p>
        </p:txBody>
      </p:sp>
      <p:sp>
        <p:nvSpPr>
          <p:cNvPr id="9223" name="TextBox 8">
            <a:extLst>
              <a:ext uri="{FF2B5EF4-FFF2-40B4-BE49-F238E27FC236}">
                <a16:creationId xmlns:a16="http://schemas.microsoft.com/office/drawing/2014/main" id="{636E82B3-3199-A689-2EDD-A3A71E9E92D2}"/>
              </a:ext>
            </a:extLst>
          </p:cNvPr>
          <p:cNvSpPr txBox="1">
            <a:spLocks noChangeArrowheads="1"/>
          </p:cNvSpPr>
          <p:nvPr/>
        </p:nvSpPr>
        <p:spPr bwMode="auto">
          <a:xfrm>
            <a:off x="7008813" y="3074988"/>
            <a:ext cx="21415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SNSPD: 0.4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(Adam McCaughan/NIST) </a:t>
            </a:r>
          </a:p>
        </p:txBody>
      </p:sp>
      <p:pic>
        <p:nvPicPr>
          <p:cNvPr id="9224" name="Picture 4">
            <a:extLst>
              <a:ext uri="{FF2B5EF4-FFF2-40B4-BE49-F238E27FC236}">
                <a16:creationId xmlns:a16="http://schemas.microsoft.com/office/drawing/2014/main" id="{546E3447-8819-6369-66DC-16F00F42373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0438" y="4305300"/>
            <a:ext cx="15303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5" name="TextBox 10">
            <a:extLst>
              <a:ext uri="{FF2B5EF4-FFF2-40B4-BE49-F238E27FC236}">
                <a16:creationId xmlns:a16="http://schemas.microsoft.com/office/drawing/2014/main" id="{A138229B-46AC-2C13-1E59-98696E9B6480}"/>
              </a:ext>
            </a:extLst>
          </p:cNvPr>
          <p:cNvSpPr txBox="1">
            <a:spLocks noChangeArrowheads="1"/>
          </p:cNvSpPr>
          <p:nvPr/>
        </p:nvSpPr>
        <p:spPr bwMode="auto">
          <a:xfrm>
            <a:off x="9018588" y="5467350"/>
            <a:ext cx="2487612"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SPAD: Pi Imaging SPAD 512</a:t>
            </a:r>
            <a:r>
              <a:rPr lang="en-US" altLang="en-US" sz="1400" baseline="30000" dirty="0">
                <a:latin typeface="Times New Roman" panose="02020603050405020304" pitchFamily="18" charset="0"/>
                <a:cs typeface="Times New Roman" panose="02020603050405020304" pitchFamily="18" charset="0"/>
              </a:rPr>
              <a:t>2</a:t>
            </a:r>
            <a:r>
              <a:rPr lang="en-US" altLang="en-US" sz="1400" dirty="0">
                <a:latin typeface="Times New Roman" panose="02020603050405020304" pitchFamily="18" charset="0"/>
                <a:cs typeface="Times New Roman" panose="02020603050405020304" pitchFamily="18" charset="0"/>
              </a:rPr>
              <a:t> (</a:t>
            </a:r>
            <a:r>
              <a:rPr lang="en-US" altLang="en-US" sz="1400" dirty="0" err="1">
                <a:latin typeface="Times New Roman" panose="02020603050405020304" pitchFamily="18" charset="0"/>
                <a:cs typeface="Times New Roman" panose="02020603050405020304" pitchFamily="18" charset="0"/>
              </a:rPr>
              <a:t>Antolovic</a:t>
            </a:r>
            <a:r>
              <a:rPr lang="en-US" altLang="en-US" sz="1400" dirty="0">
                <a:latin typeface="Times New Roman" panose="02020603050405020304" pitchFamily="18" charset="0"/>
                <a:cs typeface="Times New Roman" panose="02020603050405020304" pitchFamily="18" charset="0"/>
              </a:rPr>
              <a:t> et al. 2022)</a:t>
            </a:r>
          </a:p>
        </p:txBody>
      </p:sp>
      <p:pic>
        <p:nvPicPr>
          <p:cNvPr id="9226" name="Picture 6">
            <a:extLst>
              <a:ext uri="{FF2B5EF4-FFF2-40B4-BE49-F238E27FC236}">
                <a16:creationId xmlns:a16="http://schemas.microsoft.com/office/drawing/2014/main" id="{9A7EC454-346C-044C-6A34-1D352A4268AC}"/>
              </a:ext>
            </a:extLst>
          </p:cNvPr>
          <p:cNvPicPr>
            <a:picLocks noChangeAspect="1"/>
          </p:cNvPicPr>
          <p:nvPr/>
        </p:nvPicPr>
        <p:blipFill>
          <a:blip r:embed="rId4">
            <a:extLst>
              <a:ext uri="{28A0092B-C50C-407E-A947-70E740481C1C}">
                <a14:useLocalDpi xmlns:a14="http://schemas.microsoft.com/office/drawing/2010/main" val="0"/>
              </a:ext>
            </a:extLst>
          </a:blip>
          <a:srcRect l="4167" r="4167"/>
          <a:stretch>
            <a:fillRect/>
          </a:stretch>
        </p:blipFill>
        <p:spPr bwMode="auto">
          <a:xfrm>
            <a:off x="3117850" y="4456113"/>
            <a:ext cx="16002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Box 12">
            <a:extLst>
              <a:ext uri="{FF2B5EF4-FFF2-40B4-BE49-F238E27FC236}">
                <a16:creationId xmlns:a16="http://schemas.microsoft.com/office/drawing/2014/main" id="{8185B125-B015-0754-09C5-A0E119291362}"/>
              </a:ext>
            </a:extLst>
          </p:cNvPr>
          <p:cNvSpPr txBox="1">
            <a:spLocks noChangeArrowheads="1"/>
          </p:cNvSpPr>
          <p:nvPr/>
        </p:nvSpPr>
        <p:spPr bwMode="auto">
          <a:xfrm>
            <a:off x="3025775" y="5495925"/>
            <a:ext cx="19177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EMCCD: Teledyne e2v CCD351-00</a:t>
            </a:r>
          </a:p>
        </p:txBody>
      </p:sp>
      <p:pic>
        <p:nvPicPr>
          <p:cNvPr id="9228" name="Picture 1">
            <a:extLst>
              <a:ext uri="{FF2B5EF4-FFF2-40B4-BE49-F238E27FC236}">
                <a16:creationId xmlns:a16="http://schemas.microsoft.com/office/drawing/2014/main" id="{3FBFDB80-7DD7-5CA3-65A1-FC1E162501C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7188" y="4305300"/>
            <a:ext cx="13716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9" name="TextBox 2">
            <a:extLst>
              <a:ext uri="{FF2B5EF4-FFF2-40B4-BE49-F238E27FC236}">
                <a16:creationId xmlns:a16="http://schemas.microsoft.com/office/drawing/2014/main" id="{2604EB7A-EE82-6E0D-5724-597D8699E43D}"/>
              </a:ext>
            </a:extLst>
          </p:cNvPr>
          <p:cNvSpPr txBox="1">
            <a:spLocks noChangeArrowheads="1"/>
          </p:cNvSpPr>
          <p:nvPr/>
        </p:nvSpPr>
        <p:spPr bwMode="auto">
          <a:xfrm>
            <a:off x="5168900" y="5478463"/>
            <a:ext cx="19065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163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QIS (Ma et al. 2022)</a:t>
            </a:r>
          </a:p>
        </p:txBody>
      </p:sp>
      <p:pic>
        <p:nvPicPr>
          <p:cNvPr id="9230" name="Picture 2">
            <a:extLst>
              <a:ext uri="{FF2B5EF4-FFF2-40B4-BE49-F238E27FC236}">
                <a16:creationId xmlns:a16="http://schemas.microsoft.com/office/drawing/2014/main" id="{B536BD7B-3F79-4F1E-C097-AF5D910364D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518650" y="4310063"/>
            <a:ext cx="1487488"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1" name="TextBox 10">
            <a:extLst>
              <a:ext uri="{FF2B5EF4-FFF2-40B4-BE49-F238E27FC236}">
                <a16:creationId xmlns:a16="http://schemas.microsoft.com/office/drawing/2014/main" id="{79371379-B158-BEFB-66AB-DFE741DC3F0A}"/>
              </a:ext>
            </a:extLst>
          </p:cNvPr>
          <p:cNvSpPr txBox="1">
            <a:spLocks noChangeArrowheads="1"/>
          </p:cNvSpPr>
          <p:nvPr/>
        </p:nvSpPr>
        <p:spPr bwMode="auto">
          <a:xfrm>
            <a:off x="6991350" y="5465763"/>
            <a:ext cx="2135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Skipper CCD: 3.5 </a:t>
            </a:r>
            <a:r>
              <a:rPr lang="en-US" altLang="en-US" sz="1400" dirty="0" err="1">
                <a:latin typeface="Times New Roman" panose="02020603050405020304" pitchFamily="18" charset="0"/>
                <a:cs typeface="Times New Roman" panose="02020603050405020304" pitchFamily="18" charset="0"/>
              </a:rPr>
              <a:t>Mpix</a:t>
            </a:r>
            <a:r>
              <a:rPr lang="en-US" altLang="en-US" sz="1400" dirty="0">
                <a:latin typeface="Times New Roman" panose="02020603050405020304" pitchFamily="18" charset="0"/>
                <a:cs typeface="Times New Roman" panose="02020603050405020304" pitchFamily="18" charset="0"/>
              </a:rPr>
              <a:t> (SENSEI Collaboration)</a:t>
            </a:r>
          </a:p>
        </p:txBody>
      </p:sp>
      <p:pic>
        <p:nvPicPr>
          <p:cNvPr id="9232" name="Picture 1">
            <a:extLst>
              <a:ext uri="{FF2B5EF4-FFF2-40B4-BE49-F238E27FC236}">
                <a16:creationId xmlns:a16="http://schemas.microsoft.com/office/drawing/2014/main" id="{2F62ECF0-0012-7998-CAD3-4E2C4FEF62C3}"/>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995363" y="4124325"/>
            <a:ext cx="1804987" cy="155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3" name="TextBox 12">
            <a:extLst>
              <a:ext uri="{FF2B5EF4-FFF2-40B4-BE49-F238E27FC236}">
                <a16:creationId xmlns:a16="http://schemas.microsoft.com/office/drawing/2014/main" id="{A40B4620-448C-5C6F-30C3-1D82406CBE7D}"/>
              </a:ext>
            </a:extLst>
          </p:cNvPr>
          <p:cNvSpPr txBox="1">
            <a:spLocks noChangeArrowheads="1"/>
          </p:cNvSpPr>
          <p:nvPr/>
        </p:nvSpPr>
        <p:spPr bwMode="auto">
          <a:xfrm>
            <a:off x="977900" y="5486400"/>
            <a:ext cx="18065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CMOS: Teledyne e2v CIS301/302</a:t>
            </a:r>
          </a:p>
        </p:txBody>
      </p:sp>
      <p:pic>
        <p:nvPicPr>
          <p:cNvPr id="9234" name="Picture 4">
            <a:extLst>
              <a:ext uri="{FF2B5EF4-FFF2-40B4-BE49-F238E27FC236}">
                <a16:creationId xmlns:a16="http://schemas.microsoft.com/office/drawing/2014/main" id="{4EE73B0D-5807-F9A5-532B-E92A893B8E0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37388" y="1905000"/>
            <a:ext cx="2095500"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5" name="Picture 5">
            <a:extLst>
              <a:ext uri="{FF2B5EF4-FFF2-40B4-BE49-F238E27FC236}">
                <a16:creationId xmlns:a16="http://schemas.microsoft.com/office/drawing/2014/main" id="{31D0F6E2-965C-D4B3-425F-DF2E9FE89FB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596438" y="1895475"/>
            <a:ext cx="1333500"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36" name="TextBox 8">
            <a:extLst>
              <a:ext uri="{FF2B5EF4-FFF2-40B4-BE49-F238E27FC236}">
                <a16:creationId xmlns:a16="http://schemas.microsoft.com/office/drawing/2014/main" id="{04C565B4-20AF-960E-59FA-7F916DDF08A9}"/>
              </a:ext>
            </a:extLst>
          </p:cNvPr>
          <p:cNvSpPr txBox="1">
            <a:spLocks noChangeArrowheads="1"/>
          </p:cNvSpPr>
          <p:nvPr/>
        </p:nvSpPr>
        <p:spPr bwMode="auto">
          <a:xfrm>
            <a:off x="9229725" y="3067050"/>
            <a:ext cx="213042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FF6A06"/>
              </a:buClr>
              <a:buChar char="•"/>
              <a:defRPr sz="28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lr>
                <a:srgbClr val="FF6A06"/>
              </a:buClr>
              <a:buChar char="–"/>
              <a:defRPr sz="24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lr>
                <a:srgbClr val="FF6A06"/>
              </a:buClr>
              <a:buChar char="•"/>
              <a:defRPr sz="20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lr>
                <a:srgbClr val="FF6A06"/>
              </a:buClr>
              <a:buChar char="»"/>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lr>
                <a:srgbClr val="FF6A06"/>
              </a:buClr>
              <a:buChar char="»"/>
              <a:defRPr>
                <a:solidFill>
                  <a:schemeClr val="tx1"/>
                </a:solidFill>
                <a:latin typeface="Arial" panose="020B0604020202020204" pitchFamily="34" charset="0"/>
                <a:ea typeface="ＭＳ Ｐゴシック" panose="020B0600070205080204" pitchFamily="34" charset="-128"/>
              </a:defRPr>
            </a:lvl9pPr>
          </a:lstStyle>
          <a:p>
            <a:pPr algn="ctr">
              <a:spcBef>
                <a:spcPct val="0"/>
              </a:spcBef>
              <a:buClrTx/>
              <a:buFontTx/>
              <a:buNone/>
            </a:pPr>
            <a:r>
              <a:rPr lang="en-US" altLang="en-US" sz="1400" dirty="0">
                <a:latin typeface="Times New Roman" panose="02020603050405020304" pitchFamily="18" charset="0"/>
                <a:cs typeface="Times New Roman" panose="02020603050405020304" pitchFamily="18" charset="0"/>
              </a:rPr>
              <a:t>MKID: 20 </a:t>
            </a:r>
            <a:r>
              <a:rPr lang="en-US" altLang="en-US" sz="1400" dirty="0" err="1">
                <a:latin typeface="Times New Roman" panose="02020603050405020304" pitchFamily="18" charset="0"/>
                <a:cs typeface="Times New Roman" panose="02020603050405020304" pitchFamily="18" charset="0"/>
              </a:rPr>
              <a:t>kpix</a:t>
            </a:r>
            <a:r>
              <a:rPr lang="en-US" altLang="en-US" sz="1400" dirty="0">
                <a:latin typeface="Times New Roman" panose="02020603050405020304" pitchFamily="18" charset="0"/>
                <a:cs typeface="Times New Roman" panose="02020603050405020304" pitchFamily="18" charset="0"/>
              </a:rPr>
              <a:t> (Mazin Lab, Breckenridge 2021)</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07D00226-8845-A7D0-E5EC-97B4E1A80A67}"/>
              </a:ext>
            </a:extLst>
          </p:cNvPr>
          <p:cNvSpPr>
            <a:spLocks noGrp="1" noChangeArrowheads="1"/>
          </p:cNvSpPr>
          <p:nvPr>
            <p:ph type="title"/>
          </p:nvPr>
        </p:nvSpPr>
        <p:spPr>
          <a:xfrm>
            <a:off x="1828800" y="152400"/>
            <a:ext cx="10210799" cy="914400"/>
          </a:xfrm>
        </p:spPr>
        <p:txBody>
          <a:bodyPr/>
          <a:lstStyle/>
          <a:p>
            <a:r>
              <a:rPr lang="en-US" altLang="en-US" dirty="0"/>
              <a:t>Single Photon </a:t>
            </a:r>
            <a:r>
              <a:rPr lang="en-US" altLang="en-US" dirty="0" smtClean="0"/>
              <a:t>CMOS Detector Pixel</a:t>
            </a:r>
            <a:endParaRPr lang="en-US" altLang="en-US" dirty="0"/>
          </a:p>
        </p:txBody>
      </p:sp>
      <p:pic>
        <p:nvPicPr>
          <p:cNvPr id="14" name="Content Placeholder 2">
            <a:extLst>
              <a:ext uri="{FF2B5EF4-FFF2-40B4-BE49-F238E27FC236}">
                <a16:creationId xmlns:a16="http://schemas.microsoft.com/office/drawing/2014/main" id="{BEA24A88-001A-81B3-4B8E-AD82160ACEB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402546" y="2509534"/>
            <a:ext cx="5386907" cy="2402494"/>
          </a:xfrm>
        </p:spPr>
      </p:pic>
      <p:sp>
        <p:nvSpPr>
          <p:cNvPr id="6" name="Slide Number Placeholder 5"/>
          <p:cNvSpPr>
            <a:spLocks noGrp="1"/>
          </p:cNvSpPr>
          <p:nvPr>
            <p:ph type="sldNum" sz="quarter" idx="12"/>
          </p:nvPr>
        </p:nvSpPr>
        <p:spPr>
          <a:xfrm>
            <a:off x="9093200" y="6492876"/>
            <a:ext cx="2844800" cy="365125"/>
          </a:xfrm>
        </p:spPr>
        <p:txBody>
          <a:bodyPr/>
          <a:lstStyle/>
          <a:p>
            <a:fld id="{B9B0392C-5BE7-214B-9E5F-CC8853CBAA6A}" type="slidenum">
              <a:rPr lang="en-US" smtClean="0"/>
              <a:pPr/>
              <a:t>19</a:t>
            </a:fld>
            <a:endParaRPr lang="en-US" dirty="0"/>
          </a:p>
        </p:txBody>
      </p:sp>
      <p:pic>
        <p:nvPicPr>
          <p:cNvPr id="12293" name="Picture 14" descr="Photon PNG Transparent Images Free Download | Vector Files | Pngtree">
            <a:extLst>
              <a:ext uri="{FF2B5EF4-FFF2-40B4-BE49-F238E27FC236}">
                <a16:creationId xmlns:a16="http://schemas.microsoft.com/office/drawing/2014/main" id="{B674EABC-2496-1869-FBFE-69C87D3F69A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242" t="28009" r="13426" b="48602"/>
          <a:stretch>
            <a:fillRect/>
          </a:stretch>
        </p:blipFill>
        <p:spPr bwMode="auto">
          <a:xfrm rot="-3944181">
            <a:off x="2818772" y="4669934"/>
            <a:ext cx="1520825"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04EF734-3090-64AC-56D6-4C70E5F2505C}"/>
              </a:ext>
            </a:extLst>
          </p:cNvPr>
          <p:cNvSpPr>
            <a:spLocks noGrp="1"/>
          </p:cNvSpPr>
          <p:nvPr>
            <p:ph type="title"/>
          </p:nvPr>
        </p:nvSpPr>
        <p:spPr/>
        <p:txBody>
          <a:bodyPr/>
          <a:lstStyle/>
          <a:p>
            <a:r>
              <a:rPr lang="en-US" dirty="0"/>
              <a:t>Email from Jennifer Lyon Gardner from The University of Texas at Austin on 10/1/2025</a:t>
            </a:r>
          </a:p>
        </p:txBody>
      </p:sp>
      <p:sp>
        <p:nvSpPr>
          <p:cNvPr id="6" name="Content Placeholder 5">
            <a:extLst>
              <a:ext uri="{FF2B5EF4-FFF2-40B4-BE49-F238E27FC236}">
                <a16:creationId xmlns:a16="http://schemas.microsoft.com/office/drawing/2014/main" id="{E5F702CC-5B54-91BD-B06A-96AA3944C08E}"/>
              </a:ext>
            </a:extLst>
          </p:cNvPr>
          <p:cNvSpPr>
            <a:spLocks noGrp="1"/>
          </p:cNvSpPr>
          <p:nvPr>
            <p:ph idx="1"/>
          </p:nvPr>
        </p:nvSpPr>
        <p:spPr/>
        <p:txBody>
          <a:bodyPr>
            <a:normAutofit fontScale="62500" lnSpcReduction="20000"/>
          </a:bodyPr>
          <a:lstStyle/>
          <a:p>
            <a:pPr marL="0" indent="0">
              <a:buNone/>
            </a:pPr>
            <a:r>
              <a:rPr lang="en-US" sz="2400" dirty="0"/>
              <a:t>Dear Don,</a:t>
            </a:r>
          </a:p>
          <a:p>
            <a:pPr marL="0" indent="0">
              <a:buNone/>
            </a:pPr>
            <a:r>
              <a:rPr lang="en-US" sz="2400" dirty="0"/>
              <a:t> </a:t>
            </a:r>
          </a:p>
          <a:p>
            <a:pPr marL="0" indent="0">
              <a:buNone/>
            </a:pPr>
            <a:r>
              <a:rPr lang="en-US" sz="2400" dirty="0"/>
              <a:t>We are excited for you to join us at the </a:t>
            </a:r>
            <a:r>
              <a:rPr lang="en-US" sz="2400" u="sng" dirty="0">
                <a:hlinkClick r:id="rId2"/>
              </a:rPr>
              <a:t>CHIPS for Science conference</a:t>
            </a:r>
            <a:r>
              <a:rPr lang="en-US" sz="2400" dirty="0"/>
              <a:t> on October 29-30. I'm writing today with some more details on the brief (~20-min) presentation we would like you to give at the conference.</a:t>
            </a:r>
          </a:p>
          <a:p>
            <a:pPr marL="0" indent="0">
              <a:buNone/>
            </a:pPr>
            <a:r>
              <a:rPr lang="en-US" sz="2400" dirty="0"/>
              <a:t> </a:t>
            </a:r>
          </a:p>
          <a:p>
            <a:pPr marL="0" indent="0">
              <a:buNone/>
            </a:pPr>
            <a:r>
              <a:rPr lang="en-US" sz="2400" dirty="0"/>
              <a:t>We have you scheduled to give a presentation at 1:00 – 1:30 pm CT on Day 1 (October 29) on opportunities for heterogeneous integration and advanced packaging in sensors and detectors for physical and chemical sciences. More details on presentation length, format and suggested content:</a:t>
            </a:r>
          </a:p>
          <a:p>
            <a:pPr marL="0" indent="0">
              <a:buNone/>
            </a:pPr>
            <a:r>
              <a:rPr lang="en-US" sz="2400" dirty="0"/>
              <a:t> </a:t>
            </a:r>
          </a:p>
          <a:p>
            <a:pPr marL="0" lvl="0" indent="0">
              <a:buNone/>
            </a:pPr>
            <a:r>
              <a:rPr lang="en-US" sz="2400" dirty="0"/>
              <a:t>Total time block on the agenda – 30 minutes</a:t>
            </a:r>
          </a:p>
          <a:p>
            <a:pPr marL="0" lvl="0" indent="0">
              <a:buNone/>
            </a:pPr>
            <a:r>
              <a:rPr lang="en-US" sz="2400" dirty="0"/>
              <a:t>Aim for 20 min presentation with 3 min for intro and 7 min for audience Q&amp;A</a:t>
            </a:r>
          </a:p>
          <a:p>
            <a:pPr marL="0" lvl="0" indent="0">
              <a:buNone/>
            </a:pPr>
            <a:r>
              <a:rPr lang="en-US" sz="2400" dirty="0"/>
              <a:t>We encourage the use of slides as a visual aid; please upload your slides to </a:t>
            </a:r>
            <a:r>
              <a:rPr lang="en-US" sz="2400" u="sng" dirty="0">
                <a:hlinkClick r:id="rId3"/>
              </a:rPr>
              <a:t>https://utexas.app.box.com/f/61cc1b65545f4c7ab53eec480e64e17e</a:t>
            </a:r>
            <a:r>
              <a:rPr lang="en-US" sz="2400" dirty="0"/>
              <a:t> by Monday, Oct 27 (two days before the conference)</a:t>
            </a:r>
          </a:p>
          <a:p>
            <a:pPr marL="0" lvl="0" indent="0">
              <a:buNone/>
            </a:pPr>
            <a:r>
              <a:rPr lang="en-US" sz="2400" dirty="0"/>
              <a:t>Suggested content:</a:t>
            </a:r>
          </a:p>
          <a:p>
            <a:pPr marL="342900" lvl="1" indent="0">
              <a:buNone/>
            </a:pPr>
            <a:r>
              <a:rPr lang="en-US" dirty="0"/>
              <a:t>Background: developments in detector technology are often applied first in astronomy/astrophysics use cases</a:t>
            </a:r>
          </a:p>
          <a:p>
            <a:pPr marL="342900" lvl="1" indent="0">
              <a:buNone/>
            </a:pPr>
            <a:r>
              <a:rPr lang="en-US" dirty="0"/>
              <a:t>Describe how access to semiconductor facilities might advance the state-of-the-art in detectors for astrophysics or high-energy physics applications</a:t>
            </a:r>
          </a:p>
          <a:p>
            <a:pPr marL="342900" lvl="1" indent="0">
              <a:buNone/>
            </a:pPr>
            <a:r>
              <a:rPr lang="en-US" dirty="0"/>
              <a:t>Example: how the ability to integrate multiple types of sensors together in a package or the integration of logic and memory into a package alongside the sensor to do in-package compute and local preprocessing of sensor data might be a benefit to advancing scientific research</a:t>
            </a:r>
          </a:p>
          <a:p>
            <a:pPr marL="0" indent="0">
              <a:buNone/>
            </a:pPr>
            <a:r>
              <a:rPr lang="en-US" sz="2400" dirty="0"/>
              <a:t> </a:t>
            </a:r>
          </a:p>
          <a:p>
            <a:pPr marL="0" indent="0">
              <a:buNone/>
            </a:pPr>
            <a:r>
              <a:rPr lang="en-US" sz="2400" dirty="0"/>
              <a:t> </a:t>
            </a:r>
          </a:p>
          <a:p>
            <a:pPr marL="0" indent="0">
              <a:buNone/>
            </a:pPr>
            <a:r>
              <a:rPr lang="en-US" sz="2400" dirty="0"/>
              <a:t>Please let us know what questions you have. In addition, if you have any other logistical questions regarding travel, etc., you may direct those to </a:t>
            </a:r>
            <a:r>
              <a:rPr lang="en-US" sz="2400" u="sng" dirty="0">
                <a:hlinkClick r:id="rId4"/>
              </a:rPr>
              <a:t>RD-RSVP@austin.utexas.edu</a:t>
            </a:r>
            <a:r>
              <a:rPr lang="en-US" sz="2400" dirty="0"/>
              <a:t> (</a:t>
            </a:r>
            <a:r>
              <a:rPr lang="en-US" sz="2400" dirty="0" err="1"/>
              <a:t>CCed</a:t>
            </a:r>
            <a:r>
              <a:rPr lang="en-US" sz="2400" dirty="0"/>
              <a:t>) for prompt response. We look forward to welcoming you to Austin later this month. </a:t>
            </a:r>
          </a:p>
          <a:p>
            <a:endParaRPr lang="en-US" dirty="0"/>
          </a:p>
        </p:txBody>
      </p:sp>
    </p:spTree>
    <p:extLst>
      <p:ext uri="{BB962C8B-B14F-4D97-AF65-F5344CB8AC3E}">
        <p14:creationId xmlns:p14="http://schemas.microsoft.com/office/powerpoint/2010/main" val="3223180549"/>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D81C700D-ADE4-7D4B-3A92-236A2730E59B}"/>
              </a:ext>
            </a:extLst>
          </p:cNvPr>
          <p:cNvSpPr>
            <a:spLocks noGrp="1" noChangeArrowheads="1"/>
          </p:cNvSpPr>
          <p:nvPr>
            <p:ph type="title"/>
          </p:nvPr>
        </p:nvSpPr>
        <p:spPr/>
        <p:txBody>
          <a:bodyPr/>
          <a:lstStyle/>
          <a:p>
            <a:r>
              <a:rPr lang="en-US" altLang="en-US" dirty="0" smtClean="0"/>
              <a:t>Single Photon CMOS Detectors</a:t>
            </a:r>
            <a:endParaRPr lang="en-US" altLang="en-US" dirty="0"/>
          </a:p>
        </p:txBody>
      </p:sp>
      <p:sp>
        <p:nvSpPr>
          <p:cNvPr id="11266" name="Content Placeholder 2">
            <a:extLst>
              <a:ext uri="{FF2B5EF4-FFF2-40B4-BE49-F238E27FC236}">
                <a16:creationId xmlns:a16="http://schemas.microsoft.com/office/drawing/2014/main" id="{313576FD-5BCF-30A6-3719-05EAC73654A7}"/>
              </a:ext>
            </a:extLst>
          </p:cNvPr>
          <p:cNvSpPr>
            <a:spLocks noGrp="1" noChangeArrowheads="1"/>
          </p:cNvSpPr>
          <p:nvPr>
            <p:ph sz="half" idx="1"/>
          </p:nvPr>
        </p:nvSpPr>
        <p:spPr/>
        <p:txBody>
          <a:bodyPr/>
          <a:lstStyle/>
          <a:p>
            <a:r>
              <a:rPr lang="en-US" altLang="en-US" dirty="0" smtClean="0"/>
              <a:t>low-capacitance floating diffusion sense node </a:t>
            </a:r>
          </a:p>
          <a:p>
            <a:r>
              <a:rPr lang="en-US" altLang="en-US" dirty="0" smtClean="0"/>
              <a:t>high-gain response of &gt;320 </a:t>
            </a:r>
            <a:r>
              <a:rPr lang="el-GR" altLang="en-US" dirty="0" smtClean="0"/>
              <a:t>μ</a:t>
            </a:r>
            <a:r>
              <a:rPr lang="en-US" altLang="en-US" dirty="0" smtClean="0"/>
              <a:t>V/e-</a:t>
            </a:r>
          </a:p>
          <a:p>
            <a:r>
              <a:rPr lang="en-US" altLang="en-US" dirty="0" smtClean="0"/>
              <a:t>exceeds electronics read noise</a:t>
            </a:r>
          </a:p>
          <a:p>
            <a:r>
              <a:rPr lang="en-US" altLang="en-US" dirty="0" smtClean="0"/>
              <a:t>correlated double/multiple sampling</a:t>
            </a:r>
          </a:p>
          <a:p>
            <a:r>
              <a:rPr lang="en-US" altLang="en-US" dirty="0" smtClean="0"/>
              <a:t>discrete photoelectron peaks</a:t>
            </a:r>
            <a:endParaRPr lang="en-US" altLang="en-US" dirty="0"/>
          </a:p>
        </p:txBody>
      </p:sp>
      <p:pic>
        <p:nvPicPr>
          <p:cNvPr id="11272" name="Picture 16" descr="Figure 1">
            <a:extLst>
              <a:ext uri="{FF2B5EF4-FFF2-40B4-BE49-F238E27FC236}">
                <a16:creationId xmlns:a16="http://schemas.microsoft.com/office/drawing/2014/main" id="{A81EB09F-5E76-627D-9D14-3390DF373C75}"/>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a:xfrm>
            <a:off x="1549182" y="1314450"/>
            <a:ext cx="3505636" cy="2438400"/>
          </a:xfrm>
        </p:spPr>
      </p:pic>
      <p:pic>
        <p:nvPicPr>
          <p:cNvPr id="9" name="Picture 5">
            <a:extLst>
              <a:ext uri="{FF2B5EF4-FFF2-40B4-BE49-F238E27FC236}">
                <a16:creationId xmlns:a16="http://schemas.microsoft.com/office/drawing/2014/main" id="{FE9398D7-B9EA-EBA2-23BE-3EE88FF087FF}"/>
              </a:ext>
            </a:extLst>
          </p:cNvPr>
          <p:cNvPicPr>
            <a:picLocks noGrp="1" noChangeAspect="1"/>
          </p:cNvPicPr>
          <p:nvPr>
            <p:ph sz="half" idx="13"/>
          </p:nvPr>
        </p:nvPicPr>
        <p:blipFill>
          <a:blip r:embed="rId3" cstate="print">
            <a:extLst>
              <a:ext uri="{28A0092B-C50C-407E-A947-70E740481C1C}">
                <a14:useLocalDpi xmlns:a14="http://schemas.microsoft.com/office/drawing/2010/main" val="0"/>
              </a:ext>
            </a:extLst>
          </a:blip>
          <a:srcRect/>
          <a:stretch>
            <a:fillRect/>
          </a:stretch>
        </p:blipFill>
        <p:spPr>
          <a:xfrm>
            <a:off x="1778514" y="4067175"/>
            <a:ext cx="3046971" cy="2438400"/>
          </a:xfrm>
        </p:spPr>
      </p:pic>
      <p:sp>
        <p:nvSpPr>
          <p:cNvPr id="6" name="Slide Number Placeholder 5"/>
          <p:cNvSpPr>
            <a:spLocks noGrp="1"/>
          </p:cNvSpPr>
          <p:nvPr>
            <p:ph type="sldNum" sz="quarter" idx="12"/>
          </p:nvPr>
        </p:nvSpPr>
        <p:spPr/>
        <p:txBody>
          <a:bodyPr/>
          <a:lstStyle/>
          <a:p>
            <a:fld id="{B9B0392C-5BE7-214B-9E5F-CC8853CBAA6A}" type="slidenum">
              <a:rPr lang="en-US" smtClean="0"/>
              <a:pPr/>
              <a:t>20</a:t>
            </a:fld>
            <a:endParaRPr lang="en-US" dirty="0"/>
          </a:p>
        </p:txBody>
      </p:sp>
      <p:sp>
        <p:nvSpPr>
          <p:cNvPr id="8" name="Content Placeholder 7">
            <a:extLst>
              <a:ext uri="{FF2B5EF4-FFF2-40B4-BE49-F238E27FC236}">
                <a16:creationId xmlns:a16="http://schemas.microsoft.com/office/drawing/2014/main" id="{CC20CD39-9451-A155-BDAD-16F0155B94E7}"/>
              </a:ext>
            </a:extLst>
          </p:cNvPr>
          <p:cNvSpPr>
            <a:spLocks noGrp="1"/>
          </p:cNvSpPr>
          <p:nvPr>
            <p:ph sz="half" idx="14"/>
          </p:nvPr>
        </p:nvSpPr>
        <p:spPr/>
        <p:txBody>
          <a:bodyPr>
            <a:normAutofit fontScale="55000" lnSpcReduction="20000"/>
          </a:bodyPr>
          <a:lstStyle/>
          <a:p>
            <a:r>
              <a:rPr lang="en-US" smtClean="0"/>
              <a:t>Ma, J. et al. Ultra-high-resolution quanta image sensor with reliable photon-number-resolving and high dynamic range capabilities. Sci Rep 12, 13869 (2022). https://doi.org/10.1038/s41598-022-17952-z</a:t>
            </a:r>
          </a:p>
          <a:p>
            <a:endParaRPr lang="en-US" dirty="0"/>
          </a:p>
        </p:txBody>
      </p:sp>
      <p:pic>
        <p:nvPicPr>
          <p:cNvPr id="11270" name="Picture 2" descr="Capacitance calculator - Electronics - BasicTables">
            <a:extLst>
              <a:ext uri="{FF2B5EF4-FFF2-40B4-BE49-F238E27FC236}">
                <a16:creationId xmlns:a16="http://schemas.microsoft.com/office/drawing/2014/main" id="{264A599E-822C-5FAD-4461-B65496C1EA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400" y="4495800"/>
            <a:ext cx="9985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1">
            <a:extLst>
              <a:ext uri="{FF2B5EF4-FFF2-40B4-BE49-F238E27FC236}">
                <a16:creationId xmlns:a16="http://schemas.microsoft.com/office/drawing/2014/main" id="{D81C700D-ADE4-7D4B-3A92-236A2730E59B}"/>
              </a:ext>
            </a:extLst>
          </p:cNvPr>
          <p:cNvSpPr>
            <a:spLocks noGrp="1" noChangeArrowheads="1"/>
          </p:cNvSpPr>
          <p:nvPr>
            <p:ph type="title"/>
          </p:nvPr>
        </p:nvSpPr>
        <p:spPr/>
        <p:txBody>
          <a:bodyPr/>
          <a:lstStyle/>
          <a:p>
            <a:r>
              <a:rPr lang="en-US" altLang="en-US" dirty="0" smtClean="0"/>
              <a:t>Single Photon CMOS Detector Bonding</a:t>
            </a:r>
            <a:endParaRPr lang="en-US" altLang="en-US" dirty="0"/>
          </a:p>
        </p:txBody>
      </p:sp>
      <p:sp>
        <p:nvSpPr>
          <p:cNvPr id="6" name="Slide Number Placeholder 5"/>
          <p:cNvSpPr>
            <a:spLocks noGrp="1"/>
          </p:cNvSpPr>
          <p:nvPr>
            <p:ph type="sldNum" sz="quarter" idx="12"/>
          </p:nvPr>
        </p:nvSpPr>
        <p:spPr/>
        <p:txBody>
          <a:bodyPr/>
          <a:lstStyle/>
          <a:p>
            <a:fld id="{B9B0392C-5BE7-214B-9E5F-CC8853CBAA6A}" type="slidenum">
              <a:rPr lang="en-US" smtClean="0"/>
              <a:pPr/>
              <a:t>21</a:t>
            </a:fld>
            <a:endParaRPr lang="en-US" dirty="0"/>
          </a:p>
        </p:txBody>
      </p:sp>
      <p:pic>
        <p:nvPicPr>
          <p:cNvPr id="7" name="Content Placeholder 6"/>
          <p:cNvPicPr>
            <a:picLocks noGrp="1" noChangeAspect="1"/>
          </p:cNvPicPr>
          <p:nvPr>
            <p:ph idx="1"/>
          </p:nvPr>
        </p:nvPicPr>
        <p:blipFill>
          <a:blip r:embed="rId2"/>
          <a:stretch>
            <a:fillRect/>
          </a:stretch>
        </p:blipFill>
        <p:spPr>
          <a:xfrm>
            <a:off x="3107865" y="1295400"/>
            <a:ext cx="5976269" cy="4830763"/>
          </a:xfrm>
          <a:prstGeom prst="rect">
            <a:avLst/>
          </a:prstGeom>
        </p:spPr>
      </p:pic>
    </p:spTree>
    <p:extLst>
      <p:ext uri="{BB962C8B-B14F-4D97-AF65-F5344CB8AC3E}">
        <p14:creationId xmlns:p14="http://schemas.microsoft.com/office/powerpoint/2010/main" val="18034328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029AADE-9071-2800-2D2F-CB250074E8CF}"/>
              </a:ext>
            </a:extLst>
          </p:cNvPr>
          <p:cNvSpPr>
            <a:spLocks noGrp="1" noChangeArrowheads="1"/>
          </p:cNvSpPr>
          <p:nvPr>
            <p:ph type="title"/>
          </p:nvPr>
        </p:nvSpPr>
        <p:spPr/>
        <p:txBody>
          <a:bodyPr/>
          <a:lstStyle/>
          <a:p>
            <a:r>
              <a:rPr lang="en-US" altLang="en-US" dirty="0"/>
              <a:t>Single-Photon CMOS Image Sensors</a:t>
            </a:r>
          </a:p>
        </p:txBody>
      </p:sp>
      <p:pic>
        <p:nvPicPr>
          <p:cNvPr id="16" name="Content Placeholder 11">
            <a:extLst>
              <a:ext uri="{FF2B5EF4-FFF2-40B4-BE49-F238E27FC236}">
                <a16:creationId xmlns:a16="http://schemas.microsoft.com/office/drawing/2014/main" id="{6A3DF424-FA5E-CC89-EFA6-5B3060E46E22}"/>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201613" y="2104763"/>
            <a:ext cx="3862387" cy="2896124"/>
          </a:xfrm>
        </p:spPr>
      </p:pic>
      <p:pic>
        <p:nvPicPr>
          <p:cNvPr id="18" name="Content Placeholder 2">
            <a:extLst>
              <a:ext uri="{FF2B5EF4-FFF2-40B4-BE49-F238E27FC236}">
                <a16:creationId xmlns:a16="http://schemas.microsoft.com/office/drawing/2014/main" id="{35356BDF-EF21-E178-2010-C1BA82AA6BEA}"/>
              </a:ext>
            </a:extLst>
          </p:cNvPr>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18247" y="1302875"/>
            <a:ext cx="3857105" cy="4522124"/>
          </a:xfrm>
        </p:spPr>
      </p:pic>
      <p:pic>
        <p:nvPicPr>
          <p:cNvPr id="20" name="Content Placeholder 8">
            <a:extLst>
              <a:ext uri="{FF2B5EF4-FFF2-40B4-BE49-F238E27FC236}">
                <a16:creationId xmlns:a16="http://schemas.microsoft.com/office/drawing/2014/main" id="{378A4C43-8A7B-AE99-80D9-DF32C6969C52}"/>
              </a:ext>
            </a:extLst>
          </p:cNvPr>
          <p:cNvPicPr>
            <a:picLocks noGrp="1" noChangeAspect="1" noChangeArrowheads="1"/>
          </p:cNvPicPr>
          <p:nvPr>
            <p:ph sz="half" idx="13"/>
          </p:nvPr>
        </p:nvPicPr>
        <p:blipFill>
          <a:blip r:embed="rId4" cstate="print">
            <a:extLst>
              <a:ext uri="{28A0092B-C50C-407E-A947-70E740481C1C}">
                <a14:useLocalDpi xmlns:a14="http://schemas.microsoft.com/office/drawing/2010/main" val="0"/>
              </a:ext>
            </a:extLst>
          </a:blip>
          <a:stretch>
            <a:fillRect/>
          </a:stretch>
        </p:blipFill>
        <p:spPr>
          <a:xfrm>
            <a:off x="8224838" y="2118797"/>
            <a:ext cx="3860800" cy="2890281"/>
          </a:xfrm>
        </p:spPr>
      </p:pic>
      <p:sp>
        <p:nvSpPr>
          <p:cNvPr id="23" name="Slide Number Placeholder 22"/>
          <p:cNvSpPr>
            <a:spLocks noGrp="1"/>
          </p:cNvSpPr>
          <p:nvPr>
            <p:ph type="sldNum" sz="quarter" idx="12"/>
          </p:nvPr>
        </p:nvSpPr>
        <p:spPr/>
        <p:txBody>
          <a:bodyPr/>
          <a:lstStyle/>
          <a:p>
            <a:fld id="{B9B0392C-5BE7-214B-9E5F-CC8853CBAA6A}" type="slidenum">
              <a:rPr lang="en-US" smtClean="0"/>
              <a:pPr/>
              <a:t>22</a:t>
            </a:fld>
            <a:endParaRPr lang="en-US" dirty="0"/>
          </a:p>
        </p:txBody>
      </p:sp>
      <p:sp>
        <p:nvSpPr>
          <p:cNvPr id="8" name="Content Placeholder 7">
            <a:extLst>
              <a:ext uri="{FF2B5EF4-FFF2-40B4-BE49-F238E27FC236}">
                <a16:creationId xmlns:a16="http://schemas.microsoft.com/office/drawing/2014/main" id="{57D5D8A2-0332-1549-3C06-BD982F6E5432}"/>
              </a:ext>
            </a:extLst>
          </p:cNvPr>
          <p:cNvSpPr>
            <a:spLocks noGrp="1"/>
          </p:cNvSpPr>
          <p:nvPr>
            <p:ph sz="half" idx="16"/>
          </p:nvPr>
        </p:nvSpPr>
        <p:spPr/>
        <p:txBody>
          <a:bodyPr>
            <a:normAutofit fontScale="47500" lnSpcReduction="20000"/>
          </a:bodyPr>
          <a:lstStyle/>
          <a:p>
            <a:pPr algn="ctr">
              <a:spcBef>
                <a:spcPct val="0"/>
              </a:spcBef>
              <a:buClrTx/>
            </a:pPr>
            <a:r>
              <a:rPr lang="en-US" altLang="en-US" dirty="0"/>
              <a:t>QIS CMOS</a:t>
            </a:r>
          </a:p>
          <a:p>
            <a:pPr algn="ctr">
              <a:spcBef>
                <a:spcPct val="0"/>
              </a:spcBef>
              <a:buClrTx/>
            </a:pPr>
            <a:r>
              <a:rPr lang="en-US" altLang="en-US" dirty="0"/>
              <a:t>1 Megapixel Sensors</a:t>
            </a:r>
          </a:p>
          <a:p>
            <a:pPr algn="ctr">
              <a:spcBef>
                <a:spcPct val="0"/>
              </a:spcBef>
              <a:buClrTx/>
            </a:pPr>
            <a:r>
              <a:rPr lang="en-US" altLang="en-US" dirty="0"/>
              <a:t>1.1 </a:t>
            </a:r>
            <a:r>
              <a:rPr lang="el-GR" altLang="en-US" dirty="0"/>
              <a:t>μ</a:t>
            </a:r>
            <a:r>
              <a:rPr lang="en-US" altLang="en-US" dirty="0"/>
              <a:t>m pixels</a:t>
            </a:r>
          </a:p>
          <a:p>
            <a:endParaRPr lang="en-US" dirty="0"/>
          </a:p>
        </p:txBody>
      </p:sp>
      <p:sp>
        <p:nvSpPr>
          <p:cNvPr id="9" name="Content Placeholder 8">
            <a:extLst>
              <a:ext uri="{FF2B5EF4-FFF2-40B4-BE49-F238E27FC236}">
                <a16:creationId xmlns:a16="http://schemas.microsoft.com/office/drawing/2014/main" id="{A5F109C6-CE3F-2678-1377-284158FA2C42}"/>
              </a:ext>
            </a:extLst>
          </p:cNvPr>
          <p:cNvSpPr>
            <a:spLocks noGrp="1"/>
          </p:cNvSpPr>
          <p:nvPr>
            <p:ph sz="half" idx="17"/>
          </p:nvPr>
        </p:nvSpPr>
        <p:spPr/>
        <p:txBody>
          <a:bodyPr>
            <a:normAutofit fontScale="62500" lnSpcReduction="20000"/>
          </a:bodyPr>
          <a:lstStyle/>
          <a:p>
            <a:pPr algn="ctr">
              <a:spcBef>
                <a:spcPct val="0"/>
              </a:spcBef>
              <a:buClrTx/>
            </a:pPr>
            <a:r>
              <a:rPr lang="en-US" altLang="en-US" dirty="0"/>
              <a:t>ORCA-QUEST</a:t>
            </a:r>
          </a:p>
          <a:p>
            <a:pPr algn="ctr">
              <a:spcBef>
                <a:spcPct val="0"/>
              </a:spcBef>
              <a:buClrTx/>
            </a:pPr>
            <a:r>
              <a:rPr lang="en-US" altLang="en-US" dirty="0"/>
              <a:t>HWK4123</a:t>
            </a:r>
          </a:p>
          <a:p>
            <a:endParaRPr lang="en-US" dirty="0"/>
          </a:p>
        </p:txBody>
      </p:sp>
      <p:sp>
        <p:nvSpPr>
          <p:cNvPr id="10" name="Content Placeholder 9">
            <a:extLst>
              <a:ext uri="{FF2B5EF4-FFF2-40B4-BE49-F238E27FC236}">
                <a16:creationId xmlns:a16="http://schemas.microsoft.com/office/drawing/2014/main" id="{D715BD65-9BA6-1366-F5BA-C0DD4CFD35BC}"/>
              </a:ext>
            </a:extLst>
          </p:cNvPr>
          <p:cNvSpPr>
            <a:spLocks noGrp="1"/>
          </p:cNvSpPr>
          <p:nvPr>
            <p:ph sz="half" idx="18"/>
          </p:nvPr>
        </p:nvSpPr>
        <p:spPr/>
        <p:txBody>
          <a:bodyPr>
            <a:normAutofit fontScale="40000" lnSpcReduction="20000"/>
          </a:bodyPr>
          <a:lstStyle/>
          <a:p>
            <a:pPr algn="ctr">
              <a:spcBef>
                <a:spcPct val="0"/>
              </a:spcBef>
              <a:buClrTx/>
            </a:pPr>
            <a:r>
              <a:rPr lang="en-US" altLang="en-US" dirty="0"/>
              <a:t>HWK4123</a:t>
            </a:r>
          </a:p>
          <a:p>
            <a:pPr algn="ctr">
              <a:spcBef>
                <a:spcPct val="0"/>
              </a:spcBef>
              <a:buClrTx/>
            </a:pPr>
            <a:r>
              <a:rPr lang="en-US" altLang="en-US" dirty="0"/>
              <a:t>9.4 Megapixel</a:t>
            </a:r>
          </a:p>
          <a:p>
            <a:pPr algn="ctr">
              <a:spcBef>
                <a:spcPct val="0"/>
              </a:spcBef>
              <a:buClrTx/>
            </a:pPr>
            <a:r>
              <a:rPr lang="en-US" altLang="en-US" dirty="0"/>
              <a:t>4.6 </a:t>
            </a:r>
            <a:r>
              <a:rPr lang="el-GR" altLang="en-US" dirty="0"/>
              <a:t>μ</a:t>
            </a:r>
            <a:r>
              <a:rPr lang="en-US" altLang="en-US" dirty="0"/>
              <a:t>m pixels</a:t>
            </a:r>
          </a:p>
          <a:p>
            <a:endParaRPr lang="en-US" dirty="0"/>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839817" y="152400"/>
            <a:ext cx="10190602" cy="914400"/>
          </a:xfrm>
        </p:spPr>
        <p:txBody>
          <a:bodyPr>
            <a:normAutofit/>
          </a:bodyPr>
          <a:lstStyle/>
          <a:p>
            <a:r>
              <a:rPr lang="en-US" dirty="0"/>
              <a:t>Single Photon Images</a:t>
            </a: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661694"/>
            <a:ext cx="4098175" cy="4098175"/>
          </a:xfrm>
        </p:spPr>
      </p:pic>
      <p:pic>
        <p:nvPicPr>
          <p:cNvPr id="16" name="Content Placeholder 8"/>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912" y="1661694"/>
            <a:ext cx="4098175" cy="4098175"/>
          </a:xfrm>
        </p:spPr>
      </p:pic>
      <p:sp>
        <p:nvSpPr>
          <p:cNvPr id="4" name="Slide Number Placeholder 3"/>
          <p:cNvSpPr>
            <a:spLocks noGrp="1"/>
          </p:cNvSpPr>
          <p:nvPr>
            <p:ph type="sldNum" sz="quarter" idx="12"/>
          </p:nvPr>
        </p:nvSpPr>
        <p:spPr>
          <a:xfrm>
            <a:off x="9093200" y="6492876"/>
            <a:ext cx="2844800" cy="365125"/>
          </a:xfrm>
        </p:spPr>
        <p:txBody>
          <a:bodyPr/>
          <a:lstStyle/>
          <a:p>
            <a:fld id="{B9B0392C-5BE7-214B-9E5F-CC8853CBAA6A}" type="slidenum">
              <a:rPr lang="en-US" smtClean="0"/>
              <a:pPr/>
              <a:t>23</a:t>
            </a:fld>
            <a:endParaRPr lang="en-US" dirty="0"/>
          </a:p>
        </p:txBody>
      </p:sp>
      <p:pic>
        <p:nvPicPr>
          <p:cNvPr id="2" name="Picture 1"/>
          <p:cNvPicPr>
            <a:picLocks noChangeAspect="1"/>
          </p:cNvPicPr>
          <p:nvPr/>
        </p:nvPicPr>
        <p:blipFill rotWithShape="1">
          <a:blip r:embed="rId4"/>
          <a:srcRect t="1" b="5989"/>
          <a:stretch/>
        </p:blipFill>
        <p:spPr>
          <a:xfrm>
            <a:off x="1701160" y="6003712"/>
            <a:ext cx="8804804" cy="284001"/>
          </a:xfrm>
          <a:prstGeom prst="rect">
            <a:avLst/>
          </a:prstGeom>
        </p:spPr>
      </p:pic>
      <p:sp>
        <p:nvSpPr>
          <p:cNvPr id="3" name="TextBox 2"/>
          <p:cNvSpPr txBox="1"/>
          <p:nvPr/>
        </p:nvSpPr>
        <p:spPr>
          <a:xfrm>
            <a:off x="5469402" y="6141741"/>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8" name="TextBox 7"/>
          <p:cNvSpPr txBox="1"/>
          <p:nvPr/>
        </p:nvSpPr>
        <p:spPr>
          <a:xfrm>
            <a:off x="6681458"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0" name="TextBox 9"/>
          <p:cNvSpPr txBox="1"/>
          <p:nvPr/>
        </p:nvSpPr>
        <p:spPr>
          <a:xfrm>
            <a:off x="789211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1" name="TextBox 10"/>
          <p:cNvSpPr txBox="1"/>
          <p:nvPr/>
        </p:nvSpPr>
        <p:spPr>
          <a:xfrm>
            <a:off x="9102774"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2" name="TextBox 11"/>
          <p:cNvSpPr txBox="1"/>
          <p:nvPr/>
        </p:nvSpPr>
        <p:spPr>
          <a:xfrm>
            <a:off x="10313432"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3" name="TextBox 12"/>
          <p:cNvSpPr txBox="1"/>
          <p:nvPr/>
        </p:nvSpPr>
        <p:spPr>
          <a:xfrm>
            <a:off x="4257346" y="6141465"/>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4" name="TextBox 13"/>
          <p:cNvSpPr txBox="1"/>
          <p:nvPr/>
        </p:nvSpPr>
        <p:spPr>
          <a:xfrm>
            <a:off x="3083390"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
        <p:nvSpPr>
          <p:cNvPr id="15" name="TextBox 14"/>
          <p:cNvSpPr txBox="1"/>
          <p:nvPr/>
        </p:nvSpPr>
        <p:spPr>
          <a:xfrm>
            <a:off x="1871334" y="6138032"/>
            <a:ext cx="264817" cy="215444"/>
          </a:xfrm>
          <a:prstGeom prst="rect">
            <a:avLst/>
          </a:prstGeom>
          <a:noFill/>
        </p:spPr>
        <p:txBody>
          <a:bodyPr wrap="none" rtlCol="0">
            <a:spAutoFit/>
          </a:bodyPr>
          <a:lstStyle/>
          <a:p>
            <a:pPr algn="ctr" fontAlgn="ctr"/>
            <a:r>
              <a:rPr lang="en-US" sz="800" dirty="0"/>
              <a:t>e</a:t>
            </a:r>
            <a:r>
              <a:rPr lang="en-US" sz="800" baseline="30000" dirty="0"/>
              <a:t>-</a:t>
            </a:r>
            <a:endParaRPr lang="en-US" sz="8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578993425"/>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190602" cy="914400"/>
          </a:xfrm>
        </p:spPr>
        <p:txBody>
          <a:bodyPr/>
          <a:lstStyle/>
          <a:p>
            <a:r>
              <a:rPr lang="en-US"/>
              <a:t>Detector Mounted for Radiation (left) and Optical (right) Testing</a:t>
            </a:r>
            <a:endParaRPr lang="en-US" dirty="0"/>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758305" y="1803010"/>
            <a:ext cx="5087389" cy="3815542"/>
          </a:xfrm>
        </p:spPr>
      </p:pic>
      <p:pic>
        <p:nvPicPr>
          <p:cNvPr id="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346305" y="2280992"/>
            <a:ext cx="5087389" cy="2859578"/>
          </a:xfrm>
        </p:spPr>
      </p:pic>
      <p:sp>
        <p:nvSpPr>
          <p:cNvPr id="4" name="Slide Number Placeholder 3"/>
          <p:cNvSpPr>
            <a:spLocks noGrp="1"/>
          </p:cNvSpPr>
          <p:nvPr>
            <p:ph type="sldNum" sz="quarter" idx="12"/>
          </p:nvPr>
        </p:nvSpPr>
        <p:spPr>
          <a:xfrm>
            <a:off x="9093200" y="6492876"/>
            <a:ext cx="2844800" cy="365125"/>
          </a:xfrm>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336BF90-F6C3-40B9-A101-D2D9AB0941E0}" type="slidenum">
              <a:rPr lang="en-US" altLang="en-US" smtClean="0"/>
              <a:pPr/>
              <a:t>24</a:t>
            </a:fld>
            <a:endParaRPr lang="en-US" dirty="0"/>
          </a:p>
        </p:txBody>
      </p:sp>
    </p:spTree>
    <p:extLst>
      <p:ext uri="{BB962C8B-B14F-4D97-AF65-F5344CB8AC3E}">
        <p14:creationId xmlns:p14="http://schemas.microsoft.com/office/powerpoint/2010/main" val="4071329009"/>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Image of Lunar Terminator and Saturn</a:t>
            </a:r>
          </a:p>
        </p:txBody>
      </p:sp>
      <p:pic>
        <p:nvPicPr>
          <p:cNvPr id="11" name="Content Placeholder 10"/>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252912" y="1538662"/>
            <a:ext cx="4098175" cy="4098175"/>
          </a:xfrm>
        </p:spPr>
      </p:pic>
      <p:pic>
        <p:nvPicPr>
          <p:cNvPr id="8" name="Content Placeholder 7"/>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840814" y="1538564"/>
            <a:ext cx="4098372" cy="4098372"/>
          </a:xfrm>
        </p:spPr>
      </p:pic>
      <p:sp>
        <p:nvSpPr>
          <p:cNvPr id="4" name="Slide Number Placeholder 3"/>
          <p:cNvSpPr>
            <a:spLocks noGrp="1"/>
          </p:cNvSpPr>
          <p:nvPr>
            <p:ph type="sldNum" sz="quarter" idx="12"/>
          </p:nvPr>
        </p:nvSpPr>
        <p:spPr/>
        <p:txBody>
          <a:bodyPr/>
          <a:lstStyle/>
          <a:p>
            <a:fld id="{B9B0392C-5BE7-214B-9E5F-CC8853CBAA6A}" type="slidenum">
              <a:rPr lang="en-US" smtClean="0"/>
              <a:pPr/>
              <a:t>25</a:t>
            </a:fld>
            <a:endParaRPr lang="en-US" dirty="0"/>
          </a:p>
        </p:txBody>
      </p:sp>
      <p:sp>
        <p:nvSpPr>
          <p:cNvPr id="12" name="Content Placeholder 11">
            <a:extLst>
              <a:ext uri="{FF2B5EF4-FFF2-40B4-BE49-F238E27FC236}">
                <a16:creationId xmlns:a16="http://schemas.microsoft.com/office/drawing/2014/main" id="{6EE3D7BB-87E7-6FE7-BE5F-DC4E67A010DB}"/>
              </a:ext>
            </a:extLst>
          </p:cNvPr>
          <p:cNvSpPr>
            <a:spLocks noGrp="1"/>
          </p:cNvSpPr>
          <p:nvPr>
            <p:ph sz="half" idx="13"/>
          </p:nvPr>
        </p:nvSpPr>
        <p:spPr/>
        <p:txBody>
          <a:bodyPr>
            <a:normAutofit fontScale="77500" lnSpcReduction="20000"/>
          </a:bodyPr>
          <a:lstStyle/>
          <a:p>
            <a:r>
              <a:rPr lang="en-US" dirty="0"/>
              <a:t>Gallagher, J., Buntic, L., Figer, D. F., and Deng, W. 2022, “Characterization of single-photon sensing and photon-number resolving CMOS image sensors,” SPIE Astronomical Telescopes and Instrumentation, Montreal, Paper 12191-28</a:t>
            </a:r>
          </a:p>
          <a:p>
            <a:endParaRPr lang="en-US" dirty="0"/>
          </a:p>
        </p:txBody>
      </p:sp>
    </p:spTree>
    <p:extLst>
      <p:ext uri="{BB962C8B-B14F-4D97-AF65-F5344CB8AC3E}">
        <p14:creationId xmlns:p14="http://schemas.microsoft.com/office/powerpoint/2010/main" val="853176271"/>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Raw image of M67 using QISCDK </a:t>
            </a:r>
            <a:endParaRPr lang="en-US" dirty="0"/>
          </a:p>
        </p:txBody>
      </p:sp>
      <p:pic>
        <p:nvPicPr>
          <p:cNvPr id="8" name="Content Placeholder 7"/>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71118" y="1295400"/>
            <a:ext cx="4449763" cy="4449763"/>
          </a:xfrm>
        </p:spPr>
      </p:pic>
      <p:sp>
        <p:nvSpPr>
          <p:cNvPr id="4" name="Slide Number Placeholder 3"/>
          <p:cNvSpPr>
            <a:spLocks noGrp="1"/>
          </p:cNvSpPr>
          <p:nvPr>
            <p:ph type="sldNum" sz="quarter" idx="12"/>
          </p:nvPr>
        </p:nvSpPr>
        <p:spPr/>
        <p:txBody>
          <a:bodyPr/>
          <a:lstStyle>
            <a:defPPr>
              <a:defRPr lang="en-US"/>
            </a:defPPr>
            <a:lvl1pPr marL="0" algn="r" defTabSz="457200" rtl="0" eaLnBrk="1" latinLnBrk="0" hangingPunct="1">
              <a:defRPr sz="105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1DE96E15-BA78-4D39-8A3D-718822BD91F9}" type="slidenum">
              <a:rPr lang="en-US" altLang="en-US" smtClean="0"/>
              <a:pPr/>
              <a:t>26</a:t>
            </a:fld>
            <a:endParaRPr lang="en-US" dirty="0"/>
          </a:p>
        </p:txBody>
      </p:sp>
      <p:sp>
        <p:nvSpPr>
          <p:cNvPr id="10" name="Content Placeholder 9">
            <a:extLst>
              <a:ext uri="{FF2B5EF4-FFF2-40B4-BE49-F238E27FC236}">
                <a16:creationId xmlns:a16="http://schemas.microsoft.com/office/drawing/2014/main" id="{E0F3278D-B89B-26A8-1C90-A939655FCAE5}"/>
              </a:ext>
            </a:extLst>
          </p:cNvPr>
          <p:cNvSpPr>
            <a:spLocks noGrp="1"/>
          </p:cNvSpPr>
          <p:nvPr>
            <p:ph idx="13"/>
          </p:nvPr>
        </p:nvSpPr>
        <p:spPr/>
        <p:txBody>
          <a:bodyPr>
            <a:normAutofit fontScale="77500" lnSpcReduction="20000"/>
          </a:bodyPr>
          <a:lstStyle/>
          <a:p>
            <a:r>
              <a:rPr lang="en-US" dirty="0"/>
              <a:t>Gallagher, J., Buntic, L., Figer, D. F., and Deng, W. 2022, “Characterization of single-photon sensing and photon-number resolving CMOS image sensors,” SPIE Astronomical Telescopes and Instrumentation, Montreal, Paper 12191-28</a:t>
            </a:r>
          </a:p>
          <a:p>
            <a:endParaRPr lang="en-US" dirty="0"/>
          </a:p>
        </p:txBody>
      </p:sp>
    </p:spTree>
    <p:extLst>
      <p:ext uri="{BB962C8B-B14F-4D97-AF65-F5344CB8AC3E}">
        <p14:creationId xmlns:p14="http://schemas.microsoft.com/office/powerpoint/2010/main" val="2705879060"/>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noChangeArrowheads="1"/>
          </p:cNvSpPr>
          <p:nvPr>
            <p:ph type="title"/>
          </p:nvPr>
        </p:nvSpPr>
        <p:spPr>
          <a:xfrm>
            <a:off x="1828800" y="152400"/>
            <a:ext cx="10210799" cy="914400"/>
          </a:xfrm>
        </p:spPr>
        <p:txBody>
          <a:bodyPr/>
          <a:lstStyle/>
          <a:p>
            <a:r>
              <a:rPr lang="en-US" altLang="en-US"/>
              <a:t>Single Photon Counting Photonic Spectrograph</a:t>
            </a:r>
          </a:p>
        </p:txBody>
      </p:sp>
      <p:sp>
        <p:nvSpPr>
          <p:cNvPr id="31746" name="Content Placeholder 6"/>
          <p:cNvSpPr>
            <a:spLocks noGrp="1" noChangeArrowheads="1"/>
          </p:cNvSpPr>
          <p:nvPr>
            <p:ph sz="half" idx="1"/>
          </p:nvPr>
        </p:nvSpPr>
        <p:spPr>
          <a:xfrm>
            <a:off x="609600" y="1295401"/>
            <a:ext cx="5384800" cy="2438399"/>
          </a:xfrm>
        </p:spPr>
        <p:txBody>
          <a:bodyPr>
            <a:normAutofit fontScale="70000" lnSpcReduction="20000"/>
          </a:bodyPr>
          <a:lstStyle/>
          <a:p>
            <a:r>
              <a:rPr lang="en-US" altLang="en-US" dirty="0"/>
              <a:t>combine single photon counting detector with photonic spectrograph</a:t>
            </a:r>
          </a:p>
          <a:p>
            <a:r>
              <a:rPr lang="en-US" altLang="en-US" dirty="0"/>
              <a:t>reduce </a:t>
            </a:r>
            <a:r>
              <a:rPr lang="en-US" altLang="en-US" dirty="0" err="1"/>
              <a:t>SWaP</a:t>
            </a:r>
            <a:endParaRPr lang="en-US" altLang="en-US" dirty="0"/>
          </a:p>
          <a:p>
            <a:r>
              <a:rPr lang="en-US" altLang="en-US" dirty="0"/>
              <a:t>detect </a:t>
            </a:r>
            <a:r>
              <a:rPr lang="en-US" altLang="en-US" dirty="0" err="1"/>
              <a:t>biosignatures</a:t>
            </a:r>
            <a:r>
              <a:rPr lang="en-US" altLang="en-US" dirty="0"/>
              <a:t> in exoplanets </a:t>
            </a:r>
          </a:p>
          <a:p>
            <a:r>
              <a:rPr lang="en-US" altLang="en-US" dirty="0"/>
              <a:t>simulate performance and compare to HWO simulator</a:t>
            </a:r>
          </a:p>
          <a:p>
            <a:r>
              <a:rPr lang="en-US" altLang="en-US" dirty="0"/>
              <a:t>design prototype in visible range (500-800nm)</a:t>
            </a:r>
          </a:p>
        </p:txBody>
      </p:sp>
      <p:pic>
        <p:nvPicPr>
          <p:cNvPr id="30726" name="Content Placeholder 11"/>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793013" y="1452598"/>
            <a:ext cx="4193973" cy="2124004"/>
          </a:xfrm>
        </p:spPr>
      </p:pic>
      <p:pic>
        <p:nvPicPr>
          <p:cNvPr id="31752" name="Content Placeholder 2"/>
          <p:cNvPicPr>
            <a:picLocks noGrp="1" noChangeAspect="1" noChangeArrowheads="1"/>
          </p:cNvPicPr>
          <p:nvPr>
            <p:ph sz="half" idx="13"/>
          </p:nvPr>
        </p:nvPicPr>
        <p:blipFill>
          <a:blip r:embed="rId3" cstate="print">
            <a:extLst>
              <a:ext uri="{28A0092B-C50C-407E-A947-70E740481C1C}">
                <a14:useLocalDpi xmlns:a14="http://schemas.microsoft.com/office/drawing/2010/main" val="0"/>
              </a:ext>
            </a:extLst>
          </a:blip>
          <a:stretch>
            <a:fillRect/>
          </a:stretch>
        </p:blipFill>
        <p:spPr>
          <a:xfrm>
            <a:off x="2110330" y="3770313"/>
            <a:ext cx="2383339" cy="2438400"/>
          </a:xfrm>
        </p:spPr>
      </p:pic>
      <p:pic>
        <p:nvPicPr>
          <p:cNvPr id="31749" name="Content Placeholder 14"/>
          <p:cNvPicPr>
            <a:picLocks noGrp="1" noChangeAspect="1" noChangeArrowheads="1"/>
          </p:cNvPicPr>
          <p:nvPr>
            <p:ph sz="half" idx="14"/>
          </p:nvPr>
        </p:nvPicPr>
        <p:blipFill>
          <a:blip r:embed="rId4" cstate="print">
            <a:extLst>
              <a:ext uri="{28A0092B-C50C-407E-A947-70E740481C1C}">
                <a14:useLocalDpi xmlns:a14="http://schemas.microsoft.com/office/drawing/2010/main" val="0"/>
              </a:ext>
            </a:extLst>
          </a:blip>
          <a:stretch>
            <a:fillRect/>
          </a:stretch>
        </p:blipFill>
        <p:spPr>
          <a:xfrm>
            <a:off x="7575258" y="3770313"/>
            <a:ext cx="2629484" cy="2438400"/>
          </a:xfrm>
        </p:spPr>
      </p:pic>
      <p:sp>
        <p:nvSpPr>
          <p:cNvPr id="17" name="Slide Number Placeholder 16"/>
          <p:cNvSpPr>
            <a:spLocks noGrp="1"/>
          </p:cNvSpPr>
          <p:nvPr>
            <p:ph type="sldNum" sz="quarter" idx="12"/>
          </p:nvPr>
        </p:nvSpPr>
        <p:spPr>
          <a:xfrm>
            <a:off x="9093200" y="6492876"/>
            <a:ext cx="2844800" cy="365125"/>
          </a:xfrm>
        </p:spPr>
        <p:txBody>
          <a:bodyPr/>
          <a:lstStyle/>
          <a:p>
            <a:fld id="{B9B0392C-5BE7-214B-9E5F-CC8853CBAA6A}" type="slidenum">
              <a:rPr lang="en-US" smtClean="0"/>
              <a:pPr/>
              <a:t>27</a:t>
            </a:fld>
            <a:endParaRPr lang="en-US" dirty="0"/>
          </a:p>
        </p:txBody>
      </p:sp>
    </p:spTree>
    <p:extLst>
      <p:ext uri="{BB962C8B-B14F-4D97-AF65-F5344CB8AC3E}">
        <p14:creationId xmlns:p14="http://schemas.microsoft.com/office/powerpoint/2010/main" val="17122848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7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Title 1"/>
          <p:cNvSpPr>
            <a:spLocks noGrp="1" noChangeArrowheads="1"/>
          </p:cNvSpPr>
          <p:nvPr>
            <p:ph type="title"/>
          </p:nvPr>
        </p:nvSpPr>
        <p:spPr/>
        <p:txBody>
          <a:bodyPr/>
          <a:lstStyle/>
          <a:p>
            <a:r>
              <a:rPr lang="en-US" altLang="en-US" dirty="0" smtClean="0"/>
              <a:t>3.2 </a:t>
            </a:r>
            <a:r>
              <a:rPr lang="en-US" altLang="en-US" dirty="0" err="1" smtClean="0"/>
              <a:t>Gigapixel</a:t>
            </a:r>
            <a:r>
              <a:rPr lang="en-US" altLang="en-US" dirty="0" smtClean="0"/>
              <a:t> Focal Plane in LSST</a:t>
            </a:r>
            <a:endParaRPr lang="en-US" altLang="en-US" dirty="0"/>
          </a:p>
        </p:txBody>
      </p:sp>
      <p:sp>
        <p:nvSpPr>
          <p:cNvPr id="7" name="Content Placeholder 6"/>
          <p:cNvSpPr>
            <a:spLocks noGrp="1"/>
          </p:cNvSpPr>
          <p:nvPr>
            <p:ph sz="half" idx="1"/>
          </p:nvPr>
        </p:nvSpPr>
        <p:spPr/>
        <p:txBody>
          <a:bodyPr/>
          <a:lstStyle/>
          <a:p>
            <a:r>
              <a:rPr lang="en-US" dirty="0" smtClean="0"/>
              <a:t>Large Synoptic Survey Telescope 3.2 </a:t>
            </a:r>
            <a:r>
              <a:rPr lang="en-US" dirty="0" err="1" smtClean="0"/>
              <a:t>Gpixel</a:t>
            </a:r>
            <a:r>
              <a:rPr lang="en-US" dirty="0" smtClean="0"/>
              <a:t> focal plane with 220 CCDs</a:t>
            </a:r>
          </a:p>
          <a:p>
            <a:r>
              <a:rPr lang="en-US" dirty="0" smtClean="0"/>
              <a:t>4-side </a:t>
            </a:r>
            <a:r>
              <a:rPr lang="en-US" dirty="0" err="1" smtClean="0"/>
              <a:t>buttable</a:t>
            </a:r>
            <a:r>
              <a:rPr lang="en-US" dirty="0" smtClean="0"/>
              <a:t>, highly integrated focal plane rafts</a:t>
            </a:r>
          </a:p>
          <a:p>
            <a:r>
              <a:rPr lang="en-US" dirty="0" smtClean="0"/>
              <a:t>future technologies and enhanced capabilities</a:t>
            </a:r>
            <a:endParaRPr lang="en-US" dirty="0"/>
          </a:p>
        </p:txBody>
      </p:sp>
      <p:sp>
        <p:nvSpPr>
          <p:cNvPr id="17" name="Slide Number Placeholder 16"/>
          <p:cNvSpPr>
            <a:spLocks noGrp="1"/>
          </p:cNvSpPr>
          <p:nvPr>
            <p:ph type="sldNum" sz="quarter" idx="12"/>
          </p:nvPr>
        </p:nvSpPr>
        <p:spPr/>
        <p:txBody>
          <a:bodyPr/>
          <a:lstStyle/>
          <a:p>
            <a:fld id="{B9B0392C-5BE7-214B-9E5F-CC8853CBAA6A}" type="slidenum">
              <a:rPr lang="en-US" smtClean="0"/>
              <a:pPr/>
              <a:t>28</a:t>
            </a:fld>
            <a:endParaRPr lang="en-US" dirty="0"/>
          </a:p>
        </p:txBody>
      </p:sp>
      <p:pic>
        <p:nvPicPr>
          <p:cNvPr id="1026" name="Picture 2" descr="With a maximum diameter of 1.65 meters, a length of 3.73 meters, and a mass of 3,060 kilograms, lsst’s camera will be the largest ever made. (image courtesy of lsst corporation.) "/>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7304974" y="1295400"/>
            <a:ext cx="3170051" cy="23622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rst light images cover"/>
          <p:cNvPicPr>
            <a:picLocks noGrp="1" noChangeAspect="1" noChangeArrowheads="1"/>
          </p:cNvPicPr>
          <p:nvPr>
            <p:ph sz="half" idx="13"/>
          </p:nvPr>
        </p:nvPicPr>
        <p:blipFill>
          <a:blip r:embed="rId3">
            <a:extLst>
              <a:ext uri="{28A0092B-C50C-407E-A947-70E740481C1C}">
                <a14:useLocalDpi xmlns:a14="http://schemas.microsoft.com/office/drawing/2010/main" val="0"/>
              </a:ext>
            </a:extLst>
          </a:blip>
          <a:srcRect/>
          <a:stretch>
            <a:fillRect/>
          </a:stretch>
        </p:blipFill>
        <p:spPr bwMode="auto">
          <a:xfrm>
            <a:off x="6790267" y="3762375"/>
            <a:ext cx="4199466" cy="236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16583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a:t>Future Photon Initiative and Center for Detectors</a:t>
            </a:r>
            <a:endParaRPr lang="en-US" altLang="en-US" dirty="0"/>
          </a:p>
        </p:txBody>
      </p:sp>
    </p:spTree>
    <p:extLst>
      <p:ext uri="{BB962C8B-B14F-4D97-AF65-F5344CB8AC3E}">
        <p14:creationId xmlns:p14="http://schemas.microsoft.com/office/powerpoint/2010/main" val="2546992174"/>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dirty="0"/>
              <a:t>Outline</a:t>
            </a:r>
          </a:p>
        </p:txBody>
      </p:sp>
      <p:sp>
        <p:nvSpPr>
          <p:cNvPr id="5124" name="Rectangle 3"/>
          <p:cNvSpPr>
            <a:spLocks noGrp="1" noChangeArrowheads="1"/>
          </p:cNvSpPr>
          <p:nvPr>
            <p:ph idx="1"/>
          </p:nvPr>
        </p:nvSpPr>
        <p:spPr>
          <a:xfrm>
            <a:off x="609600" y="1295402"/>
            <a:ext cx="10972800" cy="4830763"/>
          </a:xfrm>
        </p:spPr>
        <p:txBody>
          <a:bodyPr/>
          <a:lstStyle/>
          <a:p>
            <a:r>
              <a:rPr lang="en-US" altLang="en-US" dirty="0"/>
              <a:t>Speaker Bio</a:t>
            </a:r>
          </a:p>
          <a:p>
            <a:r>
              <a:rPr lang="en-US" altLang="en-US" dirty="0"/>
              <a:t>Sensors &amp; Detectors: A History of </a:t>
            </a:r>
            <a:r>
              <a:rPr lang="en-US" altLang="en-US" dirty="0" smtClean="0"/>
              <a:t>Discovery</a:t>
            </a:r>
          </a:p>
          <a:p>
            <a:r>
              <a:rPr lang="en-US" altLang="en-US" dirty="0" smtClean="0"/>
              <a:t>CMOS </a:t>
            </a:r>
            <a:r>
              <a:rPr lang="en-US" altLang="en-US" dirty="0"/>
              <a:t>Imaging Detectors and Life in the Universe</a:t>
            </a:r>
          </a:p>
          <a:p>
            <a:r>
              <a:rPr lang="en-US" altLang="en-US" dirty="0"/>
              <a:t>Future Photon Initiative &amp; Center for Detectors</a:t>
            </a:r>
          </a:p>
          <a:p>
            <a:r>
              <a:rPr lang="en-US" altLang="en-US" dirty="0"/>
              <a:t>CHIPs-related Activities at RIT</a:t>
            </a:r>
          </a:p>
          <a:p>
            <a:r>
              <a:rPr lang="en-US" altLang="en-US" dirty="0"/>
              <a:t>Back to the Future: Chips to the COSMOS</a:t>
            </a:r>
          </a:p>
          <a:p>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3</a:t>
            </a:fld>
            <a:endParaRPr lang="en-US" dirty="0"/>
          </a:p>
        </p:txBody>
      </p:sp>
    </p:spTree>
    <p:extLst>
      <p:ext uri="{BB962C8B-B14F-4D97-AF65-F5344CB8AC3E}">
        <p14:creationId xmlns:p14="http://schemas.microsoft.com/office/powerpoint/2010/main" val="64319753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9817" y="152400"/>
            <a:ext cx="10201619" cy="914400"/>
          </a:xfrm>
        </p:spPr>
        <p:txBody>
          <a:bodyPr/>
          <a:lstStyle/>
          <a:p>
            <a:r>
              <a:rPr lang="en-US"/>
              <a:t>Future Photon Initiative</a:t>
            </a:r>
            <a:endParaRPr lang="en-US" dirty="0"/>
          </a:p>
        </p:txBody>
      </p:sp>
      <p:sp>
        <p:nvSpPr>
          <p:cNvPr id="3" name="Content Placeholder 2"/>
          <p:cNvSpPr>
            <a:spLocks noGrp="1"/>
          </p:cNvSpPr>
          <p:nvPr>
            <p:ph sz="half" idx="1"/>
          </p:nvPr>
        </p:nvSpPr>
        <p:spPr>
          <a:xfrm>
            <a:off x="609600" y="1295403"/>
            <a:ext cx="5384800" cy="4830763"/>
          </a:xfrm>
        </p:spPr>
        <p:txBody>
          <a:bodyPr>
            <a:normAutofit fontScale="85000" lnSpcReduction="10000"/>
          </a:bodyPr>
          <a:lstStyle/>
          <a:p>
            <a:r>
              <a:rPr lang="en-US" dirty="0"/>
              <a:t>The Future Photon Initiative develops photonic devices in pursuit of answers to grand questions, leveraging efforts of existing RIT research groups using the generation, transmission, manipulation, absorption, and detection of photons.</a:t>
            </a:r>
          </a:p>
          <a:p>
            <a:r>
              <a:rPr lang="en-US" dirty="0"/>
              <a:t>FPI cross-disciplinary teams collaborate with external university groups, industry, and national laboratories to develop new photonic device technology. </a:t>
            </a:r>
          </a:p>
          <a:p>
            <a:r>
              <a:rPr lang="en-US" dirty="0"/>
              <a:t>Areas include solar energy, </a:t>
            </a:r>
            <a:r>
              <a:rPr lang="en-US" dirty="0" err="1"/>
              <a:t>biophotonics</a:t>
            </a:r>
            <a:r>
              <a:rPr lang="en-US" dirty="0"/>
              <a:t>, high performance imaging, astrophysics, quantum, and communication. </a:t>
            </a:r>
          </a:p>
          <a:p>
            <a:r>
              <a:rPr lang="en-US" dirty="0"/>
              <a:t>Eight groups: Center for Detectors, Integrated Photonics Group, Nanolithography Research Lab, </a:t>
            </a:r>
            <a:r>
              <a:rPr lang="en-US" dirty="0" err="1"/>
              <a:t>NanoPower</a:t>
            </a:r>
            <a:r>
              <a:rPr lang="en-US" dirty="0"/>
              <a:t> Research Labs, Photonic Systems Lab, Photonics and Optics Workforce Education Research, Semiconductor Nanofabrication Lab, and the Simone Center for Innovation and Entrepreneurship.</a:t>
            </a:r>
          </a:p>
          <a:p>
            <a:r>
              <a:rPr lang="en-US" dirty="0"/>
              <a:t>43 ongoing grants, with $7.7M ongoing funding</a:t>
            </a:r>
          </a:p>
          <a:p>
            <a:endParaRPr lang="en-US" dirty="0"/>
          </a:p>
        </p:txBody>
      </p:sp>
      <p:pic>
        <p:nvPicPr>
          <p:cNvPr id="15" name="Content Placeholder 14"/>
          <p:cNvPicPr>
            <a:picLocks noGrp="1" noChangeAspect="1"/>
          </p:cNvPicPr>
          <p:nvPr>
            <p:ph sz="half" idx="2"/>
          </p:nvPr>
        </p:nvPicPr>
        <p:blipFill>
          <a:blip r:embed="rId2"/>
          <a:stretch>
            <a:fillRect/>
          </a:stretch>
        </p:blipFill>
        <p:spPr>
          <a:xfrm>
            <a:off x="6487778" y="1295400"/>
            <a:ext cx="4804443" cy="4830763"/>
          </a:xfrm>
        </p:spPr>
      </p:pic>
      <p:sp>
        <p:nvSpPr>
          <p:cNvPr id="4" name="Slide Number Placeholder 3"/>
          <p:cNvSpPr>
            <a:spLocks noGrp="1"/>
          </p:cNvSpPr>
          <p:nvPr>
            <p:ph type="sldNum" sz="quarter" idx="12"/>
          </p:nvPr>
        </p:nvSpPr>
        <p:spPr>
          <a:xfrm>
            <a:off x="9093200" y="6492876"/>
            <a:ext cx="2844800" cy="365125"/>
          </a:xfrm>
        </p:spPr>
        <p:txBody>
          <a:bodyPr/>
          <a:lstStyle/>
          <a:p>
            <a:pPr lvl="0"/>
            <a:fld id="{1DE96E15-BA78-4D39-8A3D-718822BD91F9}" type="slidenum">
              <a:rPr lang="en-US" altLang="en-US" noProof="0" smtClean="0"/>
              <a:pPr lvl="0"/>
              <a:t>30</a:t>
            </a:fld>
            <a:endParaRPr lang="en-US" altLang="en-US" noProof="0"/>
          </a:p>
        </p:txBody>
      </p:sp>
    </p:spTree>
    <p:extLst>
      <p:ext uri="{BB962C8B-B14F-4D97-AF65-F5344CB8AC3E}">
        <p14:creationId xmlns:p14="http://schemas.microsoft.com/office/powerpoint/2010/main" val="55130041"/>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152400"/>
            <a:ext cx="10210799" cy="914400"/>
          </a:xfrm>
        </p:spPr>
        <p:txBody>
          <a:bodyPr/>
          <a:lstStyle/>
          <a:p>
            <a:r>
              <a:rPr lang="en-US" dirty="0"/>
              <a:t>FPI Research Funding</a:t>
            </a:r>
          </a:p>
        </p:txBody>
      </p:sp>
      <p:pic>
        <p:nvPicPr>
          <p:cNvPr id="5" name="Content Placeholder 4">
            <a:extLst>
              <a:ext uri="{FF2B5EF4-FFF2-40B4-BE49-F238E27FC236}">
                <a16:creationId xmlns:a16="http://schemas.microsoft.com/office/drawing/2014/main" id="{892F992F-B1FE-353B-33B8-E8ABCC8481CA}"/>
              </a:ext>
            </a:extLst>
          </p:cNvPr>
          <p:cNvPicPr>
            <a:picLocks noGrp="1" noChangeAspect="1"/>
          </p:cNvPicPr>
          <p:nvPr>
            <p:ph idx="1"/>
          </p:nvPr>
        </p:nvPicPr>
        <p:blipFill>
          <a:blip r:embed="rId2"/>
          <a:stretch>
            <a:fillRect/>
          </a:stretch>
        </p:blipFill>
        <p:spPr>
          <a:xfrm>
            <a:off x="609600" y="2006971"/>
            <a:ext cx="10972800" cy="3407620"/>
          </a:xfrm>
        </p:spPr>
      </p:pic>
      <p:sp>
        <p:nvSpPr>
          <p:cNvPr id="4" name="Slide Number Placeholder 3"/>
          <p:cNvSpPr>
            <a:spLocks noGrp="1"/>
          </p:cNvSpPr>
          <p:nvPr>
            <p:ph type="sldNum" sz="quarter" idx="12"/>
          </p:nvPr>
        </p:nvSpPr>
        <p:spPr>
          <a:xfrm>
            <a:off x="9093200" y="6492876"/>
            <a:ext cx="2844800" cy="365125"/>
          </a:xfrm>
        </p:spPr>
        <p:txBody>
          <a:bodyPr/>
          <a:lstStyle/>
          <a:p>
            <a:pPr lvl="0"/>
            <a:fld id="{1DE96E15-BA78-4D39-8A3D-718822BD91F9}" type="slidenum">
              <a:rPr lang="en-US" altLang="en-US" noProof="0" smtClean="0"/>
              <a:pPr lvl="0"/>
              <a:t>31</a:t>
            </a:fld>
            <a:endParaRPr lang="en-US" altLang="en-US" noProof="0"/>
          </a:p>
        </p:txBody>
      </p:sp>
    </p:spTree>
    <p:extLst>
      <p:ext uri="{BB962C8B-B14F-4D97-AF65-F5344CB8AC3E}">
        <p14:creationId xmlns:p14="http://schemas.microsoft.com/office/powerpoint/2010/main" val="563341989"/>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1723"/>
            <a:ext cx="12192000" cy="6854553"/>
          </a:xfrm>
          <a:prstGeom prst="rect">
            <a:avLst/>
          </a:prstGeom>
          <a:solidFill>
            <a:schemeClr val="accent4">
              <a:lumMod val="50000"/>
              <a:lumOff val="50000"/>
              <a:alpha val="0"/>
            </a:schemeClr>
          </a:solidFill>
        </p:spPr>
      </p:pic>
      <p:sp>
        <p:nvSpPr>
          <p:cNvPr id="4" name="Title 3">
            <a:extLst>
              <a:ext uri="{FF2B5EF4-FFF2-40B4-BE49-F238E27FC236}">
                <a16:creationId xmlns:a16="http://schemas.microsoft.com/office/drawing/2014/main" id="{0E4AB122-E596-7FE1-7DBF-F3AE25256760}"/>
              </a:ext>
            </a:extLst>
          </p:cNvPr>
          <p:cNvSpPr>
            <a:spLocks noGrp="1"/>
          </p:cNvSpPr>
          <p:nvPr>
            <p:ph type="title"/>
          </p:nvPr>
        </p:nvSpPr>
        <p:spPr/>
        <p:txBody>
          <a:bodyPr/>
          <a:lstStyle/>
          <a:p>
            <a:endParaRPr lang="en-US"/>
          </a:p>
        </p:txBody>
      </p:sp>
      <p:sp>
        <p:nvSpPr>
          <p:cNvPr id="8" name="Content Placeholder 7">
            <a:extLst>
              <a:ext uri="{FF2B5EF4-FFF2-40B4-BE49-F238E27FC236}">
                <a16:creationId xmlns:a16="http://schemas.microsoft.com/office/drawing/2014/main" id="{5196CFF5-285F-DA30-83DA-44E9EB39D277}"/>
              </a:ext>
            </a:extLst>
          </p:cNvPr>
          <p:cNvSpPr>
            <a:spLocks noGrp="1"/>
          </p:cNvSpPr>
          <p:nvPr>
            <p:ph sz="half" idx="1"/>
          </p:nvPr>
        </p:nvSpPr>
        <p:spPr/>
        <p:txBody>
          <a:bodyPr/>
          <a:lstStyle/>
          <a:p>
            <a:endParaRPr lang="en-US"/>
          </a:p>
        </p:txBody>
      </p:sp>
      <p:sp>
        <p:nvSpPr>
          <p:cNvPr id="10" name="Content Placeholder 9">
            <a:extLst>
              <a:ext uri="{FF2B5EF4-FFF2-40B4-BE49-F238E27FC236}">
                <a16:creationId xmlns:a16="http://schemas.microsoft.com/office/drawing/2014/main" id="{32305C00-0DAC-709B-DB48-7AFB4270069B}"/>
              </a:ext>
            </a:extLst>
          </p:cNvPr>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a:xfrm>
            <a:off x="9093200" y="6492876"/>
            <a:ext cx="2844800" cy="365125"/>
          </a:xfrm>
        </p:spPr>
        <p:txBody>
          <a:bodyPr/>
          <a:lstStyle/>
          <a:p>
            <a:pPr lvl="0"/>
            <a:fld id="{D336BF90-F6C3-40B9-A101-D2D9AB0941E0}" type="slidenum">
              <a:rPr lang="en-US" altLang="en-US" noProof="0" smtClean="0"/>
              <a:pPr lvl="0"/>
              <a:t>32</a:t>
            </a:fld>
            <a:endParaRPr lang="en-US" altLang="en-US" noProof="0"/>
          </a:p>
        </p:txBody>
      </p:sp>
      <p:graphicFrame>
        <p:nvGraphicFramePr>
          <p:cNvPr id="6" name="Table 5"/>
          <p:cNvGraphicFramePr>
            <a:graphicFrameLocks noGrp="1"/>
          </p:cNvGraphicFramePr>
          <p:nvPr>
            <p:extLst>
              <p:ext uri="{D42A27DB-BD31-4B8C-83A1-F6EECF244321}">
                <p14:modId xmlns:p14="http://schemas.microsoft.com/office/powerpoint/2010/main" val="2115397066"/>
              </p:ext>
            </p:extLst>
          </p:nvPr>
        </p:nvGraphicFramePr>
        <p:xfrm>
          <a:off x="958732" y="4334510"/>
          <a:ext cx="10274533" cy="2148840"/>
        </p:xfrm>
        <a:graphic>
          <a:graphicData uri="http://schemas.openxmlformats.org/drawingml/2006/table">
            <a:tbl>
              <a:tblPr firstRow="1" bandRow="1">
                <a:tableStyleId>{5C22544A-7EE6-4342-B048-85BDC9FD1C3A}</a:tableStyleId>
              </a:tblPr>
              <a:tblGrid>
                <a:gridCol w="1737361">
                  <a:extLst>
                    <a:ext uri="{9D8B030D-6E8A-4147-A177-3AD203B41FA5}">
                      <a16:colId xmlns:a16="http://schemas.microsoft.com/office/drawing/2014/main" val="3727218306"/>
                    </a:ext>
                  </a:extLst>
                </a:gridCol>
                <a:gridCol w="2402378">
                  <a:extLst>
                    <a:ext uri="{9D8B030D-6E8A-4147-A177-3AD203B41FA5}">
                      <a16:colId xmlns:a16="http://schemas.microsoft.com/office/drawing/2014/main" val="3711043553"/>
                    </a:ext>
                  </a:extLst>
                </a:gridCol>
                <a:gridCol w="1753986">
                  <a:extLst>
                    <a:ext uri="{9D8B030D-6E8A-4147-A177-3AD203B41FA5}">
                      <a16:colId xmlns:a16="http://schemas.microsoft.com/office/drawing/2014/main" val="4020208363"/>
                    </a:ext>
                  </a:extLst>
                </a:gridCol>
                <a:gridCol w="2325901">
                  <a:extLst>
                    <a:ext uri="{9D8B030D-6E8A-4147-A177-3AD203B41FA5}">
                      <a16:colId xmlns:a16="http://schemas.microsoft.com/office/drawing/2014/main" val="1818139703"/>
                    </a:ext>
                  </a:extLst>
                </a:gridCol>
                <a:gridCol w="2054907">
                  <a:extLst>
                    <a:ext uri="{9D8B030D-6E8A-4147-A177-3AD203B41FA5}">
                      <a16:colId xmlns:a16="http://schemas.microsoft.com/office/drawing/2014/main" val="2756923"/>
                    </a:ext>
                  </a:extLst>
                </a:gridCol>
              </a:tblGrid>
              <a:tr h="1952914">
                <a:tc>
                  <a:txBody>
                    <a:bodyPr/>
                    <a:lstStyle/>
                    <a:p>
                      <a:pPr algn="ctr"/>
                      <a:r>
                        <a:rPr lang="en-US" dirty="0">
                          <a:solidFill>
                            <a:schemeClr val="bg1"/>
                          </a:solidFill>
                        </a:rPr>
                        <a:t>CfD designs, develops, and implements photon devices to enable scientific discoveries. </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err="1">
                          <a:solidFill>
                            <a:schemeClr val="bg1"/>
                          </a:solidFill>
                        </a:rPr>
                        <a:t>CfD</a:t>
                      </a:r>
                      <a:r>
                        <a:rPr lang="en-US" dirty="0">
                          <a:solidFill>
                            <a:schemeClr val="bg1"/>
                          </a:solidFill>
                        </a:rPr>
                        <a:t> trains students through research and development in detectors, instrumentation, observational astrophysics, nanostructures, silicon photonics, quantum optics and photonics, and wide bandgap materials.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was established in 2010, and includes seven professors and over two dozen students at all levels of matriculation.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Staff and student researchers investigate high impact engineering and development problems through external financial support from federal agencies, private foundations, national laboratories, and industry. </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tc>
                  <a:txBody>
                    <a:bodyPr/>
                    <a:lstStyle/>
                    <a:p>
                      <a:pPr algn="ctr"/>
                      <a:r>
                        <a:rPr lang="en-US" dirty="0">
                          <a:solidFill>
                            <a:schemeClr val="bg1"/>
                          </a:solidFill>
                        </a:rPr>
                        <a:t>The CfD operates nine laboratories in three buildings and has an average </a:t>
                      </a:r>
                      <a:r>
                        <a:rPr lang="en-US">
                          <a:solidFill>
                            <a:schemeClr val="bg1"/>
                          </a:solidFill>
                        </a:rPr>
                        <a:t>of 40 </a:t>
                      </a:r>
                      <a:r>
                        <a:rPr lang="en-US" dirty="0">
                          <a:solidFill>
                            <a:schemeClr val="bg1"/>
                          </a:solidFill>
                        </a:rPr>
                        <a:t>externally funded projects (~$4.6M/year).</a:t>
                      </a:r>
                    </a:p>
                    <a:p>
                      <a:pPr algn="ctr"/>
                      <a:endParaRPr lang="en-US" dirty="0">
                        <a:solidFill>
                          <a:schemeClr val="bg1"/>
                        </a:solidFill>
                      </a:endParaRPr>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chemeClr val="accent4">
                        <a:lumMod val="50000"/>
                        <a:lumOff val="50000"/>
                        <a:alpha val="58000"/>
                      </a:schemeClr>
                    </a:solidFill>
                  </a:tcPr>
                </a:tc>
                <a:extLst>
                  <a:ext uri="{0D108BD9-81ED-4DB2-BD59-A6C34878D82A}">
                    <a16:rowId xmlns:a16="http://schemas.microsoft.com/office/drawing/2014/main" val="1513920786"/>
                  </a:ext>
                </a:extLst>
              </a:tr>
            </a:tbl>
          </a:graphicData>
        </a:graphic>
      </p:graphicFrame>
      <p:sp>
        <p:nvSpPr>
          <p:cNvPr id="9" name="TextBox 8"/>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Center for Detectors</a:t>
            </a:r>
          </a:p>
        </p:txBody>
      </p:sp>
    </p:spTree>
    <p:extLst>
      <p:ext uri="{BB962C8B-B14F-4D97-AF65-F5344CB8AC3E}">
        <p14:creationId xmlns:p14="http://schemas.microsoft.com/office/powerpoint/2010/main" val="3854933311"/>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711159"/>
            <a:ext cx="12192000" cy="8132601"/>
          </a:xfrm>
          <a:prstGeom prst="rect">
            <a:avLst/>
          </a:prstGeom>
        </p:spPr>
      </p:pic>
      <p:sp>
        <p:nvSpPr>
          <p:cNvPr id="4" name="Title 3">
            <a:extLst>
              <a:ext uri="{FF2B5EF4-FFF2-40B4-BE49-F238E27FC236}">
                <a16:creationId xmlns:a16="http://schemas.microsoft.com/office/drawing/2014/main" id="{992E3EC9-B37E-74AC-9231-C920B9E55FD0}"/>
              </a:ext>
            </a:extLst>
          </p:cNvPr>
          <p:cNvSpPr>
            <a:spLocks noGrp="1"/>
          </p:cNvSpPr>
          <p:nvPr>
            <p:ph type="title"/>
          </p:nvPr>
        </p:nvSpPr>
        <p:spPr/>
        <p:txBody>
          <a:bodyPr/>
          <a:lstStyle/>
          <a:p>
            <a:endParaRPr lang="en-US"/>
          </a:p>
        </p:txBody>
      </p:sp>
      <p:sp>
        <p:nvSpPr>
          <p:cNvPr id="9" name="Content Placeholder 8">
            <a:extLst>
              <a:ext uri="{FF2B5EF4-FFF2-40B4-BE49-F238E27FC236}">
                <a16:creationId xmlns:a16="http://schemas.microsoft.com/office/drawing/2014/main" id="{2651387B-5407-A6EE-4B6D-8EB9099373BC}"/>
              </a:ext>
            </a:extLst>
          </p:cNvPr>
          <p:cNvSpPr>
            <a:spLocks noGrp="1"/>
          </p:cNvSpPr>
          <p:nvPr>
            <p:ph sz="half" idx="1"/>
          </p:nvPr>
        </p:nvSpPr>
        <p:spPr/>
        <p:txBody>
          <a:bodyPr/>
          <a:lstStyle/>
          <a:p>
            <a:endParaRPr lang="en-US"/>
          </a:p>
        </p:txBody>
      </p:sp>
      <p:sp>
        <p:nvSpPr>
          <p:cNvPr id="10" name="Content Placeholder 9">
            <a:extLst>
              <a:ext uri="{FF2B5EF4-FFF2-40B4-BE49-F238E27FC236}">
                <a16:creationId xmlns:a16="http://schemas.microsoft.com/office/drawing/2014/main" id="{9F92A2DE-8AF2-561D-CE26-3063C15CB630}"/>
              </a:ext>
            </a:extLst>
          </p:cNvPr>
          <p:cNvSpPr>
            <a:spLocks noGrp="1"/>
          </p:cNvSpPr>
          <p:nvPr>
            <p:ph sz="half" idx="2"/>
          </p:nvPr>
        </p:nvSpPr>
        <p:spPr/>
        <p:txBody>
          <a:bodyPr/>
          <a:lstStyle/>
          <a:p>
            <a:endParaRPr lang="en-US"/>
          </a:p>
        </p:txBody>
      </p:sp>
      <p:sp>
        <p:nvSpPr>
          <p:cNvPr id="5" name="Slide Number Placeholder 4"/>
          <p:cNvSpPr>
            <a:spLocks noGrp="1"/>
          </p:cNvSpPr>
          <p:nvPr>
            <p:ph type="sldNum" sz="quarter" idx="12"/>
          </p:nvPr>
        </p:nvSpPr>
        <p:spPr>
          <a:xfrm>
            <a:off x="9093200" y="6492876"/>
            <a:ext cx="2844800" cy="365125"/>
          </a:xfrm>
        </p:spPr>
        <p:txBody>
          <a:bodyPr/>
          <a:lstStyle/>
          <a:p>
            <a:pPr lvl="0"/>
            <a:fld id="{D336BF90-F6C3-40B9-A101-D2D9AB0941E0}" type="slidenum">
              <a:rPr lang="en-US" altLang="en-US" noProof="0" smtClean="0"/>
              <a:pPr lvl="0"/>
              <a:t>33</a:t>
            </a:fld>
            <a:endParaRPr lang="en-US" altLang="en-US" noProof="0"/>
          </a:p>
        </p:txBody>
      </p:sp>
      <p:graphicFrame>
        <p:nvGraphicFramePr>
          <p:cNvPr id="6" name="Table 5"/>
          <p:cNvGraphicFramePr>
            <a:graphicFrameLocks noGrp="1"/>
          </p:cNvGraphicFramePr>
          <p:nvPr>
            <p:extLst>
              <p:ext uri="{D42A27DB-BD31-4B8C-83A1-F6EECF244321}">
                <p14:modId xmlns:p14="http://schemas.microsoft.com/office/powerpoint/2010/main" val="57603342"/>
              </p:ext>
            </p:extLst>
          </p:nvPr>
        </p:nvGraphicFramePr>
        <p:xfrm>
          <a:off x="1597104" y="4425435"/>
          <a:ext cx="8127999" cy="1629293"/>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552747270"/>
                    </a:ext>
                  </a:extLst>
                </a:gridCol>
                <a:gridCol w="2709333">
                  <a:extLst>
                    <a:ext uri="{9D8B030D-6E8A-4147-A177-3AD203B41FA5}">
                      <a16:colId xmlns:a16="http://schemas.microsoft.com/office/drawing/2014/main" val="1180508428"/>
                    </a:ext>
                  </a:extLst>
                </a:gridCol>
                <a:gridCol w="2709333">
                  <a:extLst>
                    <a:ext uri="{9D8B030D-6E8A-4147-A177-3AD203B41FA5}">
                      <a16:colId xmlns:a16="http://schemas.microsoft.com/office/drawing/2014/main" val="695018370"/>
                    </a:ext>
                  </a:extLst>
                </a:gridCol>
              </a:tblGrid>
              <a:tr h="1629293">
                <a:tc>
                  <a:txBody>
                    <a:bodyPr/>
                    <a:lstStyle/>
                    <a:p>
                      <a:pPr algn="ctr"/>
                      <a:r>
                        <a:rPr lang="en-US" dirty="0"/>
                        <a:t>The RIT Integrated Photonics Group conducts research in the Lobozzo Photonics and Optical Characterization lab.</a:t>
                      </a:r>
                    </a:p>
                  </a:txBody>
                  <a:tcPr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Dr. Preble and his team develop high performance nanophotonic devices and systems using complementary metal-oxide-semiconductor compatible materials and processes.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969696">
                        <a:alpha val="41000"/>
                      </a:srgbClr>
                    </a:solidFill>
                  </a:tcPr>
                </a:tc>
                <a:tc>
                  <a:txBody>
                    <a:bodyPr/>
                    <a:lstStyle/>
                    <a:p>
                      <a:pPr algn="ctr"/>
                      <a:r>
                        <a:rPr lang="en-US" dirty="0"/>
                        <a:t>Their work enables unique performance and efficiency by leveraging the inherently high bandwidths and low power of photons with the intelligence of electronics.</a:t>
                      </a:r>
                    </a:p>
                    <a:p>
                      <a:pPr algn="ctr"/>
                      <a:endParaRPr lang="en-US" dirty="0"/>
                    </a:p>
                  </a:txBody>
                  <a:tcPr anchor="ctr">
                    <a:lnL w="12700" cap="flat" cmpd="sng" algn="ctr">
                      <a:solidFill>
                        <a:schemeClr val="bg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solidFill>
                      <a:srgbClr val="969696">
                        <a:alpha val="41000"/>
                      </a:srgbClr>
                    </a:solidFill>
                  </a:tcPr>
                </a:tc>
                <a:extLst>
                  <a:ext uri="{0D108BD9-81ED-4DB2-BD59-A6C34878D82A}">
                    <a16:rowId xmlns:a16="http://schemas.microsoft.com/office/drawing/2014/main" val="3339290215"/>
                  </a:ext>
                </a:extLst>
              </a:tr>
            </a:tbl>
          </a:graphicData>
        </a:graphic>
      </p:graphicFrame>
      <p:sp>
        <p:nvSpPr>
          <p:cNvPr id="8" name="TextBox 7"/>
          <p:cNvSpPr txBox="1"/>
          <p:nvPr/>
        </p:nvSpPr>
        <p:spPr>
          <a:xfrm>
            <a:off x="2032001" y="507834"/>
            <a:ext cx="7967330" cy="769441"/>
          </a:xfrm>
          <a:prstGeom prst="rect">
            <a:avLst/>
          </a:prstGeom>
          <a:solidFill>
            <a:srgbClr val="777777">
              <a:alpha val="28000"/>
            </a:srgbClr>
          </a:solidFill>
        </p:spPr>
        <p:txBody>
          <a:bodyPr wrap="square" rtlCol="0" anchor="ctr">
            <a:spAutoFit/>
          </a:bodyPr>
          <a:lstStyle/>
          <a:p>
            <a:pPr algn="ctr"/>
            <a:r>
              <a:rPr lang="en-US" sz="4400" dirty="0">
                <a:solidFill>
                  <a:schemeClr val="bg1"/>
                </a:solidFill>
              </a:rPr>
              <a:t>Integrated Photonics Group</a:t>
            </a:r>
          </a:p>
        </p:txBody>
      </p:sp>
    </p:spTree>
    <p:extLst>
      <p:ext uri="{BB962C8B-B14F-4D97-AF65-F5344CB8AC3E}">
        <p14:creationId xmlns:p14="http://schemas.microsoft.com/office/powerpoint/2010/main" val="377833316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a:t>CHIPs-related Activities at RIT</a:t>
            </a:r>
            <a:endParaRPr lang="en-US" altLang="en-US" dirty="0"/>
          </a:p>
        </p:txBody>
      </p:sp>
    </p:spTree>
    <p:extLst>
      <p:ext uri="{BB962C8B-B14F-4D97-AF65-F5344CB8AC3E}">
        <p14:creationId xmlns:p14="http://schemas.microsoft.com/office/powerpoint/2010/main" val="2110561991"/>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7919138-034C-0251-00D9-FC210CF62A43}"/>
              </a:ext>
            </a:extLst>
          </p:cNvPr>
          <p:cNvSpPr>
            <a:spLocks noGrp="1"/>
          </p:cNvSpPr>
          <p:nvPr>
            <p:ph type="title"/>
          </p:nvPr>
        </p:nvSpPr>
        <p:spPr>
          <a:xfrm>
            <a:off x="1828800" y="152400"/>
            <a:ext cx="10210799" cy="914400"/>
          </a:xfrm>
        </p:spPr>
        <p:txBody>
          <a:bodyPr/>
          <a:lstStyle/>
          <a:p>
            <a:r>
              <a:rPr lang="en-US"/>
              <a:t>RIT-CHIPS News</a:t>
            </a:r>
            <a:endParaRPr lang="en-US" dirty="0"/>
          </a:p>
        </p:txBody>
      </p:sp>
      <p:pic>
        <p:nvPicPr>
          <p:cNvPr id="6" name="Content Placeholder 5">
            <a:extLst>
              <a:ext uri="{FF2B5EF4-FFF2-40B4-BE49-F238E27FC236}">
                <a16:creationId xmlns:a16="http://schemas.microsoft.com/office/drawing/2014/main" id="{3D46720C-39C9-8306-A4F7-BB16DBD4F0D8}"/>
              </a:ext>
            </a:extLst>
          </p:cNvPr>
          <p:cNvPicPr>
            <a:picLocks noGrp="1" noChangeAspect="1"/>
          </p:cNvPicPr>
          <p:nvPr>
            <p:ph sz="half" idx="1"/>
          </p:nvPr>
        </p:nvPicPr>
        <p:blipFill>
          <a:blip r:embed="rId2"/>
          <a:stretch>
            <a:fillRect/>
          </a:stretch>
        </p:blipFill>
        <p:spPr>
          <a:xfrm>
            <a:off x="609600" y="2467084"/>
            <a:ext cx="5384800" cy="2487394"/>
          </a:xfrm>
        </p:spPr>
      </p:pic>
      <p:pic>
        <p:nvPicPr>
          <p:cNvPr id="7" name="Content Placeholder 6">
            <a:extLst>
              <a:ext uri="{FF2B5EF4-FFF2-40B4-BE49-F238E27FC236}">
                <a16:creationId xmlns:a16="http://schemas.microsoft.com/office/drawing/2014/main" id="{6E01516E-3C9C-F49E-3EC1-D024FF57E3AA}"/>
              </a:ext>
            </a:extLst>
          </p:cNvPr>
          <p:cNvPicPr>
            <a:picLocks noGrp="1" noChangeAspect="1"/>
          </p:cNvPicPr>
          <p:nvPr>
            <p:ph sz="half" idx="2"/>
          </p:nvPr>
        </p:nvPicPr>
        <p:blipFill>
          <a:blip r:embed="rId3"/>
          <a:srcRect t="3497" b="7597"/>
          <a:stretch>
            <a:fillRect/>
          </a:stretch>
        </p:blipFill>
        <p:spPr>
          <a:xfrm>
            <a:off x="7258808" y="1295400"/>
            <a:ext cx="3262384" cy="2362200"/>
          </a:xfrm>
        </p:spPr>
      </p:pic>
      <p:pic>
        <p:nvPicPr>
          <p:cNvPr id="9" name="Content Placeholder 8">
            <a:extLst>
              <a:ext uri="{FF2B5EF4-FFF2-40B4-BE49-F238E27FC236}">
                <a16:creationId xmlns:a16="http://schemas.microsoft.com/office/drawing/2014/main" id="{F32F85EB-22E1-FA6F-A60C-B6F448057DB6}"/>
              </a:ext>
            </a:extLst>
          </p:cNvPr>
          <p:cNvPicPr>
            <a:picLocks noGrp="1" noChangeAspect="1"/>
          </p:cNvPicPr>
          <p:nvPr>
            <p:ph sz="half" idx="13"/>
          </p:nvPr>
        </p:nvPicPr>
        <p:blipFill>
          <a:blip r:embed="rId4"/>
          <a:srcRect t="3497" r="1345" b="7597"/>
          <a:stretch>
            <a:fillRect/>
          </a:stretch>
        </p:blipFill>
        <p:spPr>
          <a:xfrm>
            <a:off x="7331581" y="3762375"/>
            <a:ext cx="3116837" cy="2362200"/>
          </a:xfrm>
        </p:spPr>
      </p:pic>
      <p:sp>
        <p:nvSpPr>
          <p:cNvPr id="3" name="Slide Number Placeholder 2">
            <a:extLst>
              <a:ext uri="{FF2B5EF4-FFF2-40B4-BE49-F238E27FC236}">
                <a16:creationId xmlns:a16="http://schemas.microsoft.com/office/drawing/2014/main" id="{D1B620B0-1E6E-45B5-C542-8313C318983A}"/>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35</a:t>
            </a:fld>
            <a:endParaRPr lang="en-US" dirty="0"/>
          </a:p>
        </p:txBody>
      </p:sp>
    </p:spTree>
    <p:extLst>
      <p:ext uri="{BB962C8B-B14F-4D97-AF65-F5344CB8AC3E}">
        <p14:creationId xmlns:p14="http://schemas.microsoft.com/office/powerpoint/2010/main" val="3988355231"/>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dirty="0"/>
              <a:t>Back to the Future: Chips to the </a:t>
            </a:r>
            <a:r>
              <a:rPr lang="en-US" altLang="en-US" dirty="0" smtClean="0"/>
              <a:t>Cosmos</a:t>
            </a:r>
            <a:endParaRPr lang="en-US" altLang="en-US" dirty="0"/>
          </a:p>
        </p:txBody>
      </p:sp>
    </p:spTree>
    <p:extLst>
      <p:ext uri="{BB962C8B-B14F-4D97-AF65-F5344CB8AC3E}">
        <p14:creationId xmlns:p14="http://schemas.microsoft.com/office/powerpoint/2010/main" val="2107724721"/>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a:t>Back to the Future: Chips to the COSMOS</a:t>
            </a:r>
            <a:endParaRPr lang="en-US" altLang="en-US" dirty="0"/>
          </a:p>
        </p:txBody>
      </p:sp>
      <p:sp>
        <p:nvSpPr>
          <p:cNvPr id="3" name="Content Placeholder 2">
            <a:extLst>
              <a:ext uri="{FF2B5EF4-FFF2-40B4-BE49-F238E27FC236}">
                <a16:creationId xmlns:a16="http://schemas.microsoft.com/office/drawing/2014/main" id="{EBAA0562-BF5B-D854-D336-F36F1D548AD1}"/>
              </a:ext>
            </a:extLst>
          </p:cNvPr>
          <p:cNvSpPr>
            <a:spLocks noGrp="1"/>
          </p:cNvSpPr>
          <p:nvPr>
            <p:ph idx="1"/>
          </p:nvPr>
        </p:nvSpPr>
        <p:spPr>
          <a:xfrm>
            <a:off x="609600" y="1295402"/>
            <a:ext cx="10972800" cy="4830763"/>
          </a:xfrm>
        </p:spPr>
        <p:txBody>
          <a:bodyPr/>
          <a:lstStyle/>
          <a:p>
            <a:r>
              <a:rPr lang="en-US" dirty="0" smtClean="0"/>
              <a:t>Technology challenges</a:t>
            </a:r>
            <a:r>
              <a:rPr lang="en-US" dirty="0"/>
              <a:t>: </a:t>
            </a:r>
          </a:p>
          <a:p>
            <a:pPr lvl="1"/>
            <a:r>
              <a:rPr lang="en-US" dirty="0"/>
              <a:t>single-photon </a:t>
            </a:r>
            <a:r>
              <a:rPr lang="en-US" dirty="0" smtClean="0"/>
              <a:t>detection</a:t>
            </a:r>
            <a:endParaRPr lang="en-US" dirty="0"/>
          </a:p>
          <a:p>
            <a:pPr lvl="1"/>
            <a:r>
              <a:rPr lang="en-US" dirty="0"/>
              <a:t>scalable </a:t>
            </a:r>
            <a:r>
              <a:rPr lang="en-US" dirty="0" smtClean="0"/>
              <a:t>integrated photonics</a:t>
            </a:r>
            <a:endParaRPr lang="en-US" dirty="0"/>
          </a:p>
          <a:p>
            <a:pPr lvl="1"/>
            <a:r>
              <a:rPr lang="en-US" dirty="0"/>
              <a:t>detectors for life </a:t>
            </a:r>
            <a:r>
              <a:rPr lang="en-US" dirty="0" smtClean="0"/>
              <a:t>detection</a:t>
            </a:r>
            <a:endParaRPr lang="en-US" dirty="0"/>
          </a:p>
          <a:p>
            <a:r>
              <a:rPr lang="en-US" dirty="0"/>
              <a:t>Call to action: collaboration across science, industry, and </a:t>
            </a:r>
            <a:r>
              <a:rPr lang="en-US" dirty="0" smtClean="0"/>
              <a:t>policy through CHIPs</a:t>
            </a:r>
            <a:endParaRPr lang="en-US" dirty="0"/>
          </a:p>
          <a:p>
            <a:r>
              <a:rPr lang="en-US" dirty="0"/>
              <a:t>Semiconductors don’t just power our economy — they give us the power to see the WHOLE Universe!</a:t>
            </a:r>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37</a:t>
            </a:fld>
            <a:endParaRPr lang="en-US" dirty="0"/>
          </a:p>
        </p:txBody>
      </p:sp>
    </p:spTree>
    <p:extLst>
      <p:ext uri="{BB962C8B-B14F-4D97-AF65-F5344CB8AC3E}">
        <p14:creationId xmlns:p14="http://schemas.microsoft.com/office/powerpoint/2010/main" val="648960236"/>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ctrTitle" sz="quarter"/>
          </p:nvPr>
        </p:nvSpPr>
        <p:spPr>
          <a:xfrm>
            <a:off x="1828800" y="2130426"/>
            <a:ext cx="10363200" cy="1470025"/>
          </a:xfrm>
        </p:spPr>
        <p:txBody>
          <a:bodyPr/>
          <a:lstStyle/>
          <a:p>
            <a:r>
              <a:rPr lang="en-US" altLang="en-US" dirty="0" smtClean="0"/>
              <a:t>Potentially-interesting Slides</a:t>
            </a:r>
            <a:endParaRPr lang="en-US" altLang="en-US" dirty="0"/>
          </a:p>
        </p:txBody>
      </p:sp>
    </p:spTree>
    <p:extLst>
      <p:ext uri="{BB962C8B-B14F-4D97-AF65-F5344CB8AC3E}">
        <p14:creationId xmlns:p14="http://schemas.microsoft.com/office/powerpoint/2010/main" val="1556850962"/>
      </p:ext>
    </p:extLst>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997EB-A8F9-B2AF-B8C5-110AA03E424E}"/>
            </a:ext>
          </a:extLst>
        </p:cNvPr>
        <p:cNvGrpSpPr/>
        <p:nvPr/>
      </p:nvGrpSpPr>
      <p:grpSpPr>
        <a:xfrm>
          <a:off x="0" y="0"/>
          <a:ext cx="0" cy="0"/>
          <a:chOff x="0" y="0"/>
          <a:chExt cx="0" cy="0"/>
        </a:xfrm>
      </p:grpSpPr>
      <p:sp>
        <p:nvSpPr>
          <p:cNvPr id="30723" name="Title 1">
            <a:extLst>
              <a:ext uri="{FF2B5EF4-FFF2-40B4-BE49-F238E27FC236}">
                <a16:creationId xmlns:a16="http://schemas.microsoft.com/office/drawing/2014/main" id="{6EEF0D9F-8BBC-8991-9172-59EA0F69D897}"/>
              </a:ext>
            </a:extLst>
          </p:cNvPr>
          <p:cNvSpPr>
            <a:spLocks noGrp="1" noChangeArrowheads="1"/>
          </p:cNvSpPr>
          <p:nvPr>
            <p:ph type="title"/>
          </p:nvPr>
        </p:nvSpPr>
        <p:spPr>
          <a:xfrm>
            <a:off x="1828800" y="152400"/>
            <a:ext cx="10210799" cy="914400"/>
          </a:xfrm>
        </p:spPr>
        <p:txBody>
          <a:bodyPr/>
          <a:lstStyle/>
          <a:p>
            <a:r>
              <a:rPr lang="en-US" altLang="en-US" dirty="0"/>
              <a:t>Summary</a:t>
            </a:r>
          </a:p>
        </p:txBody>
      </p:sp>
      <p:pic>
        <p:nvPicPr>
          <p:cNvPr id="3" name="Content Placeholder 4">
            <a:extLst>
              <a:ext uri="{FF2B5EF4-FFF2-40B4-BE49-F238E27FC236}">
                <a16:creationId xmlns:a16="http://schemas.microsoft.com/office/drawing/2014/main" id="{268CA2CD-2099-19DF-D472-95CAC81480D5}"/>
              </a:ext>
            </a:extLst>
          </p:cNvPr>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6198754" y="1346676"/>
            <a:ext cx="5382491" cy="4709160"/>
          </a:xfrm>
        </p:spPr>
      </p:pic>
      <p:sp>
        <p:nvSpPr>
          <p:cNvPr id="2" name="Content Placeholder 1">
            <a:extLst>
              <a:ext uri="{FF2B5EF4-FFF2-40B4-BE49-F238E27FC236}">
                <a16:creationId xmlns:a16="http://schemas.microsoft.com/office/drawing/2014/main" id="{F71B89D5-4AC3-AD62-6264-2AEADB689507}"/>
              </a:ext>
            </a:extLst>
          </p:cNvPr>
          <p:cNvSpPr>
            <a:spLocks noGrp="1"/>
          </p:cNvSpPr>
          <p:nvPr>
            <p:ph sz="half" idx="2"/>
          </p:nvPr>
        </p:nvSpPr>
        <p:spPr>
          <a:xfrm>
            <a:off x="609600" y="1313795"/>
            <a:ext cx="5384800" cy="2362199"/>
          </a:xfrm>
        </p:spPr>
        <p:txBody>
          <a:bodyPr>
            <a:normAutofit fontScale="92500" lnSpcReduction="20000"/>
          </a:bodyPr>
          <a:lstStyle/>
          <a:p>
            <a:r>
              <a:rPr lang="en-US" dirty="0"/>
              <a:t>challenging science</a:t>
            </a:r>
          </a:p>
          <a:p>
            <a:r>
              <a:rPr lang="en-US" dirty="0"/>
              <a:t>observe low photon flux sources</a:t>
            </a:r>
          </a:p>
          <a:p>
            <a:r>
              <a:rPr lang="en-US" dirty="0"/>
              <a:t>detect biosignatures on exoplanets</a:t>
            </a:r>
          </a:p>
          <a:p>
            <a:r>
              <a:rPr lang="en-US" dirty="0"/>
              <a:t>develop detector technologies for HWO single-photon sensing in UV, optical, and NIR</a:t>
            </a:r>
          </a:p>
        </p:txBody>
      </p:sp>
      <p:sp>
        <p:nvSpPr>
          <p:cNvPr id="18" name="Content Placeholder 17">
            <a:extLst>
              <a:ext uri="{FF2B5EF4-FFF2-40B4-BE49-F238E27FC236}">
                <a16:creationId xmlns:a16="http://schemas.microsoft.com/office/drawing/2014/main" id="{24E5EDF5-CBAF-9E9F-9AD2-5C4C2B0D3234}"/>
              </a:ext>
            </a:extLst>
          </p:cNvPr>
          <p:cNvSpPr>
            <a:spLocks noGrp="1"/>
          </p:cNvSpPr>
          <p:nvPr>
            <p:ph sz="half" idx="13"/>
          </p:nvPr>
        </p:nvSpPr>
        <p:spPr>
          <a:xfrm>
            <a:off x="609600" y="3754748"/>
            <a:ext cx="5384800" cy="2362199"/>
          </a:xfrm>
        </p:spPr>
        <p:txBody>
          <a:bodyPr>
            <a:normAutofit fontScale="32500" lnSpcReduction="20000"/>
          </a:bodyPr>
          <a:lstStyle/>
          <a:p>
            <a:r>
              <a:rPr lang="en-US" dirty="0"/>
              <a:t>Recent Publications:</a:t>
            </a:r>
          </a:p>
          <a:p>
            <a:r>
              <a:rPr lang="en-US" dirty="0"/>
              <a:t/>
            </a:r>
            <a:br>
              <a:rPr lang="en-US" dirty="0"/>
            </a:br>
            <a:r>
              <a:rPr lang="en-US" dirty="0"/>
              <a:t>Gallagher, J. P., Buntic, L., Deng, W., Fossum, E. R., and Figer, D. F. 2024, Radiation tolerance of a single-photon counting complementary metal-oxide semiconductor image sensor, J. Astron. </a:t>
            </a:r>
            <a:r>
              <a:rPr lang="en-US" dirty="0" err="1"/>
              <a:t>Telesc</a:t>
            </a:r>
            <a:r>
              <a:rPr lang="en-US" dirty="0"/>
              <a:t>. </a:t>
            </a:r>
            <a:r>
              <a:rPr lang="en-US" dirty="0" err="1"/>
              <a:t>Instrum</a:t>
            </a:r>
            <a:r>
              <a:rPr lang="en-US" dirty="0"/>
              <a:t>. Syst. 10(3), 036003, </a:t>
            </a:r>
            <a:r>
              <a:rPr lang="en-US" dirty="0" err="1"/>
              <a:t>doi</a:t>
            </a:r>
            <a:r>
              <a:rPr lang="en-US" dirty="0"/>
              <a:t>: 10.1117/1.JATIS.10.3.036003.</a:t>
            </a:r>
          </a:p>
          <a:p>
            <a:r>
              <a:rPr lang="en-US" dirty="0"/>
              <a:t/>
            </a:r>
            <a:br>
              <a:rPr lang="en-US" dirty="0"/>
            </a:br>
            <a:r>
              <a:rPr lang="en-US" dirty="0"/>
              <a:t>Gallagher, J. P., Buntic, L., Alexani, E., Bouthsarath, K., and Figer, D. F. 2024, Characterizing radiation-tolerant single photon resolving CMOS detectors, Proceedings Volume 13103, X-Ray, Optical, and Infrared Detectors for Astronomy XI; 131030S, Yokohama, Japan, https://doi.org/10.1117/12.3019105.</a:t>
            </a:r>
          </a:p>
          <a:p>
            <a:endParaRPr lang="en-US" dirty="0"/>
          </a:p>
          <a:p>
            <a:r>
              <a:rPr lang="en-US" dirty="0"/>
              <a:t>Gallagher, J. P., Buntic, L., Figer, D. F., Deng, W. 2024, Characterization of single-photon sensing and photon-number resolving CMOS image sensors, Proc. SPIE 12191, X-Ray, Optical, and Infrared Detectors for Astronomy X, Montreal, Canada, https://doi.org/10.1117/12.2629006</a:t>
            </a:r>
          </a:p>
          <a:p>
            <a:endParaRPr lang="en-US" dirty="0"/>
          </a:p>
        </p:txBody>
      </p:sp>
      <p:sp>
        <p:nvSpPr>
          <p:cNvPr id="5" name="Slide Number Placeholder 4">
            <a:extLst>
              <a:ext uri="{FF2B5EF4-FFF2-40B4-BE49-F238E27FC236}">
                <a16:creationId xmlns:a16="http://schemas.microsoft.com/office/drawing/2014/main" id="{CB8401A6-5809-6A5B-7641-C21C1EBCCB39}"/>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39</a:t>
            </a:fld>
            <a:endParaRPr lang="en-US" dirty="0"/>
          </a:p>
        </p:txBody>
      </p:sp>
    </p:spTree>
    <p:extLst>
      <p:ext uri="{BB962C8B-B14F-4D97-AF65-F5344CB8AC3E}">
        <p14:creationId xmlns:p14="http://schemas.microsoft.com/office/powerpoint/2010/main" val="3274044283"/>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7664-CE24-6D07-3E07-79DD08D04469}"/>
              </a:ext>
            </a:extLst>
          </p:cNvPr>
          <p:cNvSpPr>
            <a:spLocks noGrp="1"/>
          </p:cNvSpPr>
          <p:nvPr>
            <p:ph type="ctrTitle" sz="quarter"/>
          </p:nvPr>
        </p:nvSpPr>
        <p:spPr>
          <a:xfrm>
            <a:off x="1828800" y="2130426"/>
            <a:ext cx="10363200" cy="1470025"/>
          </a:xfrm>
        </p:spPr>
        <p:txBody>
          <a:bodyPr/>
          <a:lstStyle/>
          <a:p>
            <a:r>
              <a:rPr lang="en-US" dirty="0"/>
              <a:t>Speaker Bio</a:t>
            </a:r>
          </a:p>
        </p:txBody>
      </p:sp>
    </p:spTree>
    <p:extLst>
      <p:ext uri="{BB962C8B-B14F-4D97-AF65-F5344CB8AC3E}">
        <p14:creationId xmlns:p14="http://schemas.microsoft.com/office/powerpoint/2010/main" val="743095681"/>
      </p:ext>
    </p:extLst>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dirty="0"/>
              <a:t>First Astronomical CCD </a:t>
            </a:r>
            <a:r>
              <a:rPr lang="en-US" altLang="en-US" dirty="0" smtClean="0"/>
              <a:t>Image</a:t>
            </a:r>
            <a:endParaRPr lang="en-US" alt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40</a:t>
            </a:fld>
            <a:endParaRPr lang="en-US" dirty="0"/>
          </a:p>
        </p:txBody>
      </p:sp>
      <p:pic>
        <p:nvPicPr>
          <p:cNvPr id="5" name="Picture 5" descr="janesick fig 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654552" y="1680813"/>
            <a:ext cx="4882896" cy="4059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0118743"/>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2" name="Group 1">
            <a:extLst>
              <a:ext uri="{FF2B5EF4-FFF2-40B4-BE49-F238E27FC236}">
                <a16:creationId xmlns:a16="http://schemas.microsoft.com/office/drawing/2014/main" id="{6F77E03A-CCAC-6735-2D9E-2A3623066F74}"/>
              </a:ext>
            </a:extLst>
          </p:cNvPr>
          <p:cNvGrpSpPr>
            <a:grpSpLocks/>
          </p:cNvGrpSpPr>
          <p:nvPr/>
        </p:nvGrpSpPr>
        <p:grpSpPr bwMode="auto">
          <a:xfrm>
            <a:off x="1652588" y="1465263"/>
            <a:ext cx="8886825" cy="2286000"/>
            <a:chOff x="1374775" y="1465263"/>
            <a:chExt cx="8887982" cy="2286000"/>
          </a:xfrm>
        </p:grpSpPr>
        <p:pic>
          <p:nvPicPr>
            <p:cNvPr id="7173" name="Picture 2">
              <a:extLst>
                <a:ext uri="{FF2B5EF4-FFF2-40B4-BE49-F238E27FC236}">
                  <a16:creationId xmlns:a16="http://schemas.microsoft.com/office/drawing/2014/main" id="{6BEE9996-F250-8121-D35D-DABB2471FD8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74775" y="1465263"/>
              <a:ext cx="3441906"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3">
              <a:extLst>
                <a:ext uri="{FF2B5EF4-FFF2-40B4-BE49-F238E27FC236}">
                  <a16:creationId xmlns:a16="http://schemas.microsoft.com/office/drawing/2014/main" id="{BBDA4AB2-7EA9-0D82-1CA2-99EA91D80E5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19878" y="1465263"/>
              <a:ext cx="234287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Picture 4">
              <a:extLst>
                <a:ext uri="{FF2B5EF4-FFF2-40B4-BE49-F238E27FC236}">
                  <a16:creationId xmlns:a16="http://schemas.microsoft.com/office/drawing/2014/main" id="{42C6FB68-271B-F02C-4F99-7CE6337EB9F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465263"/>
              <a:ext cx="2678159"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 name="Title 2">
            <a:extLst>
              <a:ext uri="{FF2B5EF4-FFF2-40B4-BE49-F238E27FC236}">
                <a16:creationId xmlns:a16="http://schemas.microsoft.com/office/drawing/2014/main" id="{BF449876-8B12-DE8E-F38E-72ED303E1F58}"/>
              </a:ext>
            </a:extLst>
          </p:cNvPr>
          <p:cNvSpPr>
            <a:spLocks noGrp="1"/>
          </p:cNvSpPr>
          <p:nvPr>
            <p:ph type="ctrTitle" sz="quarter"/>
          </p:nvPr>
        </p:nvSpPr>
        <p:spPr/>
        <p:txBody>
          <a:bodyPr/>
          <a:lstStyle/>
          <a:p>
            <a:endParaRPr lang="en-US"/>
          </a:p>
        </p:txBody>
      </p:sp>
    </p:spTree>
    <p:extLst>
      <p:ext uri="{BB962C8B-B14F-4D97-AF65-F5344CB8AC3E}">
        <p14:creationId xmlns:p14="http://schemas.microsoft.com/office/powerpoint/2010/main" val="2656447460"/>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5363F9-FD69-E8AE-3888-B41FB4DDBFB1}"/>
              </a:ext>
            </a:extLst>
          </p:cNvPr>
          <p:cNvSpPr>
            <a:spLocks noGrp="1"/>
          </p:cNvSpPr>
          <p:nvPr>
            <p:ph type="title"/>
          </p:nvPr>
        </p:nvSpPr>
        <p:spPr>
          <a:xfrm>
            <a:off x="1839817" y="152400"/>
            <a:ext cx="10201619" cy="914400"/>
          </a:xfrm>
        </p:spPr>
        <p:txBody>
          <a:bodyPr/>
          <a:lstStyle/>
          <a:p>
            <a:r>
              <a:rPr lang="en-US"/>
              <a:t>RIT CHIPS-Related Programs</a:t>
            </a:r>
            <a:endParaRPr lang="en-US" dirty="0"/>
          </a:p>
        </p:txBody>
      </p:sp>
      <p:sp>
        <p:nvSpPr>
          <p:cNvPr id="8" name="Content Placeholder 7">
            <a:extLst>
              <a:ext uri="{FF2B5EF4-FFF2-40B4-BE49-F238E27FC236}">
                <a16:creationId xmlns:a16="http://schemas.microsoft.com/office/drawing/2014/main" id="{37D41B78-8F2E-AA2C-01FE-E79967D6450E}"/>
              </a:ext>
            </a:extLst>
          </p:cNvPr>
          <p:cNvSpPr>
            <a:spLocks noGrp="1"/>
          </p:cNvSpPr>
          <p:nvPr>
            <p:ph sz="half" idx="1"/>
          </p:nvPr>
        </p:nvSpPr>
        <p:spPr>
          <a:xfrm>
            <a:off x="609600" y="1295403"/>
            <a:ext cx="5384800" cy="2414016"/>
          </a:xfrm>
        </p:spPr>
        <p:txBody>
          <a:bodyPr>
            <a:normAutofit fontScale="77500" lnSpcReduction="20000"/>
          </a:bodyPr>
          <a:lstStyle/>
          <a:p>
            <a:r>
              <a:rPr lang="en-US"/>
              <a:t>NSF ExLENT: EMERGE-MICRO</a:t>
            </a:r>
          </a:p>
          <a:p>
            <a:r>
              <a:rPr lang="en-US"/>
              <a:t>Sponsor: NSF TIP &amp; EDU</a:t>
            </a:r>
            <a:br>
              <a:rPr lang="en-US"/>
            </a:br>
            <a:r>
              <a:rPr lang="en-US"/>
              <a:t>Funding: ~$1M | 2024 – 2027</a:t>
            </a:r>
            <a:br>
              <a:rPr lang="en-US"/>
            </a:br>
            <a:endParaRPr lang="en-US"/>
          </a:p>
          <a:p>
            <a:r>
              <a:rPr lang="en-US"/>
              <a:t>Develop a pilot pipeline for community college students through A.S. → B.S. in Microelectronic Engineering.</a:t>
            </a:r>
          </a:p>
          <a:p>
            <a:r>
              <a:rPr lang="en-US"/>
              <a:t>Hands-on cleanroom training, co-op placements, and industry-guided research.</a:t>
            </a:r>
          </a:p>
          <a:p>
            <a:r>
              <a:rPr lang="en-US"/>
              <a:t>Collaborators: MCC, FLCC, GlobalFoundries, Micron, University of Rochester evaluator.</a:t>
            </a:r>
          </a:p>
          <a:p>
            <a:endParaRPr lang="en-US" dirty="0"/>
          </a:p>
        </p:txBody>
      </p:sp>
      <p:sp>
        <p:nvSpPr>
          <p:cNvPr id="9" name="Content Placeholder 8">
            <a:extLst>
              <a:ext uri="{FF2B5EF4-FFF2-40B4-BE49-F238E27FC236}">
                <a16:creationId xmlns:a16="http://schemas.microsoft.com/office/drawing/2014/main" id="{D06B1CC5-15BF-FA21-B453-1DD9044BE891}"/>
              </a:ext>
            </a:extLst>
          </p:cNvPr>
          <p:cNvSpPr>
            <a:spLocks noGrp="1"/>
          </p:cNvSpPr>
          <p:nvPr>
            <p:ph sz="half" idx="2"/>
          </p:nvPr>
        </p:nvSpPr>
        <p:spPr>
          <a:xfrm>
            <a:off x="6197600" y="1295403"/>
            <a:ext cx="5384800" cy="2414016"/>
          </a:xfrm>
        </p:spPr>
        <p:txBody>
          <a:bodyPr>
            <a:normAutofit fontScale="70000" lnSpcReduction="20000"/>
          </a:bodyPr>
          <a:lstStyle/>
          <a:p>
            <a:r>
              <a:rPr lang="en-US"/>
              <a:t>NSF NRT: CMOS+X Graduate Training</a:t>
            </a:r>
          </a:p>
          <a:p>
            <a:r>
              <a:rPr lang="en-US"/>
              <a:t>Sponsor: NSF NRT</a:t>
            </a:r>
            <a:br>
              <a:rPr lang="en-US"/>
            </a:br>
            <a:r>
              <a:rPr lang="en-US"/>
              <a:t>Funding: ~$3M | 2024 – 2029</a:t>
            </a:r>
            <a:br>
              <a:rPr lang="en-US"/>
            </a:br>
            <a:endParaRPr lang="en-US"/>
          </a:p>
          <a:p>
            <a:r>
              <a:rPr lang="en-US"/>
              <a:t>Provide graduate (M.S. &amp; Ph.D.) fellowships (~20 doctoral) in interdisciplinary semiconductor research.</a:t>
            </a:r>
          </a:p>
          <a:p>
            <a:r>
              <a:rPr lang="en-US"/>
              <a:t>Focus areas: CMOS + AI, biomedical, optoelectronic, photonic, nanoelectronics, quantum, packaging.</a:t>
            </a:r>
          </a:p>
          <a:p>
            <a:r>
              <a:rPr lang="en-US"/>
              <a:t>Goal: Train 170+ next-gen engineers &amp; scientists, emphasizing technical and professional development components.</a:t>
            </a:r>
          </a:p>
          <a:p>
            <a:endParaRPr lang="en-US" dirty="0"/>
          </a:p>
        </p:txBody>
      </p:sp>
      <p:sp>
        <p:nvSpPr>
          <p:cNvPr id="3" name="Slide Number Placeholder 2">
            <a:extLst>
              <a:ext uri="{FF2B5EF4-FFF2-40B4-BE49-F238E27FC236}">
                <a16:creationId xmlns:a16="http://schemas.microsoft.com/office/drawing/2014/main" id="{6CCF902A-5433-D99D-2168-FFF7E26C9245}"/>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42</a:t>
            </a:fld>
            <a:endParaRPr lang="en-US" dirty="0"/>
          </a:p>
        </p:txBody>
      </p:sp>
      <p:sp>
        <p:nvSpPr>
          <p:cNvPr id="10" name="Content Placeholder 9">
            <a:extLst>
              <a:ext uri="{FF2B5EF4-FFF2-40B4-BE49-F238E27FC236}">
                <a16:creationId xmlns:a16="http://schemas.microsoft.com/office/drawing/2014/main" id="{3A4C005B-DDC8-9490-CFE8-FB394FBF3903}"/>
              </a:ext>
            </a:extLst>
          </p:cNvPr>
          <p:cNvSpPr>
            <a:spLocks noGrp="1"/>
          </p:cNvSpPr>
          <p:nvPr>
            <p:ph sz="half" idx="13"/>
          </p:nvPr>
        </p:nvSpPr>
        <p:spPr>
          <a:xfrm>
            <a:off x="609600" y="3726825"/>
            <a:ext cx="5384800" cy="2414016"/>
          </a:xfrm>
        </p:spPr>
        <p:txBody>
          <a:bodyPr>
            <a:normAutofit fontScale="70000" lnSpcReduction="20000"/>
          </a:bodyPr>
          <a:lstStyle/>
          <a:p>
            <a:r>
              <a:rPr lang="en-US" dirty="0"/>
              <a:t>NSF: UPWARDS for the Future</a:t>
            </a:r>
          </a:p>
          <a:p>
            <a:r>
              <a:rPr lang="en-US" dirty="0"/>
              <a:t>Sponsor: NSF | (UW lead)</a:t>
            </a:r>
            <a:br>
              <a:rPr lang="en-US" dirty="0"/>
            </a:br>
            <a:r>
              <a:rPr lang="en-US" dirty="0"/>
              <a:t>Funding: ~$10M | 2023 – 2028</a:t>
            </a:r>
          </a:p>
          <a:p>
            <a:endParaRPr lang="en-US" dirty="0"/>
          </a:p>
          <a:p>
            <a:r>
              <a:rPr lang="en-US" dirty="0"/>
              <a:t>U.S.–Japan university partnership engaging six U.S. and five Japanese universities.</a:t>
            </a:r>
          </a:p>
          <a:p>
            <a:r>
              <a:rPr lang="en-US" dirty="0"/>
              <a:t>Activities: Student exchanges, faculty visiting programs, certification, curriculum development, focused semiconductor and memory-centric research.</a:t>
            </a:r>
          </a:p>
          <a:p>
            <a:r>
              <a:rPr lang="en-US" dirty="0"/>
              <a:t>Objective: Build a globally connected, skilled microelectronics workforce aligned with industry needs.</a:t>
            </a:r>
          </a:p>
          <a:p>
            <a:endParaRPr lang="en-US" dirty="0"/>
          </a:p>
        </p:txBody>
      </p:sp>
      <p:sp>
        <p:nvSpPr>
          <p:cNvPr id="11" name="Content Placeholder 10">
            <a:extLst>
              <a:ext uri="{FF2B5EF4-FFF2-40B4-BE49-F238E27FC236}">
                <a16:creationId xmlns:a16="http://schemas.microsoft.com/office/drawing/2014/main" id="{122B4B2E-E0F4-5C35-41E3-86C096311537}"/>
              </a:ext>
            </a:extLst>
          </p:cNvPr>
          <p:cNvSpPr>
            <a:spLocks noGrp="1"/>
          </p:cNvSpPr>
          <p:nvPr>
            <p:ph sz="half" idx="14"/>
          </p:nvPr>
        </p:nvSpPr>
        <p:spPr>
          <a:xfrm>
            <a:off x="6197600" y="3726825"/>
            <a:ext cx="5384800" cy="2414016"/>
          </a:xfrm>
        </p:spPr>
        <p:txBody>
          <a:bodyPr>
            <a:normAutofit fontScale="62500" lnSpcReduction="20000"/>
          </a:bodyPr>
          <a:lstStyle/>
          <a:p>
            <a:r>
              <a:rPr lang="en-US" dirty="0" err="1"/>
              <a:t>DoC</a:t>
            </a:r>
            <a:r>
              <a:rPr lang="en-US" dirty="0"/>
              <a:t>: BRIDGE for Microelectronics</a:t>
            </a:r>
          </a:p>
          <a:p>
            <a:r>
              <a:rPr lang="en-US" dirty="0"/>
              <a:t>Sponsor: Dept of Commerce/NIST CHIPS Act</a:t>
            </a:r>
            <a:br>
              <a:rPr lang="en-US" dirty="0"/>
            </a:br>
            <a:r>
              <a:rPr lang="en-US" dirty="0"/>
              <a:t>Funding: ~$1.5M | 2025 – 2027</a:t>
            </a:r>
          </a:p>
          <a:p>
            <a:endParaRPr lang="en-US" dirty="0"/>
          </a:p>
          <a:p>
            <a:r>
              <a:rPr lang="en-US" dirty="0"/>
              <a:t>Build graduate education program to train 555 students across bachelor’s, master’s, and certificate tracks in microelectronics.</a:t>
            </a:r>
          </a:p>
          <a:p>
            <a:r>
              <a:rPr lang="en-US" dirty="0"/>
              <a:t>Includes new online certificate offerings, industry collaboration, and student support.</a:t>
            </a:r>
          </a:p>
          <a:p>
            <a:r>
              <a:rPr lang="en-US" dirty="0"/>
              <a:t>Part of NSTC Workforce Partner Alliance under CHIPS Act, scaling semiconductor workforce ecosystem.</a:t>
            </a:r>
          </a:p>
          <a:p>
            <a:r>
              <a:rPr lang="en-US" dirty="0"/>
              <a:t>Industry Partners: Micron, GlobalFoundries, Northrop Grumman</a:t>
            </a:r>
          </a:p>
          <a:p>
            <a:endParaRPr lang="en-US" dirty="0"/>
          </a:p>
        </p:txBody>
      </p:sp>
      <p:pic>
        <p:nvPicPr>
          <p:cNvPr id="12" name="Picture 4" descr="National Science Foundation - Wikipedia">
            <a:extLst>
              <a:ext uri="{FF2B5EF4-FFF2-40B4-BE49-F238E27FC236}">
                <a16:creationId xmlns:a16="http://schemas.microsoft.com/office/drawing/2014/main" id="{E536CCDB-31F0-A006-FE94-4F3CCC0F5F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16601" y="6119642"/>
            <a:ext cx="672856" cy="6750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logo with orange text&#10;&#10;Description automatically generated">
            <a:extLst>
              <a:ext uri="{FF2B5EF4-FFF2-40B4-BE49-F238E27FC236}">
                <a16:creationId xmlns:a16="http://schemas.microsoft.com/office/drawing/2014/main" id="{7807861F-72E7-FC8D-0162-544FF0611D9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8784" b="26662"/>
          <a:stretch/>
        </p:blipFill>
        <p:spPr>
          <a:xfrm>
            <a:off x="6674714" y="6220407"/>
            <a:ext cx="1446522" cy="337522"/>
          </a:xfrm>
          <a:prstGeom prst="rect">
            <a:avLst/>
          </a:prstGeom>
        </p:spPr>
      </p:pic>
      <p:pic>
        <p:nvPicPr>
          <p:cNvPr id="14" name="Picture 13" descr="A black and white logo&#10;&#10;Description automatically generated">
            <a:extLst>
              <a:ext uri="{FF2B5EF4-FFF2-40B4-BE49-F238E27FC236}">
                <a16:creationId xmlns:a16="http://schemas.microsoft.com/office/drawing/2014/main" id="{329607B0-F50E-925B-5113-ABC3F0C4AA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15815" y="6107899"/>
            <a:ext cx="800051" cy="450029"/>
          </a:xfrm>
          <a:prstGeom prst="rect">
            <a:avLst/>
          </a:prstGeom>
        </p:spPr>
      </p:pic>
      <p:pic>
        <p:nvPicPr>
          <p:cNvPr id="15" name="Picture 2" descr="Northrop Grumman Logo Blue transparent ...">
            <a:extLst>
              <a:ext uri="{FF2B5EF4-FFF2-40B4-BE49-F238E27FC236}">
                <a16:creationId xmlns:a16="http://schemas.microsoft.com/office/drawing/2014/main" id="{2394DE9F-5769-8767-7D34-9545B4927B7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3447" y="6182849"/>
            <a:ext cx="991953" cy="33752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United States Department of Commerce - Wikipedia">
            <a:extLst>
              <a:ext uri="{FF2B5EF4-FFF2-40B4-BE49-F238E27FC236}">
                <a16:creationId xmlns:a16="http://schemas.microsoft.com/office/drawing/2014/main" id="{06875965-4911-B674-97BC-A71E9DD929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08466" y="6119642"/>
            <a:ext cx="675043" cy="6750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75453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500CF-6AD3-275F-85DB-EBCEA042CB52}"/>
              </a:ext>
            </a:extLst>
          </p:cNvPr>
          <p:cNvSpPr>
            <a:spLocks noGrp="1"/>
          </p:cNvSpPr>
          <p:nvPr>
            <p:ph type="title"/>
          </p:nvPr>
        </p:nvSpPr>
        <p:spPr>
          <a:xfrm>
            <a:off x="1828800" y="152400"/>
            <a:ext cx="10210799" cy="914400"/>
          </a:xfrm>
        </p:spPr>
        <p:txBody>
          <a:bodyPr/>
          <a:lstStyle/>
          <a:p>
            <a:r>
              <a:rPr lang="en-US" dirty="0"/>
              <a:t>RIT-CHIPS News</a:t>
            </a:r>
          </a:p>
        </p:txBody>
      </p:sp>
      <p:sp>
        <p:nvSpPr>
          <p:cNvPr id="3" name="Content Placeholder 2">
            <a:extLst>
              <a:ext uri="{FF2B5EF4-FFF2-40B4-BE49-F238E27FC236}">
                <a16:creationId xmlns:a16="http://schemas.microsoft.com/office/drawing/2014/main" id="{E4127FD1-1E79-A6C2-D1D2-F9149FEE3BD4}"/>
              </a:ext>
            </a:extLst>
          </p:cNvPr>
          <p:cNvSpPr>
            <a:spLocks noGrp="1"/>
          </p:cNvSpPr>
          <p:nvPr>
            <p:ph idx="1"/>
          </p:nvPr>
        </p:nvSpPr>
        <p:spPr>
          <a:xfrm>
            <a:off x="609600" y="1295402"/>
            <a:ext cx="10972800" cy="4830763"/>
          </a:xfrm>
        </p:spPr>
        <p:txBody>
          <a:bodyPr>
            <a:normAutofit fontScale="85000" lnSpcReduction="10000"/>
          </a:bodyPr>
          <a:lstStyle/>
          <a:p>
            <a:r>
              <a:rPr lang="en-US" dirty="0"/>
              <a:t>This list includes NSF public records and RIT/local news releases about our CHIPS-related workforce efforts here:</a:t>
            </a:r>
          </a:p>
          <a:p>
            <a:r>
              <a:rPr lang="en-US" dirty="0"/>
              <a:t>NSF </a:t>
            </a:r>
            <a:r>
              <a:rPr lang="en-US" dirty="0" err="1"/>
              <a:t>ExLENT</a:t>
            </a:r>
            <a:r>
              <a:rPr lang="en-US" dirty="0"/>
              <a:t>:</a:t>
            </a:r>
          </a:p>
          <a:p>
            <a:pPr lvl="1"/>
            <a:r>
              <a:rPr lang="en-US" dirty="0">
                <a:hlinkClick r:id="rId2"/>
              </a:rPr>
              <a:t>https://nsf.elsevierpure.com/en/projects/beginnings-empowering-minds-through-experiential-learning-researc</a:t>
            </a:r>
            <a:endParaRPr lang="en-US" dirty="0"/>
          </a:p>
          <a:p>
            <a:pPr lvl="1"/>
            <a:r>
              <a:rPr lang="en-US" dirty="0">
                <a:hlinkClick r:id="rId3"/>
              </a:rPr>
              <a:t>https://www.rit.edu/news/rit-expands-its-workforce-initiatives-semiconductor-industry</a:t>
            </a:r>
            <a:endParaRPr lang="en-US" dirty="0"/>
          </a:p>
          <a:p>
            <a:r>
              <a:rPr lang="en-US" dirty="0"/>
              <a:t>NSF NRT:</a:t>
            </a:r>
          </a:p>
          <a:p>
            <a:pPr lvl="1"/>
            <a:r>
              <a:rPr lang="en-US" dirty="0">
                <a:hlinkClick r:id="rId4"/>
              </a:rPr>
              <a:t>https://www.nsf.gov/awardsearch/showAward?AWD_ID=2345983&amp;HistoricalAwards=false</a:t>
            </a:r>
            <a:endParaRPr lang="en-US" dirty="0"/>
          </a:p>
          <a:p>
            <a:pPr lvl="1"/>
            <a:r>
              <a:rPr lang="en-US" dirty="0">
                <a:hlinkClick r:id="rId5"/>
              </a:rPr>
              <a:t>https://www.rit.edu/news/nsf-awards-rit-nearly-3-million-advance-semiconductor-technologies</a:t>
            </a:r>
            <a:endParaRPr lang="en-US" dirty="0"/>
          </a:p>
          <a:p>
            <a:r>
              <a:rPr lang="en-US" dirty="0"/>
              <a:t>NSF UPWARDS for the Future:</a:t>
            </a:r>
          </a:p>
          <a:p>
            <a:pPr lvl="1"/>
            <a:r>
              <a:rPr lang="en-US" dirty="0">
                <a:hlinkClick r:id="rId6"/>
              </a:rPr>
              <a:t>https://nsf.elsevierpure.com/en/projects/us-japan-university-partnership-for-workforce-advancement-and-res</a:t>
            </a:r>
            <a:endParaRPr lang="en-US" dirty="0"/>
          </a:p>
          <a:p>
            <a:pPr lvl="1"/>
            <a:r>
              <a:rPr lang="en-US" dirty="0">
                <a:hlinkClick r:id="rId7"/>
              </a:rPr>
              <a:t>https://www.rochesterfirst.com/development/inside-upwards-at-rit-an-international-semiconductor-education-exchange-program/</a:t>
            </a:r>
            <a:endParaRPr lang="en-US" dirty="0"/>
          </a:p>
          <a:p>
            <a:r>
              <a:rPr lang="en-US" dirty="0"/>
              <a:t>Department of Commerce BRIDGE for Microelectronics Program:</a:t>
            </a:r>
          </a:p>
          <a:p>
            <a:pPr lvl="1"/>
            <a:r>
              <a:rPr lang="en-US" dirty="0">
                <a:hlinkClick r:id="rId8"/>
              </a:rPr>
              <a:t>https://www.nist.gov/chips/rochester-institute-technology-rit-rochester</a:t>
            </a:r>
            <a:endParaRPr lang="en-US" dirty="0"/>
          </a:p>
          <a:p>
            <a:pPr lvl="1"/>
            <a:r>
              <a:rPr lang="en-US" dirty="0">
                <a:hlinkClick r:id="rId9"/>
              </a:rPr>
              <a:t>https://www.nist.gov/news-events/news/2024/09/biden-harris-administration-launches-nstc-workforce-center-excellence</a:t>
            </a:r>
            <a:endParaRPr lang="en-US" dirty="0"/>
          </a:p>
          <a:p>
            <a:pPr lvl="1"/>
            <a:r>
              <a:rPr lang="en-US" dirty="0">
                <a:hlinkClick r:id="rId10"/>
              </a:rPr>
              <a:t>https://www.rochesterfirst.com/news/local-news/rit-awarded-1-5-million-to-train-555-students-in-semiconductor-program/</a:t>
            </a:r>
            <a:endParaRPr lang="en-US" dirty="0"/>
          </a:p>
          <a:p>
            <a:r>
              <a:rPr lang="en-US" dirty="0"/>
              <a:t>You can find a full list of RIT CHIPS news here: </a:t>
            </a:r>
            <a:r>
              <a:rPr lang="en-US" dirty="0">
                <a:hlinkClick r:id="rId11"/>
              </a:rPr>
              <a:t>https://www.rit.edu/news/semiconductor-chips</a:t>
            </a:r>
            <a:endParaRPr lang="en-US" dirty="0"/>
          </a:p>
          <a:p>
            <a:endParaRPr lang="en-US" dirty="0"/>
          </a:p>
        </p:txBody>
      </p:sp>
      <p:sp>
        <p:nvSpPr>
          <p:cNvPr id="5" name="Slide Number Placeholder 4">
            <a:extLst>
              <a:ext uri="{FF2B5EF4-FFF2-40B4-BE49-F238E27FC236}">
                <a16:creationId xmlns:a16="http://schemas.microsoft.com/office/drawing/2014/main" id="{1E83133B-768F-163E-63C9-B7ACEB2AAA25}"/>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43</a:t>
            </a:fld>
            <a:endParaRPr lang="en-US" dirty="0"/>
          </a:p>
        </p:txBody>
      </p:sp>
    </p:spTree>
    <p:extLst>
      <p:ext uri="{BB962C8B-B14F-4D97-AF65-F5344CB8AC3E}">
        <p14:creationId xmlns:p14="http://schemas.microsoft.com/office/powerpoint/2010/main" val="2418719178"/>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a:t>Sensors and Detectors All Around Us</a:t>
            </a:r>
            <a:endParaRPr lang="en-US" altLang="en-US" dirty="0"/>
          </a:p>
        </p:txBody>
      </p:sp>
      <p:sp>
        <p:nvSpPr>
          <p:cNvPr id="5124" name="Rectangle 3"/>
          <p:cNvSpPr>
            <a:spLocks noGrp="1" noChangeArrowheads="1"/>
          </p:cNvSpPr>
          <p:nvPr>
            <p:ph idx="1"/>
          </p:nvPr>
        </p:nvSpPr>
        <p:spPr>
          <a:xfrm>
            <a:off x="609600" y="1295402"/>
            <a:ext cx="10972800" cy="4830763"/>
          </a:xfrm>
        </p:spPr>
        <p:txBody>
          <a:bodyPr/>
          <a:lstStyle/>
          <a:p>
            <a:r>
              <a:rPr lang="en-US" altLang="en-US"/>
              <a:t>Everyday applications</a:t>
            </a:r>
          </a:p>
          <a:p>
            <a:pPr lvl="1"/>
            <a:r>
              <a:rPr lang="en-US" altLang="en-US"/>
              <a:t>phones</a:t>
            </a:r>
          </a:p>
          <a:p>
            <a:pPr lvl="1"/>
            <a:r>
              <a:rPr lang="en-US" altLang="en-US"/>
              <a:t>cars</a:t>
            </a:r>
          </a:p>
          <a:p>
            <a:pPr lvl="1"/>
            <a:r>
              <a:rPr lang="en-US" altLang="en-US"/>
              <a:t>defense</a:t>
            </a:r>
          </a:p>
          <a:p>
            <a:pPr lvl="1"/>
            <a:r>
              <a:rPr lang="en-US" altLang="en-US"/>
              <a:t>medicine</a:t>
            </a:r>
          </a:p>
          <a:p>
            <a:r>
              <a:rPr lang="en-US" altLang="en-US"/>
              <a:t>Cutting edge applications</a:t>
            </a:r>
          </a:p>
          <a:p>
            <a:pPr lvl="1"/>
            <a:r>
              <a:rPr lang="en-US" altLang="en-US"/>
              <a:t>high energy physics</a:t>
            </a:r>
          </a:p>
          <a:p>
            <a:pPr lvl="1"/>
            <a:r>
              <a:rPr lang="en-US" altLang="en-US"/>
              <a:t>astrophysics</a:t>
            </a:r>
          </a:p>
          <a:p>
            <a:pPr lvl="1"/>
            <a:r>
              <a:rPr lang="en-US" altLang="en-US"/>
              <a:t>quantum information science and technology</a:t>
            </a:r>
          </a:p>
          <a:p>
            <a:r>
              <a:rPr lang="en-US" altLang="en-US"/>
              <a:t>Semiconductors as enablers</a:t>
            </a:r>
          </a:p>
          <a:p>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44</a:t>
            </a:fld>
            <a:endParaRPr lang="en-US" dirty="0"/>
          </a:p>
        </p:txBody>
      </p:sp>
    </p:spTree>
    <p:extLst>
      <p:ext uri="{BB962C8B-B14F-4D97-AF65-F5344CB8AC3E}">
        <p14:creationId xmlns:p14="http://schemas.microsoft.com/office/powerpoint/2010/main" val="36238541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2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2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124">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124">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24">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12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a:t>CMOS Imaging Detectors in Astrophysics</a:t>
            </a:r>
            <a:endParaRPr lang="en-US" altLang="en-US" dirty="0"/>
          </a:p>
        </p:txBody>
      </p:sp>
      <p:sp>
        <p:nvSpPr>
          <p:cNvPr id="5124" name="Rectangle 3"/>
          <p:cNvSpPr>
            <a:spLocks noGrp="1" noChangeArrowheads="1"/>
          </p:cNvSpPr>
          <p:nvPr>
            <p:ph idx="1"/>
          </p:nvPr>
        </p:nvSpPr>
        <p:spPr>
          <a:xfrm>
            <a:off x="609600" y="1295402"/>
            <a:ext cx="10972800" cy="4830763"/>
          </a:xfrm>
        </p:spPr>
        <p:txBody>
          <a:bodyPr/>
          <a:lstStyle/>
          <a:p>
            <a:r>
              <a:rPr lang="en-US" altLang="en-US"/>
              <a:t>CMOS imaging detectors transformative for Astrophysics</a:t>
            </a:r>
          </a:p>
          <a:p>
            <a:r>
              <a:rPr lang="en-US" altLang="en-US"/>
              <a:t>HST, JWST, Rubin, Roman, HWO</a:t>
            </a:r>
          </a:p>
          <a:p>
            <a:r>
              <a:rPr lang="en-US" altLang="en-US"/>
              <a:t>United States world leader in CMOS imaging detectors, although threats are constant</a:t>
            </a:r>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45</a:t>
            </a:fld>
            <a:endParaRPr lang="en-US" dirty="0"/>
          </a:p>
        </p:txBody>
      </p:sp>
    </p:spTree>
    <p:extLst>
      <p:ext uri="{BB962C8B-B14F-4D97-AF65-F5344CB8AC3E}">
        <p14:creationId xmlns:p14="http://schemas.microsoft.com/office/powerpoint/2010/main" val="36327790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ltLang="en-US" dirty="0"/>
              <a:t>Infrared Hybrid Array</a:t>
            </a:r>
            <a:endParaRPr lang="en-US" dirty="0"/>
          </a:p>
        </p:txBody>
      </p:sp>
      <p:sp>
        <p:nvSpPr>
          <p:cNvPr id="6" name="Content Placeholder 5"/>
          <p:cNvSpPr>
            <a:spLocks noGrp="1"/>
          </p:cNvSpPr>
          <p:nvPr>
            <p:ph sz="half" idx="1"/>
          </p:nvPr>
        </p:nvSpPr>
        <p:spPr/>
        <p:txBody>
          <a:bodyPr/>
          <a:lstStyle/>
          <a:p>
            <a:r>
              <a:rPr lang="en-US" dirty="0" smtClean="0"/>
              <a:t>light-sensitive </a:t>
            </a:r>
            <a:r>
              <a:rPr lang="en-US" dirty="0"/>
              <a:t>material that detects infrared photons (wavelengths &gt; ~1 µm)</a:t>
            </a:r>
          </a:p>
          <a:p>
            <a:r>
              <a:rPr lang="en-US" dirty="0" smtClean="0"/>
              <a:t>silicon readout integrated circuit</a:t>
            </a:r>
            <a:endParaRPr lang="en-US" dirty="0"/>
          </a:p>
          <a:p>
            <a:r>
              <a:rPr lang="en-US" dirty="0" smtClean="0"/>
              <a:t>detector </a:t>
            </a:r>
            <a:r>
              <a:rPr lang="en-US" dirty="0"/>
              <a:t>material (e.g., HgCdTe) </a:t>
            </a:r>
            <a:r>
              <a:rPr lang="en-US" dirty="0" smtClean="0"/>
              <a:t>optimized </a:t>
            </a:r>
            <a:r>
              <a:rPr lang="en-US" dirty="0"/>
              <a:t>for </a:t>
            </a:r>
            <a:r>
              <a:rPr lang="en-US" dirty="0" smtClean="0"/>
              <a:t>infrared sensitivity</a:t>
            </a:r>
            <a:endParaRPr lang="en-US" dirty="0"/>
          </a:p>
          <a:p>
            <a:r>
              <a:rPr lang="en-US" dirty="0" smtClean="0"/>
              <a:t>“hybrid</a:t>
            </a:r>
            <a:r>
              <a:rPr lang="en-US" dirty="0"/>
              <a:t>” design: infrared detector layer bonded to a silicon readout integrated circuit (ROIC) using indium bump bonds</a:t>
            </a:r>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p:txBody>
          <a:bodyPr/>
          <a:lstStyle/>
          <a:p>
            <a:fld id="{B9B0392C-5BE7-214B-9E5F-CC8853CBAA6A}" type="slidenum">
              <a:rPr lang="en-US" smtClean="0"/>
              <a:pPr/>
              <a:t>46</a:t>
            </a:fld>
            <a:endParaRPr lang="en-US" dirty="0"/>
          </a:p>
        </p:txBody>
      </p:sp>
      <p:pic>
        <p:nvPicPr>
          <p:cNvPr id="8" name="Content Placeholder 2"/>
          <p:cNvPicPr>
            <a:picLocks noGrp="1" noChangeAspect="1"/>
          </p:cNvPicPr>
          <p:nvPr>
            <p:ph sz="half" idx="2"/>
          </p:nvPr>
        </p:nvPicPr>
        <p:blipFill>
          <a:blip r:embed="rId2"/>
          <a:stretch>
            <a:fillRect/>
          </a:stretch>
        </p:blipFill>
        <p:spPr>
          <a:xfrm>
            <a:off x="6197600" y="1515038"/>
            <a:ext cx="5384800" cy="4391487"/>
          </a:xfrm>
          <a:prstGeom prst="rect">
            <a:avLst/>
          </a:prstGeom>
        </p:spPr>
      </p:pic>
    </p:spTree>
    <p:extLst>
      <p:ext uri="{BB962C8B-B14F-4D97-AF65-F5344CB8AC3E}">
        <p14:creationId xmlns:p14="http://schemas.microsoft.com/office/powerpoint/2010/main" val="1679025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63B405-3E26-BFAE-2158-12946631DFF8}"/>
              </a:ext>
            </a:extLst>
          </p:cNvPr>
          <p:cNvSpPr>
            <a:spLocks noGrp="1"/>
          </p:cNvSpPr>
          <p:nvPr>
            <p:ph type="title"/>
          </p:nvPr>
        </p:nvSpPr>
        <p:spPr>
          <a:xfrm>
            <a:off x="1828800" y="152400"/>
            <a:ext cx="10210799" cy="914400"/>
          </a:xfrm>
        </p:spPr>
        <p:txBody>
          <a:bodyPr/>
          <a:lstStyle/>
          <a:p>
            <a:r>
              <a:rPr lang="en-US" dirty="0"/>
              <a:t>Alien Life</a:t>
            </a:r>
          </a:p>
        </p:txBody>
      </p:sp>
      <p:sp>
        <p:nvSpPr>
          <p:cNvPr id="6" name="Content Placeholder 5">
            <a:extLst>
              <a:ext uri="{FF2B5EF4-FFF2-40B4-BE49-F238E27FC236}">
                <a16:creationId xmlns:a16="http://schemas.microsoft.com/office/drawing/2014/main" id="{2E2736F2-BCFA-7978-1BAF-4C191839B306}"/>
              </a:ext>
            </a:extLst>
          </p:cNvPr>
          <p:cNvSpPr>
            <a:spLocks noGrp="1"/>
          </p:cNvSpPr>
          <p:nvPr>
            <p:ph idx="1"/>
          </p:nvPr>
        </p:nvSpPr>
        <p:spPr>
          <a:xfrm>
            <a:off x="609600" y="1295402"/>
            <a:ext cx="10972800" cy="4830763"/>
          </a:xfrm>
        </p:spPr>
        <p:txBody>
          <a:bodyPr/>
          <a:lstStyle/>
          <a:p>
            <a:r>
              <a:rPr lang="en-US" dirty="0"/>
              <a:t>The coexistence of methane (CH₄) and oxygen (O₂) in a planet’s atmosphere suggests potential alien life.</a:t>
            </a:r>
          </a:p>
          <a:p>
            <a:r>
              <a:rPr lang="en-US" dirty="0"/>
              <a:t>CH₄ and O₂ are highly reactive and cannot persist together without continuous replenishment.</a:t>
            </a:r>
          </a:p>
          <a:p>
            <a:r>
              <a:rPr lang="en-US" dirty="0"/>
              <a:t>On Earth, microbes generate CH₄ while plants and algae produce O₂, sustaining disequilibrium.</a:t>
            </a:r>
          </a:p>
          <a:p>
            <a:r>
              <a:rPr lang="en-US" dirty="0"/>
              <a:t>Detecting both gases elsewhere may indicate biology at work.</a:t>
            </a:r>
          </a:p>
        </p:txBody>
      </p:sp>
      <p:sp>
        <p:nvSpPr>
          <p:cNvPr id="4" name="Slide Number Placeholder 3">
            <a:extLst>
              <a:ext uri="{FF2B5EF4-FFF2-40B4-BE49-F238E27FC236}">
                <a16:creationId xmlns:a16="http://schemas.microsoft.com/office/drawing/2014/main" id="{50B61331-D248-2D2A-9459-F48916ED196C}"/>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47</a:t>
            </a:fld>
            <a:endParaRPr lang="en-US" dirty="0"/>
          </a:p>
        </p:txBody>
      </p:sp>
    </p:spTree>
    <p:extLst>
      <p:ext uri="{BB962C8B-B14F-4D97-AF65-F5344CB8AC3E}">
        <p14:creationId xmlns:p14="http://schemas.microsoft.com/office/powerpoint/2010/main" val="403520887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348EE-97F7-73D0-F32E-7B4A4E410A21}"/>
              </a:ext>
            </a:extLst>
          </p:cNvPr>
          <p:cNvSpPr>
            <a:spLocks noGrp="1"/>
          </p:cNvSpPr>
          <p:nvPr>
            <p:ph type="title"/>
          </p:nvPr>
        </p:nvSpPr>
        <p:spPr>
          <a:xfrm>
            <a:off x="1828800" y="152400"/>
            <a:ext cx="10210799" cy="914400"/>
          </a:xfrm>
        </p:spPr>
        <p:txBody>
          <a:bodyPr/>
          <a:lstStyle/>
          <a:p>
            <a:r>
              <a:rPr lang="en-US" dirty="0"/>
              <a:t>Beyond CH₄ + O₂</a:t>
            </a:r>
          </a:p>
        </p:txBody>
      </p:sp>
      <p:sp>
        <p:nvSpPr>
          <p:cNvPr id="3" name="Content Placeholder 2">
            <a:extLst>
              <a:ext uri="{FF2B5EF4-FFF2-40B4-BE49-F238E27FC236}">
                <a16:creationId xmlns:a16="http://schemas.microsoft.com/office/drawing/2014/main" id="{03DC96AC-8DD8-4144-B758-7635F1A16D42}"/>
              </a:ext>
            </a:extLst>
          </p:cNvPr>
          <p:cNvSpPr>
            <a:spLocks noGrp="1"/>
          </p:cNvSpPr>
          <p:nvPr>
            <p:ph idx="1"/>
          </p:nvPr>
        </p:nvSpPr>
        <p:spPr>
          <a:xfrm>
            <a:off x="609600" y="1295402"/>
            <a:ext cx="10972800" cy="4830763"/>
          </a:xfrm>
        </p:spPr>
        <p:txBody>
          <a:bodyPr/>
          <a:lstStyle/>
          <a:p>
            <a:r>
              <a:rPr lang="en-US" dirty="0"/>
              <a:t>Additional chemical reactions may hint at life or habitability:</a:t>
            </a:r>
          </a:p>
          <a:p>
            <a:pPr lvl="1"/>
            <a:r>
              <a:rPr lang="en-US" dirty="0"/>
              <a:t>CO₂ + H₂ → CH₄ (geological or biological)</a:t>
            </a:r>
          </a:p>
          <a:p>
            <a:pPr lvl="1"/>
            <a:r>
              <a:rPr lang="en-US" dirty="0"/>
              <a:t>N₂ + O₂ imbalance (linked to biological cycling)</a:t>
            </a:r>
          </a:p>
          <a:p>
            <a:pPr lvl="1"/>
            <a:r>
              <a:rPr lang="en-US" dirty="0"/>
              <a:t>Trace gases like NH₃ or PH₃ that require active replenishment.</a:t>
            </a:r>
          </a:p>
          <a:p>
            <a:r>
              <a:rPr lang="en-US" dirty="0"/>
              <a:t>These broaden the search beyond methane and oxygen alone.</a:t>
            </a:r>
          </a:p>
        </p:txBody>
      </p:sp>
      <p:sp>
        <p:nvSpPr>
          <p:cNvPr id="4" name="Slide Number Placeholder 3">
            <a:extLst>
              <a:ext uri="{FF2B5EF4-FFF2-40B4-BE49-F238E27FC236}">
                <a16:creationId xmlns:a16="http://schemas.microsoft.com/office/drawing/2014/main" id="{A00FFAFD-898C-EAC8-A8BB-05977C2B829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48</a:t>
            </a:fld>
            <a:endParaRPr lang="en-US" dirty="0"/>
          </a:p>
        </p:txBody>
      </p:sp>
    </p:spTree>
    <p:extLst>
      <p:ext uri="{BB962C8B-B14F-4D97-AF65-F5344CB8AC3E}">
        <p14:creationId xmlns:p14="http://schemas.microsoft.com/office/powerpoint/2010/main" val="283237869"/>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ChangeArrowheads="1"/>
          </p:cNvSpPr>
          <p:nvPr>
            <p:ph type="title"/>
          </p:nvPr>
        </p:nvSpPr>
        <p:spPr>
          <a:xfrm>
            <a:off x="1828800" y="152400"/>
            <a:ext cx="10210799" cy="914400"/>
          </a:xfrm>
        </p:spPr>
        <p:txBody>
          <a:bodyPr/>
          <a:lstStyle/>
          <a:p>
            <a:r>
              <a:rPr lang="en-US" altLang="en-US" dirty="0"/>
              <a:t>Don Figer - Speaker Bio</a:t>
            </a:r>
          </a:p>
        </p:txBody>
      </p:sp>
      <p:sp>
        <p:nvSpPr>
          <p:cNvPr id="5124" name="Rectangle 3"/>
          <p:cNvSpPr>
            <a:spLocks noGrp="1" noChangeArrowheads="1"/>
          </p:cNvSpPr>
          <p:nvPr>
            <p:ph idx="1"/>
          </p:nvPr>
        </p:nvSpPr>
        <p:spPr>
          <a:xfrm>
            <a:off x="609600" y="1295402"/>
            <a:ext cx="10972800" cy="4830763"/>
          </a:xfrm>
        </p:spPr>
        <p:txBody>
          <a:bodyPr/>
          <a:lstStyle/>
          <a:p>
            <a:r>
              <a:rPr lang="en-US" altLang="en-US" dirty="0"/>
              <a:t>Professor in College of Science at RIT</a:t>
            </a:r>
          </a:p>
          <a:p>
            <a:r>
              <a:rPr lang="en-US" altLang="en-US" dirty="0"/>
              <a:t>Professor in Astrophysical Sciences and Technology Graduate Program</a:t>
            </a:r>
          </a:p>
          <a:p>
            <a:r>
              <a:rPr lang="en-US" altLang="en-US" dirty="0"/>
              <a:t>Director of the Center for Detectors</a:t>
            </a:r>
          </a:p>
          <a:p>
            <a:r>
              <a:rPr lang="en-US" altLang="en-US" dirty="0"/>
              <a:t>Director of the Future Photon Initiative</a:t>
            </a:r>
          </a:p>
          <a:p>
            <a:r>
              <a:rPr lang="en-US" altLang="en-US" dirty="0"/>
              <a:t>At RIT since 2006</a:t>
            </a:r>
          </a:p>
          <a:p>
            <a:r>
              <a:rPr lang="en-US" altLang="en-US" dirty="0"/>
              <a:t>Previously</a:t>
            </a:r>
          </a:p>
          <a:p>
            <a:pPr lvl="1"/>
            <a:r>
              <a:rPr lang="en-US" altLang="en-US" dirty="0"/>
              <a:t>Space Telescope Science Institute (operates Hubble and JWST)</a:t>
            </a:r>
          </a:p>
          <a:p>
            <a:pPr lvl="1"/>
            <a:r>
              <a:rPr lang="en-US" altLang="en-US" dirty="0"/>
              <a:t>UCLA (designed optics for infrared spectrograph on Keck)</a:t>
            </a:r>
          </a:p>
          <a:p>
            <a:r>
              <a:rPr lang="en-US" altLang="en-US" dirty="0"/>
              <a:t>Research Interests: Detectors, Massive Stars, Massive Star Clusters, Galactic Center</a:t>
            </a:r>
          </a:p>
          <a:p>
            <a:endParaRPr lang="en-US" altLang="en-US" dirty="0"/>
          </a:p>
        </p:txBody>
      </p:sp>
      <p:sp>
        <p:nvSpPr>
          <p:cNvPr id="24" name="Slide Number Placeholder 23"/>
          <p:cNvSpPr>
            <a:spLocks noGrp="1"/>
          </p:cNvSpPr>
          <p:nvPr>
            <p:ph type="sldNum" sz="quarter" idx="12"/>
          </p:nvPr>
        </p:nvSpPr>
        <p:spPr>
          <a:xfrm>
            <a:off x="9093200" y="6492876"/>
            <a:ext cx="2844800" cy="365125"/>
          </a:xfrm>
        </p:spPr>
        <p:txBody>
          <a:bodyPr/>
          <a:lstStyle/>
          <a:p>
            <a:fld id="{B9B0392C-5BE7-214B-9E5F-CC8853CBAA6A}" type="slidenum">
              <a:rPr lang="en-US" smtClean="0"/>
              <a:pPr/>
              <a:t>5</a:t>
            </a:fld>
            <a:endParaRPr lang="en-US" dirty="0"/>
          </a:p>
        </p:txBody>
      </p:sp>
      <p:grpSp>
        <p:nvGrpSpPr>
          <p:cNvPr id="13" name="Group 12"/>
          <p:cNvGrpSpPr/>
          <p:nvPr/>
        </p:nvGrpSpPr>
        <p:grpSpPr>
          <a:xfrm>
            <a:off x="2241268" y="2339974"/>
            <a:ext cx="2756709" cy="1219200"/>
            <a:chOff x="4042970" y="2847976"/>
            <a:chExt cx="2756709" cy="1219200"/>
          </a:xfrm>
        </p:grpSpPr>
        <p:pic>
          <p:nvPicPr>
            <p:cNvPr id="36866" name="Picture 2" descr="Space Telescope Science Institute (STSc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2463" y="2847976"/>
              <a:ext cx="1627216"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p:cNvCxnSpPr>
              <a:stCxn id="36866" idx="1"/>
            </p:cNvCxnSpPr>
            <p:nvPr/>
          </p:nvCxnSpPr>
          <p:spPr bwMode="auto">
            <a:xfrm flipH="1">
              <a:off x="4042970" y="3305176"/>
              <a:ext cx="1129493" cy="76200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3" name="Group 22"/>
          <p:cNvGrpSpPr/>
          <p:nvPr/>
        </p:nvGrpSpPr>
        <p:grpSpPr>
          <a:xfrm>
            <a:off x="6808898" y="2344400"/>
            <a:ext cx="2346665" cy="1795798"/>
            <a:chOff x="8610600" y="2852402"/>
            <a:chExt cx="2346665" cy="1795798"/>
          </a:xfrm>
        </p:grpSpPr>
        <p:pic>
          <p:nvPicPr>
            <p:cNvPr id="36870" name="Picture 6" descr="The twin 10-meter Keck Observatory telescop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86361" y="2852402"/>
              <a:ext cx="1370904" cy="914400"/>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Arrow Connector 13"/>
            <p:cNvCxnSpPr/>
            <p:nvPr/>
          </p:nvCxnSpPr>
          <p:spPr bwMode="auto">
            <a:xfrm flipH="1">
              <a:off x="8610600" y="3813438"/>
              <a:ext cx="1661213" cy="83476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21" name="Group 20"/>
          <p:cNvGrpSpPr/>
          <p:nvPr/>
        </p:nvGrpSpPr>
        <p:grpSpPr>
          <a:xfrm>
            <a:off x="4903898" y="2339974"/>
            <a:ext cx="1217995" cy="1247642"/>
            <a:chOff x="6705600" y="2847976"/>
            <a:chExt cx="1217995" cy="1247642"/>
          </a:xfrm>
        </p:grpSpPr>
        <p:pic>
          <p:nvPicPr>
            <p:cNvPr id="18" name="Picture 2" descr="https://www.nasa.gov/sites/default/files/thumbnails/image/hst-sm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2847976"/>
              <a:ext cx="121799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bwMode="auto">
            <a:xfrm flipH="1">
              <a:off x="7388746" y="3813438"/>
              <a:ext cx="23658" cy="282180"/>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grpSp>
        <p:nvGrpSpPr>
          <p:cNvPr id="16" name="Group 15"/>
          <p:cNvGrpSpPr/>
          <p:nvPr/>
        </p:nvGrpSpPr>
        <p:grpSpPr>
          <a:xfrm>
            <a:off x="6934201" y="4681658"/>
            <a:ext cx="3765919" cy="914400"/>
            <a:chOff x="5410200" y="5311577"/>
            <a:chExt cx="3765919" cy="914400"/>
          </a:xfrm>
        </p:grpSpPr>
        <p:pic>
          <p:nvPicPr>
            <p:cNvPr id="36872" name="Picture 8" descr="The H4RG-10 focal plane array has 4096×4096 pixels, with 16.7 million pixels in each array. The H4RG-10 is the largest infrared array qualified for use in space, a significant step beyond the 1 million pixel (H1R) array used in the Hubble Space Telescope and the 4.2 million pixel (H2RG) arrays used in the James Webb Space Telescope (JWST). (Photo: Business Wi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48279"/>
            <a:stretch/>
          </p:blipFill>
          <p:spPr bwMode="auto">
            <a:xfrm>
              <a:off x="5410200" y="5311577"/>
              <a:ext cx="8382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4" name="Picture 10" descr="Pistol star and nebula.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14727" y="5311577"/>
              <a:ext cx="9090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6" name="Picture 12" descr="Quintuplet Clust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0054" y="5311577"/>
              <a:ext cx="905338"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78" name="Picture 14" descr="A view of the star cluster and gas clouds at the center of the Milky Way. [ESO/S. Gillessen et a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261719" y="5311577"/>
              <a:ext cx="914400" cy="9144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2" name="Group 21"/>
          <p:cNvGrpSpPr/>
          <p:nvPr/>
        </p:nvGrpSpPr>
        <p:grpSpPr>
          <a:xfrm>
            <a:off x="6186007" y="2339974"/>
            <a:ext cx="1534538" cy="1200018"/>
            <a:chOff x="7987709" y="2847976"/>
            <a:chExt cx="1534538" cy="1200018"/>
          </a:xfrm>
        </p:grpSpPr>
        <p:pic>
          <p:nvPicPr>
            <p:cNvPr id="4" name="Picture 3"/>
            <p:cNvPicPr>
              <a:picLocks noChangeAspect="1"/>
            </p:cNvPicPr>
            <p:nvPr/>
          </p:nvPicPr>
          <p:blipFill>
            <a:blip r:embed="rId9"/>
            <a:stretch>
              <a:fillRect/>
            </a:stretch>
          </p:blipFill>
          <p:spPr>
            <a:xfrm>
              <a:off x="7987709" y="2847976"/>
              <a:ext cx="1534538" cy="914400"/>
            </a:xfrm>
            <a:prstGeom prst="rect">
              <a:avLst/>
            </a:prstGeom>
          </p:spPr>
        </p:pic>
        <p:cxnSp>
          <p:nvCxnSpPr>
            <p:cNvPr id="26" name="Straight Arrow Connector 25"/>
            <p:cNvCxnSpPr/>
            <p:nvPr/>
          </p:nvCxnSpPr>
          <p:spPr bwMode="auto">
            <a:xfrm flipH="1">
              <a:off x="8610600" y="3796572"/>
              <a:ext cx="220903" cy="251422"/>
            </a:xfrm>
            <a:prstGeom prst="straightConnector1">
              <a:avLst/>
            </a:prstGeom>
            <a:solidFill>
              <a:schemeClr val="accent1"/>
            </a:solidFill>
            <a:ln w="38100" cap="flat" cmpd="sng" algn="ctr">
              <a:solidFill>
                <a:schemeClr val="tx1"/>
              </a:solidFill>
              <a:prstDash val="solid"/>
              <a:round/>
              <a:headEnd type="none" w="med" len="med"/>
              <a:tailEnd type="triangle"/>
            </a:ln>
            <a:effectLst/>
          </p:spPr>
        </p:cxnSp>
      </p:grpSp>
    </p:spTree>
    <p:extLst>
      <p:ext uri="{BB962C8B-B14F-4D97-AF65-F5344CB8AC3E}">
        <p14:creationId xmlns:p14="http://schemas.microsoft.com/office/powerpoint/2010/main" val="26346880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12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124">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24">
                                            <p:txEl>
                                              <p:pRg st="6" end="6"/>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124">
                                            <p:txEl>
                                              <p:pRg st="7" end="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124">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77664-CE24-6D07-3E07-79DD08D04469}"/>
              </a:ext>
            </a:extLst>
          </p:cNvPr>
          <p:cNvSpPr>
            <a:spLocks noGrp="1"/>
          </p:cNvSpPr>
          <p:nvPr>
            <p:ph type="ctrTitle" sz="quarter"/>
          </p:nvPr>
        </p:nvSpPr>
        <p:spPr>
          <a:xfrm>
            <a:off x="1828800" y="2130426"/>
            <a:ext cx="10363200" cy="1470025"/>
          </a:xfrm>
        </p:spPr>
        <p:txBody>
          <a:bodyPr/>
          <a:lstStyle/>
          <a:p>
            <a:r>
              <a:rPr lang="en-US" altLang="en-US" dirty="0"/>
              <a:t>Sensors &amp; </a:t>
            </a:r>
            <a:r>
              <a:rPr lang="en-US" altLang="en-US" dirty="0" smtClean="0"/>
              <a:t>Detectors: A History of Discovery</a:t>
            </a:r>
            <a:endParaRPr lang="en-US" dirty="0"/>
          </a:p>
        </p:txBody>
      </p:sp>
    </p:spTree>
    <p:extLst>
      <p:ext uri="{BB962C8B-B14F-4D97-AF65-F5344CB8AC3E}">
        <p14:creationId xmlns:p14="http://schemas.microsoft.com/office/powerpoint/2010/main" val="224148837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dirty="0" smtClean="0"/>
              <a:t>The Galactic Center with One Pixel (</a:t>
            </a:r>
            <a:r>
              <a:rPr lang="en-US" altLang="en-US" dirty="0" err="1" smtClean="0"/>
              <a:t>PbS</a:t>
            </a:r>
            <a:r>
              <a:rPr lang="en-US" altLang="en-US" dirty="0" smtClean="0"/>
              <a:t>)!</a:t>
            </a:r>
            <a:endParaRPr lang="en-US" alt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7</a:t>
            </a:fld>
            <a:endParaRPr lang="en-US" dirty="0"/>
          </a:p>
        </p:txBody>
      </p:sp>
      <p:pic>
        <p:nvPicPr>
          <p:cNvPr id="5" name="Picture 3"/>
          <p:cNvPicPr>
            <a:picLocks noGrp="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938857" y="1634591"/>
            <a:ext cx="6314286" cy="4152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67927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altLang="en-US" dirty="0"/>
              <a:t>From One Pixel to </a:t>
            </a:r>
            <a:r>
              <a:rPr lang="en-US" altLang="en-US" dirty="0" smtClean="0"/>
              <a:t>Megapixels</a:t>
            </a:r>
            <a:endParaRPr lang="en-US" alt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8</a:t>
            </a:fld>
            <a:endParaRPr lang="en-US" dirty="0"/>
          </a:p>
        </p:txBody>
      </p:sp>
      <p:pic>
        <p:nvPicPr>
          <p:cNvPr id="5" name="Picture 2" descr="https://astrobites.org/wp-content/uploads/2020/07/sg-a_s2_eso.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118902" y="1295400"/>
            <a:ext cx="5954196" cy="4830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779641"/>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58CB3-BD44-9019-2BF6-11B50FB086B4}"/>
              </a:ext>
            </a:extLst>
          </p:cNvPr>
          <p:cNvSpPr>
            <a:spLocks noGrp="1"/>
          </p:cNvSpPr>
          <p:nvPr>
            <p:ph type="title"/>
          </p:nvPr>
        </p:nvSpPr>
        <p:spPr>
          <a:xfrm>
            <a:off x="1828800" y="152400"/>
            <a:ext cx="10210799" cy="914400"/>
          </a:xfrm>
        </p:spPr>
        <p:txBody>
          <a:bodyPr/>
          <a:lstStyle/>
          <a:p>
            <a:r>
              <a:rPr lang="en-US" dirty="0"/>
              <a:t>Stellar Orbits Near the GC</a:t>
            </a:r>
            <a:endParaRPr lang="en-US" altLang="en-US" dirty="0"/>
          </a:p>
        </p:txBody>
      </p:sp>
      <p:sp>
        <p:nvSpPr>
          <p:cNvPr id="4" name="Slide Number Placeholder 3">
            <a:extLst>
              <a:ext uri="{FF2B5EF4-FFF2-40B4-BE49-F238E27FC236}">
                <a16:creationId xmlns:a16="http://schemas.microsoft.com/office/drawing/2014/main" id="{234D597E-548E-0D5E-07C9-C600FCFF047E}"/>
              </a:ext>
            </a:extLst>
          </p:cNvPr>
          <p:cNvSpPr>
            <a:spLocks noGrp="1"/>
          </p:cNvSpPr>
          <p:nvPr>
            <p:ph type="sldNum" sz="quarter" idx="12"/>
          </p:nvPr>
        </p:nvSpPr>
        <p:spPr>
          <a:xfrm>
            <a:off x="9093200" y="6492876"/>
            <a:ext cx="2844800" cy="365125"/>
          </a:xfrm>
        </p:spPr>
        <p:txBody>
          <a:bodyPr/>
          <a:lstStyle/>
          <a:p>
            <a:fld id="{B9B0392C-5BE7-214B-9E5F-CC8853CBAA6A}" type="slidenum">
              <a:rPr lang="en-US" smtClean="0"/>
              <a:pPr/>
              <a:t>9</a:t>
            </a:fld>
            <a:endParaRPr lang="en-US" dirty="0"/>
          </a:p>
        </p:txBody>
      </p:sp>
      <p:pic>
        <p:nvPicPr>
          <p:cNvPr id="5" name="Animation of Objects Orbiting the Milky Way[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01988" y="1295400"/>
            <a:ext cx="8588023" cy="4830763"/>
          </a:xfrm>
        </p:spPr>
      </p:pic>
    </p:spTree>
    <p:extLst>
      <p:ext uri="{BB962C8B-B14F-4D97-AF65-F5344CB8AC3E}">
        <p14:creationId xmlns:p14="http://schemas.microsoft.com/office/powerpoint/2010/main" val="16720325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0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fullScrn="1">
              <p:cMediaNode vol="80000">
                <p:cTn id="12" repeatCount="indefinite" fill="hold" display="0">
                  <p:stCondLst>
                    <p:cond delay="indefinite"/>
                  </p:stCondLst>
                </p:cTn>
                <p:tgtEl>
                  <p:spTgt spid="5"/>
                </p:tgtEl>
              </p:cMediaNode>
            </p:video>
          </p:childTnLst>
        </p:cTn>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3460</TotalTime>
  <Words>2844</Words>
  <Application>Microsoft Office PowerPoint</Application>
  <PresentationFormat>Widescreen</PresentationFormat>
  <Paragraphs>299</Paragraphs>
  <Slides>48</Slides>
  <Notes>2</Notes>
  <HiddenSlides>0</HiddenSlides>
  <MMClips>1</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48</vt:i4>
      </vt:variant>
    </vt:vector>
  </HeadingPairs>
  <TitlesOfParts>
    <vt:vector size="58" baseType="lpstr">
      <vt:lpstr>ＭＳ Ｐゴシック</vt:lpstr>
      <vt:lpstr>Aptos</vt:lpstr>
      <vt:lpstr>Arial</vt:lpstr>
      <vt:lpstr>Calibri</vt:lpstr>
      <vt:lpstr>Cambria Math</vt:lpstr>
      <vt:lpstr>Sans Serif Collection</vt:lpstr>
      <vt:lpstr>Times New Roman</vt:lpstr>
      <vt:lpstr>Blank Presentation</vt:lpstr>
      <vt:lpstr>1_Blank Presentation</vt:lpstr>
      <vt:lpstr>Custom Design</vt:lpstr>
      <vt:lpstr>Sensors and Detectors for Physical and Chemical Sciences</vt:lpstr>
      <vt:lpstr>Email from Jennifer Lyon Gardner from The University of Texas at Austin on 10/1/2025</vt:lpstr>
      <vt:lpstr>Outline</vt:lpstr>
      <vt:lpstr>Speaker Bio</vt:lpstr>
      <vt:lpstr>Don Figer - Speaker Bio</vt:lpstr>
      <vt:lpstr>Sensors &amp; Detectors: A History of Discovery</vt:lpstr>
      <vt:lpstr>The Galactic Center with One Pixel (PbS)!</vt:lpstr>
      <vt:lpstr>From One Pixel to Megapixels</vt:lpstr>
      <vt:lpstr>Stellar Orbits Near the GC</vt:lpstr>
      <vt:lpstr>Detectors and Discovery</vt:lpstr>
      <vt:lpstr>Infrared Hybrid Detectors</vt:lpstr>
      <vt:lpstr>Signal-to-noise ratio (SNR)</vt:lpstr>
      <vt:lpstr>Very Low Light Level - ExoPlanet Imaging</vt:lpstr>
      <vt:lpstr>CMOS Imaging Detectors and Life in the Universe</vt:lpstr>
      <vt:lpstr>Life in the Universe</vt:lpstr>
      <vt:lpstr>Finding Life Outside the Solar System</vt:lpstr>
      <vt:lpstr>Life and CH4 + O2 Reaction</vt:lpstr>
      <vt:lpstr>State of the Art Detector Candidates for Future Missions</vt:lpstr>
      <vt:lpstr>Single Photon CMOS Detector Pixel</vt:lpstr>
      <vt:lpstr>Single Photon CMOS Detectors</vt:lpstr>
      <vt:lpstr>Single Photon CMOS Detector Bonding</vt:lpstr>
      <vt:lpstr>Single-Photon CMOS Image Sensors</vt:lpstr>
      <vt:lpstr>Single Photon Images</vt:lpstr>
      <vt:lpstr>Detector Mounted for Radiation (left) and Optical (right) Testing</vt:lpstr>
      <vt:lpstr>Image of Lunar Terminator and Saturn</vt:lpstr>
      <vt:lpstr>Raw image of M67 using QISCDK </vt:lpstr>
      <vt:lpstr>Single Photon Counting Photonic Spectrograph</vt:lpstr>
      <vt:lpstr>3.2 Gigapixel Focal Plane in LSST</vt:lpstr>
      <vt:lpstr>Future Photon Initiative and Center for Detectors</vt:lpstr>
      <vt:lpstr>Future Photon Initiative</vt:lpstr>
      <vt:lpstr>FPI Research Funding</vt:lpstr>
      <vt:lpstr>PowerPoint Presentation</vt:lpstr>
      <vt:lpstr>PowerPoint Presentation</vt:lpstr>
      <vt:lpstr>CHIPs-related Activities at RIT</vt:lpstr>
      <vt:lpstr>RIT-CHIPS News</vt:lpstr>
      <vt:lpstr>Back to the Future: Chips to the Cosmos</vt:lpstr>
      <vt:lpstr>Back to the Future: Chips to the COSMOS</vt:lpstr>
      <vt:lpstr>Potentially-interesting Slides</vt:lpstr>
      <vt:lpstr>Summary</vt:lpstr>
      <vt:lpstr>First Astronomical CCD Image</vt:lpstr>
      <vt:lpstr>PowerPoint Presentation</vt:lpstr>
      <vt:lpstr>RIT CHIPS-Related Programs</vt:lpstr>
      <vt:lpstr>RIT-CHIPS News</vt:lpstr>
      <vt:lpstr>Sensors and Detectors All Around Us</vt:lpstr>
      <vt:lpstr>CMOS Imaging Detectors in Astrophysics</vt:lpstr>
      <vt:lpstr>Infrared Hybrid Array</vt:lpstr>
      <vt:lpstr>Alien Life</vt:lpstr>
      <vt:lpstr>Beyond CH₄ + O₂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Joseph Miron (RIT Student)</dc:creator>
  <cp:lastModifiedBy>CfD conference room</cp:lastModifiedBy>
  <cp:revision>283</cp:revision>
  <dcterms:created xsi:type="dcterms:W3CDTF">2023-10-02T17:48:15Z</dcterms:created>
  <dcterms:modified xsi:type="dcterms:W3CDTF">2025-10-21T17:08:20Z</dcterms:modified>
</cp:coreProperties>
</file>