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764" r:id="rId3"/>
  </p:sldMasterIdLst>
  <p:notesMasterIdLst>
    <p:notesMasterId r:id="rId51"/>
  </p:notesMasterIdLst>
  <p:handoutMasterIdLst>
    <p:handoutMasterId r:id="rId52"/>
  </p:handoutMasterIdLst>
  <p:sldIdLst>
    <p:sldId id="4152" r:id="rId4"/>
    <p:sldId id="4168" r:id="rId5"/>
    <p:sldId id="4161" r:id="rId6"/>
    <p:sldId id="4144" r:id="rId7"/>
    <p:sldId id="4165" r:id="rId8"/>
    <p:sldId id="4175" r:id="rId9"/>
    <p:sldId id="4143" r:id="rId10"/>
    <p:sldId id="4173" r:id="rId11"/>
    <p:sldId id="4178" r:id="rId12"/>
    <p:sldId id="4179" r:id="rId13"/>
    <p:sldId id="4180" r:id="rId14"/>
    <p:sldId id="4147" r:id="rId15"/>
    <p:sldId id="4166" r:id="rId16"/>
    <p:sldId id="414" r:id="rId17"/>
    <p:sldId id="4169" r:id="rId18"/>
    <p:sldId id="4170" r:id="rId19"/>
    <p:sldId id="4171" r:id="rId20"/>
    <p:sldId id="4172" r:id="rId21"/>
    <p:sldId id="419" r:id="rId22"/>
    <p:sldId id="392" r:id="rId23"/>
    <p:sldId id="429" r:id="rId24"/>
    <p:sldId id="374" r:id="rId25"/>
    <p:sldId id="3865" r:id="rId26"/>
    <p:sldId id="427" r:id="rId27"/>
    <p:sldId id="390" r:id="rId28"/>
    <p:sldId id="4125" r:id="rId29"/>
    <p:sldId id="3864" r:id="rId30"/>
    <p:sldId id="4052" r:id="rId31"/>
    <p:sldId id="4055" r:id="rId32"/>
    <p:sldId id="4100" r:id="rId33"/>
    <p:sldId id="386" r:id="rId34"/>
    <p:sldId id="4045" r:id="rId35"/>
    <p:sldId id="4046" r:id="rId36"/>
    <p:sldId id="4047" r:id="rId37"/>
    <p:sldId id="4181" r:id="rId38"/>
    <p:sldId id="4177" r:id="rId39"/>
    <p:sldId id="4148" r:id="rId40"/>
    <p:sldId id="259" r:id="rId41"/>
    <p:sldId id="312" r:id="rId42"/>
    <p:sldId id="326" r:id="rId43"/>
    <p:sldId id="327" r:id="rId44"/>
    <p:sldId id="4160" r:id="rId45"/>
    <p:sldId id="4159" r:id="rId46"/>
    <p:sldId id="4164" r:id="rId47"/>
    <p:sldId id="4150" r:id="rId48"/>
    <p:sldId id="4167" r:id="rId49"/>
    <p:sldId id="417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78" d="100"/>
          <a:sy n="78" d="100"/>
        </p:scale>
        <p:origin x="82" y="749"/>
      </p:cViewPr>
      <p:guideLst/>
    </p:cSldViewPr>
  </p:slideViewPr>
  <p:notesTextViewPr>
    <p:cViewPr>
      <p:scale>
        <a:sx n="1" d="1"/>
        <a:sy n="1" d="1"/>
      </p:scale>
      <p:origin x="0" y="0"/>
    </p:cViewPr>
  </p:notesTextViewPr>
  <p:sorterViewPr>
    <p:cViewPr varScale="1">
      <p:scale>
        <a:sx n="100" d="100"/>
        <a:sy n="100" d="100"/>
      </p:scale>
      <p:origin x="0" y="-1656"/>
    </p:cViewPr>
  </p:sorterViewPr>
  <p:notesViewPr>
    <p:cSldViewPr snapToGrid="0">
      <p:cViewPr varScale="1">
        <p:scale>
          <a:sx n="82" d="100"/>
          <a:sy n="82" d="100"/>
        </p:scale>
        <p:origin x="271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A794C-5C22-ECA1-1386-FD76F92DBA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C3B332-347C-4E5F-CC15-F2162156AF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9FE894-3C40-4ABD-8FEA-7321AB8A88EB}" type="datetimeFigureOut">
              <a:rPr lang="en-US" smtClean="0"/>
              <a:t>9/26/2025</a:t>
            </a:fld>
            <a:endParaRPr lang="en-US"/>
          </a:p>
        </p:txBody>
      </p:sp>
      <p:sp>
        <p:nvSpPr>
          <p:cNvPr id="4" name="Footer Placeholder 3">
            <a:extLst>
              <a:ext uri="{FF2B5EF4-FFF2-40B4-BE49-F238E27FC236}">
                <a16:creationId xmlns:a16="http://schemas.microsoft.com/office/drawing/2014/main" id="{31FFB40B-54D3-347E-8AB6-5E7C4BD59B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2B75D9-DC3E-5444-A2D6-439A476A2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9B229B-8A4F-4D66-937A-7D45B70A2337}" type="slidenum">
              <a:rPr lang="en-US" smtClean="0"/>
              <a:t>‹#›</a:t>
            </a:fld>
            <a:endParaRPr lang="en-US"/>
          </a:p>
        </p:txBody>
      </p:sp>
    </p:spTree>
    <p:extLst>
      <p:ext uri="{BB962C8B-B14F-4D97-AF65-F5344CB8AC3E}">
        <p14:creationId xmlns:p14="http://schemas.microsoft.com/office/powerpoint/2010/main" val="168401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73F67-94C8-4153-95E6-AF1CD84F8818}" type="slidenum">
              <a:rPr lang="en-US" altLang="en-US"/>
              <a:pPr/>
              <a:t>10</a:t>
            </a:fld>
            <a:endParaRPr lang="en-US" altLang="en-US"/>
          </a:p>
        </p:txBody>
      </p:sp>
      <p:sp>
        <p:nvSpPr>
          <p:cNvPr id="2267138" name="Rectangle 2"/>
          <p:cNvSpPr>
            <a:spLocks noGrp="1" noRot="1" noChangeAspect="1" noChangeArrowheads="1" noTextEdit="1"/>
          </p:cNvSpPr>
          <p:nvPr>
            <p:ph type="sldImg"/>
          </p:nvPr>
        </p:nvSpPr>
        <p:spPr>
          <a:ln/>
        </p:spPr>
      </p:sp>
      <p:sp>
        <p:nvSpPr>
          <p:cNvPr id="2267139" name="Rectangle 3"/>
          <p:cNvSpPr>
            <a:spLocks noGrp="1" noChangeArrowheads="1"/>
          </p:cNvSpPr>
          <p:nvPr>
            <p:ph type="body" idx="1"/>
          </p:nvPr>
        </p:nvSpPr>
        <p:spPr>
          <a:xfrm>
            <a:off x="934720" y="4415790"/>
            <a:ext cx="5140960" cy="4183380"/>
          </a:xfrm>
        </p:spPr>
        <p:txBody>
          <a:bodyPr/>
          <a:lstStyle/>
          <a:p>
            <a:endParaRPr lang="en-US" altLang="en-US"/>
          </a:p>
        </p:txBody>
      </p:sp>
    </p:spTree>
    <p:extLst>
      <p:ext uri="{BB962C8B-B14F-4D97-AF65-F5344CB8AC3E}">
        <p14:creationId xmlns:p14="http://schemas.microsoft.com/office/powerpoint/2010/main" val="136163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0EED64-FBBB-4E84-B6C6-7BDCB3CB278C}" type="slidenum">
              <a:rPr lang="en-US" altLang="en-US"/>
              <a:pPr eaLnBrk="1" hangingPunct="1"/>
              <a:t>11</a:t>
            </a:fld>
            <a:endParaRPr lang="en-US" altLang="en-US"/>
          </a:p>
        </p:txBody>
      </p:sp>
      <p:sp>
        <p:nvSpPr>
          <p:cNvPr id="67587" name="Rectangle 2"/>
          <p:cNvSpPr>
            <a:spLocks noGrp="1" noRot="1" noChangeAspect="1" noChangeArrowheads="1" noTextEdit="1"/>
          </p:cNvSpPr>
          <p:nvPr>
            <p:ph type="sldImg"/>
          </p:nvPr>
        </p:nvSpPr>
        <p:spPr>
          <a:xfrm>
            <a:off x="393700" y="692150"/>
            <a:ext cx="6072188" cy="3416300"/>
          </a:xfrm>
          <a:ln/>
        </p:spPr>
      </p:sp>
      <p:sp>
        <p:nvSpPr>
          <p:cNvPr id="67588" name="Rectangle 3"/>
          <p:cNvSpPr>
            <a:spLocks noGrp="1" noChangeArrowheads="1"/>
          </p:cNvSpPr>
          <p:nvPr>
            <p:ph type="body" idx="1"/>
          </p:nvPr>
        </p:nvSpPr>
        <p:spPr>
          <a:xfrm>
            <a:off x="911225" y="4343400"/>
            <a:ext cx="5032375" cy="4114800"/>
          </a:xfrm>
          <a:noFill/>
        </p:spPr>
        <p:txBody>
          <a:bodyPr/>
          <a:lstStyle/>
          <a:p>
            <a:pPr algn="just" eaLnBrk="1" hangingPunct="1"/>
            <a:r>
              <a:rPr lang="en-US" altLang="en-US"/>
              <a:t>The table gives exposures times to produce SNR=1 for a typical planet detection space mission. Note the dramatic reduction in time required for a zero noise detector. R=100 is assumed, and the effective planet flux is about 10 photons/hour per pixel. The nearby starlight is suppressed at the 10^-10 level by optical nulling. Zodiacal light contributes about 0.0015 electrons/s/pixel. </a:t>
            </a:r>
          </a:p>
        </p:txBody>
      </p:sp>
    </p:spTree>
    <p:extLst>
      <p:ext uri="{BB962C8B-B14F-4D97-AF65-F5344CB8AC3E}">
        <p14:creationId xmlns:p14="http://schemas.microsoft.com/office/powerpoint/2010/main" val="84856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atin typeface="Times New Roman" panose="02020603050405020304" pitchFamily="18" charset="0"/>
                <a:cs typeface="Times New Roman" panose="02020603050405020304" pitchFamily="18" charset="0"/>
              </a:defRPr>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1906075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95C6D12E-664C-E46F-90D6-377E8546D313}"/>
              </a:ext>
            </a:extLst>
          </p:cNvPr>
          <p:cNvSpPr>
            <a:spLocks noGrp="1" noChangeArrowheads="1"/>
          </p:cNvSpPr>
          <p:nvPr>
            <p:ph type="dt" sz="half" idx="15"/>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EF5ACDB1-56C1-57EC-A3FA-C3F86D113E78}"/>
              </a:ext>
            </a:extLst>
          </p:cNvPr>
          <p:cNvSpPr>
            <a:spLocks noGrp="1" noChangeArrowheads="1"/>
          </p:cNvSpPr>
          <p:nvPr>
            <p:ph type="ftr" sz="quarter" idx="16"/>
          </p:nvPr>
        </p:nvSpPr>
        <p:spPr>
          <a:ln/>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2866020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quarters and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3754748"/>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255879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7" name="Content Placeholder 2">
            <a:extLst>
              <a:ext uri="{FF2B5EF4-FFF2-40B4-BE49-F238E27FC236}">
                <a16:creationId xmlns:a16="http://schemas.microsoft.com/office/drawing/2014/main" id="{CB9C818E-920E-F03C-FA59-09461F5BED24}"/>
              </a:ext>
            </a:extLst>
          </p:cNvPr>
          <p:cNvSpPr>
            <a:spLocks noGrp="1"/>
          </p:cNvSpPr>
          <p:nvPr>
            <p:ph sz="half" idx="13"/>
          </p:nvPr>
        </p:nvSpPr>
        <p:spPr>
          <a:xfrm>
            <a:off x="609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853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5" r:id="rId6"/>
    <p:sldLayoutId id="2147483779" r:id="rId7"/>
    <p:sldLayoutId id="2147483679" r:id="rId8"/>
    <p:sldLayoutId id="2147483777" r:id="rId9"/>
    <p:sldLayoutId id="2147483768" r:id="rId10"/>
    <p:sldLayoutId id="2147483772" r:id="rId11"/>
    <p:sldLayoutId id="2147483778" r:id="rId12"/>
  </p:sldLayoutIdLst>
  <p:transition/>
  <p:hf hdr="0" dt="0"/>
  <p:txStyles>
    <p:titleStyle>
      <a:lvl1pPr algn="ctr" rtl="0" eaLnBrk="0" fontAlgn="base" hangingPunct="0">
        <a:spcBef>
          <a:spcPct val="0"/>
        </a:spcBef>
        <a:spcAft>
          <a:spcPct val="0"/>
        </a:spcAft>
        <a:defRPr sz="3200">
          <a:solidFill>
            <a:schemeClr val="tx1"/>
          </a:solidFill>
          <a:latin typeface="+mn-lt"/>
          <a:ea typeface="Sans Serif Collection" panose="020B0502040504020204" pitchFamily="34" charset="0"/>
          <a:cs typeface="Sans Serif Collection" panose="020B050204050402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Times New Roman" panose="02020603050405020304" pitchFamily="18" charset="0"/>
                <a:ea typeface="ＭＳ Ｐゴシック" pitchFamily="1" charset="-128"/>
                <a:cs typeface="Times New Roman" panose="02020603050405020304" pitchFamily="18" charset="0"/>
              </a:defRPr>
            </a:lvl1pPr>
          </a:lstStyle>
          <a:p>
            <a:pPr defTabSz="457200">
              <a:defRPr/>
            </a:pPr>
            <a:endParaRPr lang="en-US" dirty="0">
              <a:solidFill>
                <a:srgbClr val="000000"/>
              </a:solidFill>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Times New Roman" panose="02020603050405020304" pitchFamily="18" charset="0"/>
                <a:ea typeface="ＭＳ Ｐゴシック" pitchFamily="1" charset="-128"/>
                <a:cs typeface="Times New Roman" panose="02020603050405020304" pitchFamily="18" charset="0"/>
              </a:defRPr>
            </a:lvl1pPr>
          </a:lstStyle>
          <a:p>
            <a:pPr defTabSz="457200">
              <a:defRPr/>
            </a:pPr>
            <a:endParaRPr lang="en-US" dirty="0">
              <a:solidFill>
                <a:srgbClr val="000000"/>
              </a:solidFill>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117/1.JATIS.10.3.036003"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117/1.JATIS.10.3.036003"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2.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928B-A014-3C31-FAE9-5E30886120EB}"/>
              </a:ext>
            </a:extLst>
          </p:cNvPr>
          <p:cNvSpPr>
            <a:spLocks noGrp="1"/>
          </p:cNvSpPr>
          <p:nvPr>
            <p:ph type="ctrTitle" sz="quarter"/>
          </p:nvPr>
        </p:nvSpPr>
        <p:spPr>
          <a:xfrm>
            <a:off x="1828800" y="2130426"/>
            <a:ext cx="10363200" cy="1470025"/>
          </a:xfrm>
        </p:spPr>
        <p:txBody>
          <a:bodyPr/>
          <a:lstStyle/>
          <a:p>
            <a:r>
              <a:rPr lang="en-US" altLang="en-US" dirty="0"/>
              <a:t>Sensors and Detectors for Physical and Chemical Sciences</a:t>
            </a:r>
            <a:endParaRPr lang="en-US" dirty="0"/>
          </a:p>
        </p:txBody>
      </p:sp>
      <p:sp>
        <p:nvSpPr>
          <p:cNvPr id="3" name="Subtitle 2">
            <a:extLst>
              <a:ext uri="{FF2B5EF4-FFF2-40B4-BE49-F238E27FC236}">
                <a16:creationId xmlns:a16="http://schemas.microsoft.com/office/drawing/2014/main" id="{AE509C12-0F0D-698E-AD7C-2FC08705711B}"/>
              </a:ext>
            </a:extLst>
          </p:cNvPr>
          <p:cNvSpPr>
            <a:spLocks noGrp="1"/>
          </p:cNvSpPr>
          <p:nvPr>
            <p:ph type="subTitle" sz="quarter" idx="1"/>
          </p:nvPr>
        </p:nvSpPr>
        <p:spPr>
          <a:xfrm>
            <a:off x="1828800" y="3886200"/>
            <a:ext cx="4480560" cy="1828800"/>
          </a:xfrm>
        </p:spPr>
        <p:txBody>
          <a:bodyPr/>
          <a:lstStyle/>
          <a:p>
            <a:r>
              <a:rPr lang="en-US" dirty="0"/>
              <a:t>Don Figer </a:t>
            </a:r>
          </a:p>
          <a:p>
            <a:r>
              <a:rPr lang="en-US" dirty="0"/>
              <a:t>College of Science, Professor </a:t>
            </a:r>
          </a:p>
          <a:p>
            <a:r>
              <a:rPr lang="en-US" dirty="0"/>
              <a:t>Future Photon Initiative, Director </a:t>
            </a:r>
          </a:p>
          <a:p>
            <a:r>
              <a:rPr lang="en-US" dirty="0"/>
              <a:t>Center for Detectors, Director</a:t>
            </a:r>
          </a:p>
          <a:p>
            <a:r>
              <a:rPr lang="en-US" dirty="0"/>
              <a:t>October 29, 2025</a:t>
            </a:r>
          </a:p>
          <a:p>
            <a:endParaRPr lang="en-US" dirty="0"/>
          </a:p>
        </p:txBody>
      </p:sp>
      <p:pic>
        <p:nvPicPr>
          <p:cNvPr id="9" name="Picture Placeholder 8" descr="A logo for a science company&#10;&#10;AI-generated content may be incorrect.">
            <a:extLst>
              <a:ext uri="{FF2B5EF4-FFF2-40B4-BE49-F238E27FC236}">
                <a16:creationId xmlns:a16="http://schemas.microsoft.com/office/drawing/2014/main" id="{452F3DC5-28F7-941C-7452-63C31D8E3AB7}"/>
              </a:ext>
            </a:extLst>
          </p:cNvPr>
          <p:cNvPicPr>
            <a:picLocks noGrp="1" noChangeAspect="1"/>
          </p:cNvPicPr>
          <p:nvPr>
            <p:ph type="media" sz="quarter" idx="10"/>
          </p:nvPr>
        </p:nvPicPr>
        <p:blipFill>
          <a:blip r:embed="rId2" cstate="print">
            <a:extLst>
              <a:ext uri="{28A0092B-C50C-407E-A947-70E740481C1C}">
                <a14:useLocalDpi xmlns:a14="http://schemas.microsoft.com/office/drawing/2010/main" val="0"/>
              </a:ext>
            </a:extLst>
          </a:blip>
          <a:stretch/>
        </p:blipFill>
        <p:spPr>
          <a:xfrm>
            <a:off x="6891638" y="3886200"/>
            <a:ext cx="3571274" cy="1828800"/>
          </a:xfrm>
        </p:spPr>
      </p:pic>
    </p:spTree>
    <p:extLst>
      <p:ext uri="{BB962C8B-B14F-4D97-AF65-F5344CB8AC3E}">
        <p14:creationId xmlns:p14="http://schemas.microsoft.com/office/powerpoint/2010/main" val="14141836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6114" name="Rectangle 2"/>
          <p:cNvSpPr>
            <a:spLocks noGrp="1" noChangeArrowheads="1"/>
          </p:cNvSpPr>
          <p:nvPr>
            <p:ph type="title"/>
          </p:nvPr>
        </p:nvSpPr>
        <p:spPr>
          <a:xfrm>
            <a:off x="1828800" y="152400"/>
            <a:ext cx="10210799" cy="914400"/>
          </a:xfrm>
        </p:spPr>
        <p:txBody>
          <a:bodyPr/>
          <a:lstStyle/>
          <a:p>
            <a:r>
              <a:rPr lang="en-US" altLang="en-US"/>
              <a:t>Signal-to-noise ratio (SNR)</a:t>
            </a:r>
            <a:endParaRPr lang="en-US" altLang="en-US" dirty="0"/>
          </a:p>
        </p:txBody>
      </p:sp>
      <p:sp>
        <p:nvSpPr>
          <p:cNvPr id="2266115" name="Rectangle 3"/>
          <p:cNvSpPr>
            <a:spLocks noGrp="1" noChangeArrowheads="1"/>
          </p:cNvSpPr>
          <p:nvPr>
            <p:ph idx="1"/>
          </p:nvPr>
        </p:nvSpPr>
        <p:spPr>
          <a:xfrm>
            <a:off x="609600" y="1295402"/>
            <a:ext cx="10972800" cy="4830763"/>
          </a:xfrm>
        </p:spPr>
        <p:txBody>
          <a:bodyPr/>
          <a:lstStyle/>
          <a:p>
            <a:r>
              <a:rPr lang="en-US" altLang="en-US" dirty="0"/>
              <a:t>The full expression for SNR contains a term in the numerator for the source and a denominator with terms representing the source, background, and detector properties.</a:t>
            </a:r>
          </a:p>
          <a:p>
            <a:r>
              <a:rPr lang="en-US" altLang="en-US" dirty="0"/>
              <a:t>A better detector can reduce the overall noise.</a:t>
            </a:r>
          </a:p>
          <a:p>
            <a:r>
              <a:rPr lang="en-US" altLang="en-US" dirty="0"/>
              <a:t>In some cases, SNR is dominated by the source itself.</a:t>
            </a:r>
          </a:p>
          <a:p>
            <a:r>
              <a:rPr lang="en-US" altLang="en-US" dirty="0"/>
              <a:t>Longer integrations increase SNR!</a:t>
            </a:r>
          </a:p>
          <a:p>
            <a:endParaRPr lang="en-US" altLang="en-US" dirty="0"/>
          </a:p>
          <a:p>
            <a:endParaRPr lang="en-US" altLang="en-US" dirty="0"/>
          </a:p>
        </p:txBody>
      </p:sp>
      <p:sp>
        <p:nvSpPr>
          <p:cNvPr id="3" name="Footer Placeholder 2">
            <a:extLst>
              <a:ext uri="{FF2B5EF4-FFF2-40B4-BE49-F238E27FC236}">
                <a16:creationId xmlns:a16="http://schemas.microsoft.com/office/drawing/2014/main" id="{F825E58F-8F5A-DB8B-B0D2-F75D32AD966F}"/>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2" name="Slide Number Placeholder 1"/>
          <p:cNvSpPr>
            <a:spLocks noGrp="1"/>
          </p:cNvSpPr>
          <p:nvPr>
            <p:ph type="sldNum" sz="quarter" idx="12"/>
          </p:nvPr>
        </p:nvSpPr>
        <p:spPr>
          <a:xfrm>
            <a:off x="9093200" y="6492876"/>
            <a:ext cx="2844800" cy="365125"/>
          </a:xfrm>
        </p:spPr>
        <p:txBody>
          <a:bodyPr/>
          <a:lstStyle/>
          <a:p>
            <a:fld id="{22E6A9CD-A2F2-40DD-A652-73A30586C02F}" type="slidenum">
              <a:rPr lang="en-US" smtClean="0"/>
              <a:pPr/>
              <a:t>10</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2057400" y="4692115"/>
                <a:ext cx="8077200" cy="14800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𝑆𝑁𝑅</m:t>
                      </m:r>
                      <m:r>
                        <a:rPr lang="en-US" sz="1600" b="0" i="1" smtClean="0">
                          <a:latin typeface="Cambria Math"/>
                        </a:rPr>
                        <m:t>=</m:t>
                      </m:r>
                      <m:f>
                        <m:fPr>
                          <m:ctrlPr>
                            <a:rPr lang="en-US" sz="1600" b="0" i="1" smtClean="0">
                              <a:latin typeface="Cambria Math" panose="02040503050406030204" pitchFamily="18" charset="0"/>
                            </a:rPr>
                          </m:ctrlPr>
                        </m:fPr>
                        <m:num>
                          <m:r>
                            <a:rPr lang="en-US" sz="1600" b="0" i="1" smtClean="0">
                              <a:latin typeface="Cambria Math"/>
                            </a:rPr>
                            <m:t>𝑆</m:t>
                          </m:r>
                        </m:num>
                        <m:den>
                          <m:r>
                            <a:rPr lang="en-US" sz="1600" b="0" i="1" smtClean="0">
                              <a:latin typeface="Cambria Math"/>
                            </a:rPr>
                            <m:t>𝑁</m:t>
                          </m:r>
                        </m:den>
                      </m:f>
                      <m:r>
                        <a:rPr lang="en-US" sz="1600" b="0" i="1" smtClean="0">
                          <a:latin typeface="Cambria Math"/>
                        </a:rPr>
                        <m:t>=</m:t>
                      </m:r>
                      <m:f>
                        <m:fPr>
                          <m:ctrlPr>
                            <a:rPr lang="en-US" sz="1600" b="0" i="1" smtClean="0">
                              <a:latin typeface="Cambria Math" panose="02040503050406030204" pitchFamily="18" charset="0"/>
                            </a:rPr>
                          </m:ctrlPr>
                        </m:fPr>
                        <m:num>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b="0" i="1" smtClean="0">
                              <a:latin typeface="Cambria Math"/>
                              <a:ea typeface="Cambria Math"/>
                            </a:rPr>
                            <m:t>𝑡</m:t>
                          </m:r>
                        </m:num>
                        <m:den>
                          <m:rad>
                            <m:radPr>
                              <m:degHide m:val="on"/>
                              <m:ctrlPr>
                                <a:rPr lang="en-US" sz="1600" b="0" i="1" smtClean="0">
                                  <a:latin typeface="Cambria Math" panose="02040503050406030204" pitchFamily="18" charset="0"/>
                                </a:rPr>
                              </m:ctrlPr>
                            </m:radPr>
                            <m:deg/>
                            <m:e>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𝑏</m:t>
                                      </m:r>
                                    </m:sub>
                                  </m:sSub>
                                  <m:r>
                                    <a:rPr lang="en-US" sz="1600" i="1">
                                      <a:latin typeface="Cambria Math"/>
                                      <a:ea typeface="Cambria Math"/>
                                    </a:rPr>
                                    <m:t>𝐴</m:t>
                                  </m:r>
                                  <m:sSub>
                                    <m:sSubPr>
                                      <m:ctrlPr>
                                        <a:rPr lang="en-US" sz="1600" i="1" smtClean="0">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𝑖</m:t>
                                  </m:r>
                                </m:e>
                                <m:sub>
                                  <m:r>
                                    <a:rPr lang="en-US" sz="1600" b="0" i="1" smtClean="0">
                                      <a:latin typeface="Cambria Math"/>
                                      <a:ea typeface="Cambria Math"/>
                                    </a:rPr>
                                    <m:t>𝑑𝑎𝑟𝑘</m:t>
                                  </m:r>
                                </m:sub>
                              </m:sSub>
                              <m:r>
                                <a:rPr lang="en-US" sz="1600" b="0" i="1" smtClean="0">
                                  <a:latin typeface="Cambria Math"/>
                                  <a:ea typeface="Cambria Math"/>
                                </a:rPr>
                                <m:t>𝑡</m:t>
                              </m:r>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Sup>
                                <m:sSubSupPr>
                                  <m:ctrlPr>
                                    <a:rPr lang="en-US" sz="1600" i="1">
                                      <a:solidFill>
                                        <a:srgbClr val="000000"/>
                                      </a:solidFill>
                                      <a:latin typeface="Cambria Math" panose="02040503050406030204" pitchFamily="18" charset="0"/>
                                      <a:ea typeface="Times New Roman"/>
                                      <a:cs typeface="Times New Roman"/>
                                    </a:rPr>
                                  </m:ctrlPr>
                                </m:sSubSupPr>
                                <m:e>
                                  <m:r>
                                    <a:rPr lang="en-US" sz="1600" i="1">
                                      <a:solidFill>
                                        <a:srgbClr val="000000"/>
                                      </a:solidFill>
                                      <a:latin typeface="Cambria Math"/>
                                      <a:ea typeface="Times New Roman"/>
                                      <a:cs typeface="Times New Roman"/>
                                    </a:rPr>
                                    <m:t>𝑁</m:t>
                                  </m:r>
                                </m:e>
                                <m:sub>
                                  <m:r>
                                    <a:rPr lang="en-US" sz="1600" b="0" i="1" smtClean="0">
                                      <a:solidFill>
                                        <a:srgbClr val="000000"/>
                                      </a:solidFill>
                                      <a:latin typeface="Cambria Math"/>
                                      <a:ea typeface="Times New Roman"/>
                                      <a:cs typeface="Times New Roman"/>
                                    </a:rPr>
                                    <m:t>𝑟𝑒𝑎𝑑</m:t>
                                  </m:r>
                                </m:sub>
                                <m:sup>
                                  <m:r>
                                    <a:rPr lang="en-US" sz="1600" i="1">
                                      <a:solidFill>
                                        <a:srgbClr val="000000"/>
                                      </a:solidFill>
                                      <a:latin typeface="Cambria Math"/>
                                      <a:ea typeface="Times New Roman"/>
                                      <a:cs typeface="Times New Roman"/>
                                    </a:rPr>
                                    <m:t>2</m:t>
                                  </m:r>
                                </m:sup>
                              </m:sSubSup>
                            </m:e>
                          </m:rad>
                        </m:den>
                      </m:f>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2057400" y="4692115"/>
                <a:ext cx="8077200" cy="148008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6101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6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6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6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61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Grp="1" noChangeArrowheads="1"/>
          </p:cNvSpPr>
          <p:nvPr>
            <p:ph type="title"/>
          </p:nvPr>
        </p:nvSpPr>
        <p:spPr>
          <a:xfrm>
            <a:off x="1828800" y="152400"/>
            <a:ext cx="10210799" cy="914400"/>
          </a:xfrm>
        </p:spPr>
        <p:txBody>
          <a:bodyPr/>
          <a:lstStyle/>
          <a:p>
            <a:r>
              <a:rPr lang="en-US" altLang="en-US"/>
              <a:t>Very Low Light Level - ExoPlanet Imaging</a:t>
            </a:r>
          </a:p>
        </p:txBody>
      </p:sp>
      <p:sp>
        <p:nvSpPr>
          <p:cNvPr id="15364" name="Rectangle 8"/>
          <p:cNvSpPr>
            <a:spLocks noGrp="1" noChangeArrowheads="1"/>
          </p:cNvSpPr>
          <p:nvPr>
            <p:ph idx="1"/>
          </p:nvPr>
        </p:nvSpPr>
        <p:spPr>
          <a:xfrm>
            <a:off x="609600" y="1295402"/>
            <a:ext cx="10972800" cy="4830763"/>
          </a:xfrm>
        </p:spPr>
        <p:txBody>
          <a:bodyPr/>
          <a:lstStyle/>
          <a:p>
            <a:r>
              <a:rPr lang="en-US" altLang="en-US"/>
              <a:t>The exposure time required to achieve SNR=1 is dramatically reduced for a zero read noise detector, as compared to detectors with state of the art read noise.</a:t>
            </a:r>
          </a:p>
        </p:txBody>
      </p:sp>
      <p:sp>
        <p:nvSpPr>
          <p:cNvPr id="3" name="Footer Placeholder 2">
            <a:extLst>
              <a:ext uri="{FF2B5EF4-FFF2-40B4-BE49-F238E27FC236}">
                <a16:creationId xmlns:a16="http://schemas.microsoft.com/office/drawing/2014/main" id="{271D518C-DCCD-3272-06F2-DA3B3A955A61}"/>
              </a:ext>
            </a:extLst>
          </p:cNvPr>
          <p:cNvSpPr>
            <a:spLocks noGrp="1"/>
          </p:cNvSpPr>
          <p:nvPr>
            <p:ph type="ftr" sz="quarter" idx="4294967295"/>
          </p:nvPr>
        </p:nvSpPr>
        <p:spPr>
          <a:xfrm>
            <a:off x="4165600" y="6245225"/>
            <a:ext cx="3860800" cy="476250"/>
          </a:xfrm>
        </p:spPr>
        <p:txBody>
          <a:bodyPr/>
          <a:lstStyle/>
          <a:p>
            <a:pPr lvl="0"/>
            <a:endParaRPr lang="en-US" noProof="0" dirty="0"/>
          </a:p>
        </p:txBody>
      </p:sp>
      <p:sp>
        <p:nvSpPr>
          <p:cNvPr id="4" name="Slide Number Placeholder 3">
            <a:extLst>
              <a:ext uri="{FF2B5EF4-FFF2-40B4-BE49-F238E27FC236}">
                <a16:creationId xmlns:a16="http://schemas.microsoft.com/office/drawing/2014/main" id="{EFDDFAD3-99AF-443E-A895-9C4AD82B9888}"/>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11</a:t>
            </a:fld>
            <a:endParaRPr lang="en-US" dirty="0"/>
          </a:p>
        </p:txBody>
      </p:sp>
      <p:pic>
        <p:nvPicPr>
          <p:cNvPr id="1536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364" y="3400426"/>
            <a:ext cx="81692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Oval 5"/>
          <p:cNvSpPr>
            <a:spLocks noChangeArrowheads="1"/>
          </p:cNvSpPr>
          <p:nvPr/>
        </p:nvSpPr>
        <p:spPr bwMode="auto">
          <a:xfrm>
            <a:off x="7162800" y="40386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67" name="Oval 6"/>
          <p:cNvSpPr>
            <a:spLocks noChangeArrowheads="1"/>
          </p:cNvSpPr>
          <p:nvPr/>
        </p:nvSpPr>
        <p:spPr bwMode="auto">
          <a:xfrm>
            <a:off x="7162800" y="46482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01901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C4BA3835-0AEE-AE40-295B-66D5F7B7075B}"/>
              </a:ext>
            </a:extLst>
          </p:cNvPr>
          <p:cNvSpPr>
            <a:spLocks noGrp="1"/>
          </p:cNvSpPr>
          <p:nvPr>
            <p:ph type="ctrTitle" sz="quarter"/>
          </p:nvPr>
        </p:nvSpPr>
        <p:spPr/>
        <p:txBody>
          <a:bodyPr/>
          <a:lstStyle/>
          <a:p>
            <a:endParaRPr lang="en-US"/>
          </a:p>
        </p:txBody>
      </p:sp>
    </p:spTree>
    <p:extLst>
      <p:ext uri="{BB962C8B-B14F-4D97-AF65-F5344CB8AC3E}">
        <p14:creationId xmlns:p14="http://schemas.microsoft.com/office/powerpoint/2010/main" val="17254106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a:t>CMOS Imaging Detectors and Life in the Universe</a:t>
            </a:r>
            <a:endParaRPr lang="en-US" altLang="en-US" dirty="0"/>
          </a:p>
        </p:txBody>
      </p:sp>
    </p:spTree>
    <p:extLst>
      <p:ext uri="{BB962C8B-B14F-4D97-AF65-F5344CB8AC3E}">
        <p14:creationId xmlns:p14="http://schemas.microsoft.com/office/powerpoint/2010/main" val="14216746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a:xfrm>
            <a:off x="1839817" y="152400"/>
            <a:ext cx="10190602" cy="914400"/>
          </a:xfrm>
        </p:spPr>
        <p:txBody>
          <a:bodyPr/>
          <a:lstStyle/>
          <a:p>
            <a:r>
              <a:rPr lang="en-US" altLang="en-US" dirty="0"/>
              <a:t>Life in the Universe</a:t>
            </a:r>
          </a:p>
        </p:txBody>
      </p:sp>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695345"/>
            <a:ext cx="5384800" cy="40308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457715" y="1295400"/>
            <a:ext cx="4864570" cy="4830763"/>
          </a:xfrm>
        </p:spPr>
      </p:pic>
      <p:sp>
        <p:nvSpPr>
          <p:cNvPr id="2" name="Footer Placeholder 1">
            <a:extLst>
              <a:ext uri="{FF2B5EF4-FFF2-40B4-BE49-F238E27FC236}">
                <a16:creationId xmlns:a16="http://schemas.microsoft.com/office/drawing/2014/main" id="{AE1FA9EB-6072-69C6-2C50-4324D126C1A2}"/>
              </a:ext>
            </a:extLst>
          </p:cNvPr>
          <p:cNvSpPr>
            <a:spLocks noGrp="1"/>
          </p:cNvSpPr>
          <p:nvPr>
            <p:ph type="ftr" sz="quarter" idx="11"/>
          </p:nvPr>
        </p:nvSpPr>
        <p:spPr>
          <a:xfrm>
            <a:off x="4165600" y="6245225"/>
            <a:ext cx="3860800" cy="476250"/>
          </a:xfrm>
        </p:spPr>
        <p:txBody>
          <a:bodyPr/>
          <a:lstStyle/>
          <a:p>
            <a:pPr lvl="0"/>
            <a:endParaRPr lang="en-US" noProof="0"/>
          </a:p>
        </p:txBody>
      </p:sp>
      <p:sp>
        <p:nvSpPr>
          <p:cNvPr id="21" name="Slide Number Placeholder 20"/>
          <p:cNvSpPr>
            <a:spLocks noGrp="1"/>
          </p:cNvSpPr>
          <p:nvPr>
            <p:ph type="sldNum" sz="quarter" idx="12"/>
          </p:nvPr>
        </p:nvSpPr>
        <p:spPr>
          <a:xfrm>
            <a:off x="9093200" y="6492876"/>
            <a:ext cx="2844800" cy="365125"/>
          </a:xfrm>
        </p:spPr>
        <p:txBody>
          <a:bodyPr/>
          <a:lstStyle/>
          <a:p>
            <a:fld id="{B9B0392C-5BE7-214B-9E5F-CC8853CBAA6A}" type="slidenum">
              <a:rPr lang="en-US" smtClean="0"/>
              <a:pPr/>
              <a:t>14</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CE8C-3D75-F88E-B7D4-9C85B49C8A58}"/>
              </a:ext>
            </a:extLst>
          </p:cNvPr>
          <p:cNvSpPr>
            <a:spLocks noGrp="1"/>
          </p:cNvSpPr>
          <p:nvPr>
            <p:ph type="title"/>
          </p:nvPr>
        </p:nvSpPr>
        <p:spPr>
          <a:xfrm>
            <a:off x="1828800" y="152400"/>
            <a:ext cx="10210799" cy="914400"/>
          </a:xfrm>
        </p:spPr>
        <p:txBody>
          <a:bodyPr/>
          <a:lstStyle/>
          <a:p>
            <a:r>
              <a:rPr lang="en-US"/>
              <a:t>CH4 + O2 reaction</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720BF2E-E1CE-F4A2-1AED-ECA0D63B8474}"/>
                  </a:ext>
                </a:extLst>
              </p:cNvPr>
              <p:cNvSpPr>
                <a:spLocks noGrp="1"/>
              </p:cNvSpPr>
              <p:nvPr>
                <p:ph idx="1"/>
              </p:nvPr>
            </p:nvSpPr>
            <p:spPr>
              <a:xfrm>
                <a:off x="609600" y="1295402"/>
                <a:ext cx="10972800" cy="4830763"/>
              </a:xfrm>
            </p:spPr>
            <p:txBody>
              <a:bodyPr>
                <a:normAutofit fontScale="92500"/>
              </a:bodyPr>
              <a:lstStyle/>
              <a:p>
                <a:r>
                  <a:rPr lang="en-US" dirty="0"/>
                  <a:t>Balanced equation:</a:t>
                </a:r>
              </a:p>
              <a:p>
                <a:pPr/>
                <a14:m>
                  <m:oMath xmlns:m="http://schemas.openxmlformats.org/officeDocument/2006/math">
                    <m:sSub>
                      <m:sSubPr>
                        <m:ctrlPr>
                          <a:rPr lang="ar-AE" i="1">
                            <a:latin typeface="Cambria Math" panose="02040503050406030204" pitchFamily="18" charset="0"/>
                          </a:rPr>
                        </m:ctrlPr>
                      </m:sSubPr>
                      <m:e>
                        <m:r>
                          <m:rPr>
                            <m:nor/>
                          </m:rPr>
                          <a:rPr lang="en-US"/>
                          <m:t>CH</m:t>
                        </m:r>
                      </m:e>
                      <m:sub>
                        <m:r>
                          <a:rPr lang="ar-AE">
                            <a:latin typeface="Cambria Math" panose="02040503050406030204" pitchFamily="18" charset="0"/>
                          </a:rPr>
                          <m:t>4</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O</m:t>
                        </m:r>
                      </m:e>
                      <m:sub>
                        <m:r>
                          <a:rPr lang="ar-AE">
                            <a:latin typeface="Cambria Math" panose="02040503050406030204" pitchFamily="18" charset="0"/>
                          </a:rPr>
                          <m:t>2</m:t>
                        </m:r>
                      </m:sub>
                    </m:sSub>
                    <m:r>
                      <m:rPr>
                        <m:nor/>
                      </m:rPr>
                      <a:rPr lang="ar-AE"/>
                      <m:t>  </m:t>
                    </m:r>
                    <m:r>
                      <a:rPr lang="ar-AE">
                        <a:latin typeface="Cambria Math" panose="02040503050406030204" pitchFamily="18" charset="0"/>
                      </a:rPr>
                      <m:t>→</m:t>
                    </m:r>
                    <m:r>
                      <m:rPr>
                        <m:nor/>
                      </m:rPr>
                      <a:rPr lang="ar-AE"/>
                      <m:t>  </m:t>
                    </m:r>
                    <m:sSub>
                      <m:sSubPr>
                        <m:ctrlPr>
                          <a:rPr lang="ar-AE" i="1">
                            <a:latin typeface="Cambria Math" panose="02040503050406030204" pitchFamily="18" charset="0"/>
                          </a:rPr>
                        </m:ctrlPr>
                      </m:sSubPr>
                      <m:e>
                        <m:r>
                          <m:rPr>
                            <m:nor/>
                          </m:rPr>
                          <a:rPr lang="en-US"/>
                          <m:t>CO</m:t>
                        </m:r>
                      </m:e>
                      <m:sub>
                        <m:r>
                          <a:rPr lang="ar-AE">
                            <a:latin typeface="Cambria Math" panose="02040503050406030204" pitchFamily="18" charset="0"/>
                          </a:rPr>
                          <m:t>2</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H</m:t>
                        </m:r>
                      </m:e>
                      <m:sub>
                        <m:r>
                          <a:rPr lang="ar-AE">
                            <a:latin typeface="Cambria Math" panose="02040503050406030204" pitchFamily="18" charset="0"/>
                          </a:rPr>
                          <m:t>2</m:t>
                        </m:r>
                      </m:sub>
                    </m:sSub>
                    <m:r>
                      <m:rPr>
                        <m:nor/>
                      </m:rPr>
                      <a:rPr lang="en-US"/>
                      <m:t>O</m:t>
                    </m:r>
                  </m:oMath>
                </a14:m>
                <a:endParaRPr lang="en-US" dirty="0"/>
              </a:p>
              <a:p>
                <a:r>
                  <a:rPr lang="en-US" dirty="0"/>
                  <a:t>Type: Exothermic oxidation (combustion).</a:t>
                </a:r>
              </a:p>
              <a:p>
                <a:r>
                  <a:rPr lang="en-US" dirty="0"/>
                  <a:t>Initiation: Triggered by heat, UV light, sparks, or catalytic radicals (e.g., OH).</a:t>
                </a:r>
              </a:p>
              <a:p>
                <a:r>
                  <a:rPr lang="en-US" dirty="0"/>
                  <a:t>Mechanism: Often proceeds through photochemistry and chain reactions with reactive oxygen species.</a:t>
                </a:r>
              </a:p>
              <a:p>
                <a:r>
                  <a:rPr lang="en-US" dirty="0"/>
                  <a:t>Atmospheric Implications</a:t>
                </a:r>
              </a:p>
              <a:p>
                <a:r>
                  <a:rPr lang="en-US" dirty="0"/>
                  <a:t>Instability: CH₄ and O₂ rapidly react; they cannot coexist for long in significant amounts without continuous replenishment.</a:t>
                </a:r>
              </a:p>
              <a:p>
                <a:r>
                  <a:rPr lang="en-US" dirty="0"/>
                  <a:t>Disequilibrium: Their simultaneous presence indicates a chemically unstable atmosphere, often interpreted as a biosignature.</a:t>
                </a:r>
              </a:p>
              <a:p>
                <a:r>
                  <a:rPr lang="en-US" dirty="0"/>
                  <a:t>Key Takeaway:</a:t>
                </a:r>
              </a:p>
              <a:p>
                <a:r>
                  <a:rPr lang="en-US" dirty="0"/>
                  <a:t>CH₄ + O₂ → CO₂ + H₂O is a rapid, energetically favorable reaction.</a:t>
                </a:r>
              </a:p>
              <a:p>
                <a:r>
                  <a:rPr lang="en-US" dirty="0"/>
                  <a:t>The persistence of both CH₄ and O₂ in an atmosphere suggests ongoing replenishment, most plausibly by biological activity, making their coexistence a strong biosignature.</a:t>
                </a:r>
              </a:p>
              <a:p>
                <a:endParaRPr lang="en-US" dirty="0"/>
              </a:p>
            </p:txBody>
          </p:sp>
        </mc:Choice>
        <mc:Fallback>
          <p:sp>
            <p:nvSpPr>
              <p:cNvPr id="3" name="Content Placeholder 2">
                <a:extLst>
                  <a:ext uri="{FF2B5EF4-FFF2-40B4-BE49-F238E27FC236}">
                    <a16:creationId xmlns:a16="http://schemas.microsoft.com/office/drawing/2014/main" id="{C720BF2E-E1CE-F4A2-1AED-ECA0D63B8474}"/>
                  </a:ext>
                </a:extLst>
              </p:cNvPr>
              <p:cNvSpPr>
                <a:spLocks noGrp="1" noRot="1" noChangeAspect="1" noMove="1" noResize="1" noEditPoints="1" noAdjustHandles="1" noChangeArrowheads="1" noChangeShapeType="1" noTextEdit="1"/>
              </p:cNvSpPr>
              <p:nvPr>
                <p:ph idx="1"/>
              </p:nvPr>
            </p:nvSpPr>
            <p:spPr>
              <a:xfrm>
                <a:off x="609600" y="1295402"/>
                <a:ext cx="10972800" cy="4830763"/>
              </a:xfrm>
              <a:blipFill>
                <a:blip r:embed="rId2"/>
                <a:stretch>
                  <a:fillRect l="-500" t="-631" r="-111"/>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E46121AF-BD31-43AF-E3F2-64EB8C80AA5F}"/>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5" name="Slide Number Placeholder 4">
            <a:extLst>
              <a:ext uri="{FF2B5EF4-FFF2-40B4-BE49-F238E27FC236}">
                <a16:creationId xmlns:a16="http://schemas.microsoft.com/office/drawing/2014/main" id="{D4CF151D-7025-224E-24B6-6CCD0CCC39A2}"/>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15</a:t>
            </a:fld>
            <a:endParaRPr lang="en-US" dirty="0"/>
          </a:p>
        </p:txBody>
      </p:sp>
    </p:spTree>
    <p:extLst>
      <p:ext uri="{BB962C8B-B14F-4D97-AF65-F5344CB8AC3E}">
        <p14:creationId xmlns:p14="http://schemas.microsoft.com/office/powerpoint/2010/main" val="358401386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63B405-3E26-BFAE-2158-12946631DFF8}"/>
              </a:ext>
            </a:extLst>
          </p:cNvPr>
          <p:cNvSpPr>
            <a:spLocks noGrp="1"/>
          </p:cNvSpPr>
          <p:nvPr>
            <p:ph type="title"/>
          </p:nvPr>
        </p:nvSpPr>
        <p:spPr>
          <a:xfrm>
            <a:off x="1828800" y="152400"/>
            <a:ext cx="10210799" cy="914400"/>
          </a:xfrm>
        </p:spPr>
        <p:txBody>
          <a:bodyPr/>
          <a:lstStyle/>
          <a:p>
            <a:r>
              <a:rPr lang="en-US" dirty="0"/>
              <a:t>Alien Life</a:t>
            </a:r>
          </a:p>
        </p:txBody>
      </p:sp>
      <p:sp>
        <p:nvSpPr>
          <p:cNvPr id="6" name="Content Placeholder 5">
            <a:extLst>
              <a:ext uri="{FF2B5EF4-FFF2-40B4-BE49-F238E27FC236}">
                <a16:creationId xmlns:a16="http://schemas.microsoft.com/office/drawing/2014/main" id="{2E2736F2-BCFA-7978-1BAF-4C191839B306}"/>
              </a:ext>
            </a:extLst>
          </p:cNvPr>
          <p:cNvSpPr>
            <a:spLocks noGrp="1"/>
          </p:cNvSpPr>
          <p:nvPr>
            <p:ph idx="1"/>
          </p:nvPr>
        </p:nvSpPr>
        <p:spPr>
          <a:xfrm>
            <a:off x="609600" y="1295402"/>
            <a:ext cx="10972800" cy="4830763"/>
          </a:xfrm>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p:txBody>
      </p:sp>
      <p:sp>
        <p:nvSpPr>
          <p:cNvPr id="2" name="Footer Placeholder 1">
            <a:extLst>
              <a:ext uri="{FF2B5EF4-FFF2-40B4-BE49-F238E27FC236}">
                <a16:creationId xmlns:a16="http://schemas.microsoft.com/office/drawing/2014/main" id="{A26667F4-CD01-D13A-7CC6-D4F1D2DB89B3}"/>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a:extLst>
              <a:ext uri="{FF2B5EF4-FFF2-40B4-BE49-F238E27FC236}">
                <a16:creationId xmlns:a16="http://schemas.microsoft.com/office/drawing/2014/main" id="{50B61331-D248-2D2A-9459-F48916ED196C}"/>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16</a:t>
            </a:fld>
            <a:endParaRPr lang="en-US" dirty="0"/>
          </a:p>
        </p:txBody>
      </p:sp>
    </p:spTree>
    <p:extLst>
      <p:ext uri="{BB962C8B-B14F-4D97-AF65-F5344CB8AC3E}">
        <p14:creationId xmlns:p14="http://schemas.microsoft.com/office/powerpoint/2010/main" val="378642636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48EE-97F7-73D0-F32E-7B4A4E410A21}"/>
              </a:ext>
            </a:extLst>
          </p:cNvPr>
          <p:cNvSpPr>
            <a:spLocks noGrp="1"/>
          </p:cNvSpPr>
          <p:nvPr>
            <p:ph type="title"/>
          </p:nvPr>
        </p:nvSpPr>
        <p:spPr>
          <a:xfrm>
            <a:off x="1828800" y="152400"/>
            <a:ext cx="10210799" cy="914400"/>
          </a:xfrm>
        </p:spPr>
        <p:txBody>
          <a:bodyPr/>
          <a:lstStyle/>
          <a:p>
            <a:r>
              <a:rPr lang="en-US" dirty="0"/>
              <a:t>Beyond CH₄ + O₂</a:t>
            </a:r>
          </a:p>
        </p:txBody>
      </p:sp>
      <p:sp>
        <p:nvSpPr>
          <p:cNvPr id="3" name="Content Placeholder 2">
            <a:extLst>
              <a:ext uri="{FF2B5EF4-FFF2-40B4-BE49-F238E27FC236}">
                <a16:creationId xmlns:a16="http://schemas.microsoft.com/office/drawing/2014/main" id="{03DC96AC-8DD8-4144-B758-7635F1A16D42}"/>
              </a:ext>
            </a:extLst>
          </p:cNvPr>
          <p:cNvSpPr>
            <a:spLocks noGrp="1"/>
          </p:cNvSpPr>
          <p:nvPr>
            <p:ph idx="1"/>
          </p:nvPr>
        </p:nvSpPr>
        <p:spPr>
          <a:xfrm>
            <a:off x="609600" y="1295402"/>
            <a:ext cx="10972800" cy="4830763"/>
          </a:xfrm>
        </p:spPr>
        <p:txBody>
          <a:bodyPr/>
          <a:lstStyle/>
          <a:p>
            <a:r>
              <a:rPr lang="en-US" dirty="0"/>
              <a:t>Additional chemical reactions may hint at life or habitability:</a:t>
            </a:r>
          </a:p>
          <a:p>
            <a:pPr lvl="1"/>
            <a:r>
              <a:rPr lang="en-US" dirty="0"/>
              <a:t>CO₂ + H₂ → CH₄ (geological or biological)</a:t>
            </a:r>
          </a:p>
          <a:p>
            <a:pPr lvl="1"/>
            <a:r>
              <a:rPr lang="en-US" dirty="0"/>
              <a:t>N₂ + O₂ imbalance (linked to biological cycling)</a:t>
            </a:r>
          </a:p>
          <a:p>
            <a:pPr lvl="1"/>
            <a:r>
              <a:rPr lang="en-US" dirty="0"/>
              <a:t>Trace gases like NH₃ or PH₃ that require active replenishment.</a:t>
            </a:r>
          </a:p>
          <a:p>
            <a:r>
              <a:rPr lang="en-US" dirty="0"/>
              <a:t>These broaden the search beyond methane and oxygen alone.</a:t>
            </a:r>
          </a:p>
        </p:txBody>
      </p:sp>
      <p:sp>
        <p:nvSpPr>
          <p:cNvPr id="5" name="Footer Placeholder 4">
            <a:extLst>
              <a:ext uri="{FF2B5EF4-FFF2-40B4-BE49-F238E27FC236}">
                <a16:creationId xmlns:a16="http://schemas.microsoft.com/office/drawing/2014/main" id="{916E28F9-4066-5FA5-D64B-D8FDDE8DC5E9}"/>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a:extLst>
              <a:ext uri="{FF2B5EF4-FFF2-40B4-BE49-F238E27FC236}">
                <a16:creationId xmlns:a16="http://schemas.microsoft.com/office/drawing/2014/main" id="{A00FFAFD-898C-EAC8-A8BB-05977C2B829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17</a:t>
            </a:fld>
            <a:endParaRPr lang="en-US" dirty="0"/>
          </a:p>
        </p:txBody>
      </p:sp>
    </p:spTree>
    <p:extLst>
      <p:ext uri="{BB962C8B-B14F-4D97-AF65-F5344CB8AC3E}">
        <p14:creationId xmlns:p14="http://schemas.microsoft.com/office/powerpoint/2010/main" val="14762124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t>Finding Life Outside the Solar System</a:t>
            </a:r>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dirty="0"/>
              <a:t>Spectroscopy reveals the composition of exoplanet atmospheres.</a:t>
            </a:r>
          </a:p>
          <a:p>
            <a:r>
              <a:rPr lang="en-US" dirty="0"/>
              <a:t>Key strategy: look for gas combinations in disequilibrium (e.g., CH₄ + O₂, N₂O, PH₃).</a:t>
            </a:r>
          </a:p>
          <a:p>
            <a:r>
              <a:rPr lang="en-US" dirty="0"/>
              <a:t>Context matters: planetary temperature, pressure, and other gases help interpretation.</a:t>
            </a:r>
          </a:p>
          <a:p>
            <a:r>
              <a:rPr lang="en-US" dirty="0"/>
              <a:t>Future observatories (HWO, Extremely Large Telescopes, JWST successors) will expand the search.</a:t>
            </a:r>
          </a:p>
        </p:txBody>
      </p:sp>
      <p:sp>
        <p:nvSpPr>
          <p:cNvPr id="5" name="Footer Placeholder 4">
            <a:extLst>
              <a:ext uri="{FF2B5EF4-FFF2-40B4-BE49-F238E27FC236}">
                <a16:creationId xmlns:a16="http://schemas.microsoft.com/office/drawing/2014/main" id="{2F448802-577E-31B4-43DA-2DB523587834}"/>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18</a:t>
            </a:fld>
            <a:endParaRPr lang="en-US" dirty="0"/>
          </a:p>
        </p:txBody>
      </p:sp>
    </p:spTree>
    <p:extLst>
      <p:ext uri="{BB962C8B-B14F-4D97-AF65-F5344CB8AC3E}">
        <p14:creationId xmlns:p14="http://schemas.microsoft.com/office/powerpoint/2010/main" val="220962214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a:xfrm>
            <a:off x="1828800" y="152400"/>
            <a:ext cx="10210799" cy="914400"/>
          </a:xfrm>
        </p:spPr>
        <p:txBody>
          <a:bodyPr/>
          <a:lstStyle/>
          <a:p>
            <a:r>
              <a:rPr lang="en-US" altLang="en-US" dirty="0"/>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a:xfrm>
            <a:off x="609600" y="1295402"/>
            <a:ext cx="10972800" cy="4830763"/>
          </a:xfrm>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2" name="Footer Placeholder 1">
            <a:extLst>
              <a:ext uri="{FF2B5EF4-FFF2-40B4-BE49-F238E27FC236}">
                <a16:creationId xmlns:a16="http://schemas.microsoft.com/office/drawing/2014/main" id="{5BC5FFA4-ACD7-C7AE-D289-23915207EEDD}"/>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10" name="Slide Number Placeholder 9"/>
          <p:cNvSpPr>
            <a:spLocks noGrp="1"/>
          </p:cNvSpPr>
          <p:nvPr>
            <p:ph type="sldNum" sz="quarter" idx="12"/>
          </p:nvPr>
        </p:nvSpPr>
        <p:spPr>
          <a:xfrm>
            <a:off x="9093200" y="6492876"/>
            <a:ext cx="2844800" cy="365125"/>
          </a:xfrm>
        </p:spPr>
        <p:txBody>
          <a:bodyPr/>
          <a:lstStyle/>
          <a:p>
            <a:fld id="{B9B0392C-5BE7-214B-9E5F-CC8853CBAA6A}" type="slidenum">
              <a:rPr lang="en-US" smtClean="0"/>
              <a:pPr/>
              <a:t>19</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9.4 </a:t>
            </a:r>
            <a:r>
              <a:rPr lang="en-US" altLang="en-US" sz="1400" dirty="0" err="1">
                <a:latin typeface="Times New Roman" panose="02020603050405020304" pitchFamily="18" charset="0"/>
                <a:cs typeface="Times New Roman" panose="02020603050405020304" pitchFamily="18" charset="0"/>
              </a:rPr>
              <a:t>Mpix</a:t>
            </a:r>
            <a:endParaRPr lang="en-US" altLang="en-US" sz="1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SNSPD: 0.4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SPAD: Pi Imaging SPAD 512</a:t>
            </a:r>
            <a:r>
              <a:rPr lang="en-US" altLang="en-US" sz="1400" baseline="30000" dirty="0">
                <a:latin typeface="Times New Roman" panose="02020603050405020304" pitchFamily="18" charset="0"/>
                <a:cs typeface="Times New Roman" panose="02020603050405020304" pitchFamily="18" charset="0"/>
              </a:rPr>
              <a:t>2</a:t>
            </a:r>
            <a:r>
              <a:rPr lang="en-US" altLang="en-US" sz="1400" dirty="0">
                <a:latin typeface="Times New Roman" panose="02020603050405020304" pitchFamily="18" charset="0"/>
                <a:cs typeface="Times New Roman" panose="02020603050405020304" pitchFamily="18" charset="0"/>
              </a:rPr>
              <a:t> (</a:t>
            </a:r>
            <a:r>
              <a:rPr lang="en-US" altLang="en-US" sz="1400" dirty="0" err="1">
                <a:latin typeface="Times New Roman" panose="02020603050405020304" pitchFamily="18" charset="0"/>
                <a:cs typeface="Times New Roman" panose="02020603050405020304" pitchFamily="18" charset="0"/>
              </a:rPr>
              <a:t>Antolovic</a:t>
            </a:r>
            <a:r>
              <a:rPr lang="en-US" altLang="en-US" sz="1400" dirty="0">
                <a:latin typeface="Times New Roman" panose="02020603050405020304" pitchFamily="18" charset="0"/>
                <a:cs typeface="Times New Roman" panose="02020603050405020304" pitchFamily="18" charset="0"/>
              </a:rPr>
              <a:t>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163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Skipper CCD: 3.5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MKID: 20 </a:t>
            </a:r>
            <a:r>
              <a:rPr lang="en-US" altLang="en-US" sz="1400" dirty="0" err="1">
                <a:latin typeface="Times New Roman" panose="02020603050405020304" pitchFamily="18" charset="0"/>
                <a:cs typeface="Times New Roman" panose="02020603050405020304" pitchFamily="18" charset="0"/>
              </a:rPr>
              <a:t>kpix</a:t>
            </a:r>
            <a:r>
              <a:rPr lang="en-US" altLang="en-US" sz="1400" dirty="0">
                <a:latin typeface="Times New Roman" panose="02020603050405020304" pitchFamily="18" charset="0"/>
                <a:cs typeface="Times New Roman" panose="02020603050405020304" pitchFamily="18" charset="0"/>
              </a:rPr>
              <a:t> (Mazin Lab, Breckenridge 2021)</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Outline</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Speaker Bio</a:t>
            </a:r>
          </a:p>
          <a:p>
            <a:r>
              <a:rPr lang="en-US" altLang="en-US" dirty="0"/>
              <a:t>Sensors &amp; Detectors Applications</a:t>
            </a:r>
          </a:p>
          <a:p>
            <a:r>
              <a:rPr lang="en-US" altLang="en-US" dirty="0"/>
              <a:t>CMOS Imaging Detectors and Life in the Universe</a:t>
            </a:r>
          </a:p>
          <a:p>
            <a:r>
              <a:rPr lang="en-US" altLang="en-US" dirty="0"/>
              <a:t>Future Photon Initiative &amp; Center for Detectors</a:t>
            </a:r>
          </a:p>
          <a:p>
            <a:r>
              <a:rPr lang="en-US" altLang="en-US" dirty="0"/>
              <a:t>CHIPs-related Activities at RIT</a:t>
            </a:r>
          </a:p>
          <a:p>
            <a:r>
              <a:rPr lang="en-US" altLang="en-US" dirty="0"/>
              <a:t>Back to the Future: Chips to the COSMOS</a:t>
            </a:r>
          </a:p>
          <a:p>
            <a:endParaRPr lang="en-US" altLang="en-US" dirty="0"/>
          </a:p>
        </p:txBody>
      </p:sp>
      <p:sp>
        <p:nvSpPr>
          <p:cNvPr id="2" name="Footer Placeholder 1">
            <a:extLst>
              <a:ext uri="{FF2B5EF4-FFF2-40B4-BE49-F238E27FC236}">
                <a16:creationId xmlns:a16="http://schemas.microsoft.com/office/drawing/2014/main" id="{FA116993-146F-26D7-FC7A-7941C429B733}"/>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643197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a:xfrm>
            <a:off x="1839817" y="152400"/>
            <a:ext cx="10190602" cy="914400"/>
          </a:xfrm>
        </p:spPr>
        <p:txBody>
          <a:bodyPr/>
          <a:lstStyle/>
          <a:p>
            <a:r>
              <a:rPr lang="en-US" altLang="en-US" dirty="0"/>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a:xfrm>
            <a:off x="609600" y="1295403"/>
            <a:ext cx="5384800" cy="4830763"/>
          </a:xfrm>
        </p:spPr>
        <p:txBody>
          <a:bodyPr/>
          <a:lstStyle/>
          <a:p>
            <a:r>
              <a:rPr lang="en-US" altLang="en-US" dirty="0"/>
              <a:t>low-capacitance floating diffusion sense node </a:t>
            </a:r>
          </a:p>
          <a:p>
            <a:r>
              <a:rPr lang="en-US" altLang="en-US" dirty="0"/>
              <a:t>high-gain response of &gt;320 </a:t>
            </a:r>
            <a:r>
              <a:rPr lang="el-GR" altLang="en-US" dirty="0"/>
              <a:t>μ</a:t>
            </a:r>
            <a:r>
              <a:rPr lang="en-US" altLang="en-US" dirty="0"/>
              <a:t>V/e-</a:t>
            </a:r>
          </a:p>
          <a:p>
            <a:r>
              <a:rPr lang="en-US" altLang="en-US" dirty="0"/>
              <a:t>exceeds electronics read noise</a:t>
            </a:r>
          </a:p>
          <a:p>
            <a:r>
              <a:rPr lang="en-US" altLang="en-US" dirty="0"/>
              <a:t>correlated double/multiple sampling</a:t>
            </a:r>
          </a:p>
          <a:p>
            <a:r>
              <a:rPr lang="en-US" altLang="en-US" dirty="0"/>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sp>
        <p:nvSpPr>
          <p:cNvPr id="2" name="Footer Placeholder 1">
            <a:extLst>
              <a:ext uri="{FF2B5EF4-FFF2-40B4-BE49-F238E27FC236}">
                <a16:creationId xmlns:a16="http://schemas.microsoft.com/office/drawing/2014/main" id="{E8D1A44F-6FFA-2A6C-29A1-894223BEF3C3}"/>
              </a:ext>
            </a:extLst>
          </p:cNvPr>
          <p:cNvSpPr>
            <a:spLocks noGrp="1"/>
          </p:cNvSpPr>
          <p:nvPr>
            <p:ph type="ftr" sz="quarter" idx="11"/>
          </p:nvPr>
        </p:nvSpPr>
        <p:spPr>
          <a:xfrm>
            <a:off x="4165600" y="6245225"/>
            <a:ext cx="3860800" cy="476250"/>
          </a:xfrm>
        </p:spPr>
        <p:txBody>
          <a:bodyPr/>
          <a:lstStyle/>
          <a:p>
            <a:pPr lvl="0"/>
            <a:endParaRPr lang="en-US" noProof="0"/>
          </a:p>
        </p:txBody>
      </p:sp>
      <p:sp>
        <p:nvSpPr>
          <p:cNvPr id="6" name="Slide Number Placeholder 5"/>
          <p:cNvSpPr>
            <a:spLocks noGrp="1"/>
          </p:cNvSpPr>
          <p:nvPr>
            <p:ph type="sldNum" sz="quarter" idx="12"/>
          </p:nvPr>
        </p:nvSpPr>
        <p:spPr>
          <a:xfrm>
            <a:off x="9093200" y="6492876"/>
            <a:ext cx="2844800" cy="365125"/>
          </a:xfrm>
        </p:spPr>
        <p:txBody>
          <a:bodyPr/>
          <a:lstStyle/>
          <a:p>
            <a:fld id="{B9B0392C-5BE7-214B-9E5F-CC8853CBAA6A}" type="slidenum">
              <a:rPr lang="en-US" smtClean="0"/>
              <a:pPr/>
              <a:t>20</a:t>
            </a:fld>
            <a:endParaRPr lang="en-US" dirty="0"/>
          </a:p>
        </p:txBody>
      </p:sp>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dirty="0">
                <a:latin typeface="Times New Roman" panose="02020603050405020304" pitchFamily="18" charset="0"/>
                <a:cs typeface="Times New Roman" panose="02020603050405020304" pitchFamily="18" charset="0"/>
              </a:rPr>
              <a:t>Ma, J. </a:t>
            </a:r>
            <a:r>
              <a:rPr lang="en-US" altLang="en-US" sz="1000" i="1" dirty="0">
                <a:latin typeface="Times New Roman" panose="02020603050405020304" pitchFamily="18" charset="0"/>
                <a:cs typeface="Times New Roman" panose="02020603050405020304" pitchFamily="18" charset="0"/>
              </a:rPr>
              <a:t>et al.</a:t>
            </a:r>
            <a:r>
              <a:rPr lang="en-US" altLang="en-US" sz="1000" dirty="0">
                <a:latin typeface="Times New Roman" panose="02020603050405020304" pitchFamily="18" charset="0"/>
                <a:cs typeface="Times New Roman" panose="02020603050405020304" pitchFamily="18" charset="0"/>
              </a:rPr>
              <a:t> Ultra-high-resolution quanta image sensor with reliable photon-number-resolving and high dynamic range capabilities. </a:t>
            </a:r>
            <a:r>
              <a:rPr lang="en-US" altLang="en-US" sz="1000" i="1" dirty="0">
                <a:latin typeface="Times New Roman" panose="02020603050405020304" pitchFamily="18" charset="0"/>
                <a:cs typeface="Times New Roman" panose="02020603050405020304" pitchFamily="18" charset="0"/>
              </a:rPr>
              <a:t>Sci Rep</a:t>
            </a:r>
            <a:r>
              <a:rPr lang="en-US" altLang="en-US" sz="1000" dirty="0">
                <a:latin typeface="Times New Roman" panose="02020603050405020304" pitchFamily="18" charset="0"/>
                <a:cs typeface="Times New Roman" panose="02020603050405020304" pitchFamily="18" charset="0"/>
              </a:rPr>
              <a:t> </a:t>
            </a:r>
            <a:r>
              <a:rPr lang="en-US" altLang="en-US" sz="1000" b="1" dirty="0">
                <a:latin typeface="Times New Roman" panose="02020603050405020304" pitchFamily="18" charset="0"/>
                <a:cs typeface="Times New Roman" panose="02020603050405020304" pitchFamily="18" charset="0"/>
              </a:rPr>
              <a:t>12</a:t>
            </a:r>
            <a:r>
              <a:rPr lang="en-US" altLang="en-US" sz="1000" dirty="0">
                <a:latin typeface="Times New Roman" panose="02020603050405020304" pitchFamily="18" charset="0"/>
                <a:cs typeface="Times New Roman" panose="02020603050405020304" pitchFamily="18" charset="0"/>
              </a:rPr>
              <a:t>, 13869 (2022). https://doi.org/10.1038/s41598-022-17952-z</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a:xfrm>
            <a:off x="1828800" y="152400"/>
            <a:ext cx="10210799" cy="914400"/>
          </a:xfrm>
        </p:spPr>
        <p:txBody>
          <a:bodyPr/>
          <a:lstStyle/>
          <a:p>
            <a:r>
              <a:rPr lang="en-US" altLang="en-US" dirty="0"/>
              <a:t>Single Photon Detector Operation</a:t>
            </a:r>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sp>
        <p:nvSpPr>
          <p:cNvPr id="2" name="Footer Placeholder 1">
            <a:extLst>
              <a:ext uri="{FF2B5EF4-FFF2-40B4-BE49-F238E27FC236}">
                <a16:creationId xmlns:a16="http://schemas.microsoft.com/office/drawing/2014/main" id="{93846062-6A1D-6CAD-D2C2-E0400F1D4297}"/>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6" name="Slide Number Placeholder 5"/>
          <p:cNvSpPr>
            <a:spLocks noGrp="1"/>
          </p:cNvSpPr>
          <p:nvPr>
            <p:ph type="sldNum" sz="quarter" idx="12"/>
          </p:nvPr>
        </p:nvSpPr>
        <p:spPr>
          <a:xfrm>
            <a:off x="9093200" y="6492876"/>
            <a:ext cx="2844800" cy="365125"/>
          </a:xfrm>
        </p:spPr>
        <p:txBody>
          <a:bodyPr/>
          <a:lstStyle/>
          <a:p>
            <a:fld id="{B9B0392C-5BE7-214B-9E5F-CC8853CBAA6A}" type="slidenum">
              <a:rPr lang="en-US" smtClean="0"/>
              <a:pPr/>
              <a:t>21</a:t>
            </a:fld>
            <a:endParaRPr lang="en-US" dirty="0"/>
          </a:p>
        </p:txBody>
      </p:sp>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a:xfrm>
            <a:off x="1828800" y="152400"/>
            <a:ext cx="10210799" cy="914400"/>
          </a:xfrm>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2" name="Footer Placeholder 1">
            <a:extLst>
              <a:ext uri="{FF2B5EF4-FFF2-40B4-BE49-F238E27FC236}">
                <a16:creationId xmlns:a16="http://schemas.microsoft.com/office/drawing/2014/main" id="{1EB24C49-AEE5-413D-6D9A-46432461BD11}"/>
              </a:ext>
            </a:extLst>
          </p:cNvPr>
          <p:cNvSpPr>
            <a:spLocks noGrp="1"/>
          </p:cNvSpPr>
          <p:nvPr>
            <p:ph type="ftr" sz="quarter" idx="15"/>
          </p:nvPr>
        </p:nvSpPr>
        <p:spPr>
          <a:xfrm>
            <a:off x="4165600" y="6245225"/>
            <a:ext cx="3860800" cy="476250"/>
          </a:xfrm>
        </p:spPr>
        <p:txBody>
          <a:bodyPr/>
          <a:lstStyle/>
          <a:p>
            <a:endParaRPr lang="en-US"/>
          </a:p>
        </p:txBody>
      </p:sp>
      <p:sp>
        <p:nvSpPr>
          <p:cNvPr id="23" name="Slide Number Placeholder 22"/>
          <p:cNvSpPr>
            <a:spLocks noGrp="1"/>
          </p:cNvSpPr>
          <p:nvPr>
            <p:ph type="sldNum" sz="quarter" idx="12"/>
          </p:nvPr>
        </p:nvSpPr>
        <p:spPr>
          <a:xfrm>
            <a:off x="9093200" y="6492876"/>
            <a:ext cx="2844800" cy="365125"/>
          </a:xfrm>
        </p:spPr>
        <p:txBody>
          <a:bodyPr/>
          <a:lstStyle/>
          <a:p>
            <a:fld id="{B9B0392C-5BE7-214B-9E5F-CC8853CBAA6A}" type="slidenum">
              <a:rPr lang="en-US" smtClean="0"/>
              <a:pPr/>
              <a:t>22</a:t>
            </a:fld>
            <a:endParaRPr lang="en-US" dirty="0"/>
          </a:p>
        </p:txBody>
      </p:sp>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121472" y="5934075"/>
            <a:ext cx="21210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QIS CMOS</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1 Megapixel Sensors</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1.1 </a:t>
            </a:r>
            <a:r>
              <a:rPr lang="el-GR" altLang="en-US" sz="1800" dirty="0">
                <a:latin typeface="Times New Roman" panose="02020603050405020304" pitchFamily="18" charset="0"/>
                <a:cs typeface="Times New Roman" panose="02020603050405020304" pitchFamily="18" charset="0"/>
              </a:rPr>
              <a:t>μ</a:t>
            </a:r>
            <a:r>
              <a:rPr lang="en-US" altLang="en-US" sz="1800" dirty="0">
                <a:latin typeface="Times New Roman" panose="02020603050405020304" pitchFamily="18" charset="0"/>
                <a:cs typeface="Times New Roman" panose="02020603050405020304" pitchFamily="18" charset="0"/>
              </a:rPr>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413018" y="5945188"/>
            <a:ext cx="15183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HWK4123</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9.4 Megapixel</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4.6 </a:t>
            </a:r>
            <a:r>
              <a:rPr lang="el-GR" altLang="en-US" sz="1800" dirty="0">
                <a:latin typeface="Times New Roman" panose="02020603050405020304" pitchFamily="18" charset="0"/>
                <a:cs typeface="Times New Roman" panose="02020603050405020304" pitchFamily="18" charset="0"/>
              </a:rPr>
              <a:t>μ</a:t>
            </a:r>
            <a:r>
              <a:rPr lang="en-US" altLang="en-US" sz="1800" dirty="0">
                <a:latin typeface="Times New Roman" panose="02020603050405020304" pitchFamily="18" charset="0"/>
                <a:cs typeface="Times New Roman" panose="02020603050405020304" pitchFamily="18" charset="0"/>
              </a:rPr>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81135" y="6075363"/>
            <a:ext cx="164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ORCA-QUEST</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HWK4123</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39817" y="152400"/>
            <a:ext cx="10190602" cy="914400"/>
          </a:xfrm>
        </p:spPr>
        <p:txBody>
          <a:bodyPr>
            <a:normAutofit/>
          </a:bodyPr>
          <a:lstStyle/>
          <a:p>
            <a:r>
              <a:rPr lang="en-US" dirty="0"/>
              <a:t>Single Photon Images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pic>
        <p:nvPicPr>
          <p:cNvPr id="16"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912" y="1661694"/>
            <a:ext cx="4098175" cy="4098175"/>
          </a:xfrm>
        </p:spPr>
      </p:pic>
      <p:sp>
        <p:nvSpPr>
          <p:cNvPr id="7" name="Footer Placeholder 6">
            <a:extLst>
              <a:ext uri="{FF2B5EF4-FFF2-40B4-BE49-F238E27FC236}">
                <a16:creationId xmlns:a16="http://schemas.microsoft.com/office/drawing/2014/main" id="{C4FECCAB-1EB5-2C96-7756-D03A8924511A}"/>
              </a:ext>
            </a:extLst>
          </p:cNvPr>
          <p:cNvSpPr>
            <a:spLocks noGrp="1"/>
          </p:cNvSpPr>
          <p:nvPr>
            <p:ph type="ftr" sz="quarter" idx="11"/>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a:xfrm>
            <a:off x="9093200" y="6492876"/>
            <a:ext cx="2844800" cy="365125"/>
          </a:xfrm>
        </p:spPr>
        <p:txBody>
          <a:bodyPr/>
          <a:lstStyle/>
          <a:p>
            <a:fld id="{B9B0392C-5BE7-214B-9E5F-CC8853CBAA6A}" type="slidenum">
              <a:rPr lang="en-US" smtClean="0"/>
              <a:pPr/>
              <a:t>23</a:t>
            </a:fld>
            <a:endParaRPr lang="en-US" dirty="0"/>
          </a:p>
        </p:txBody>
      </p:sp>
      <p:pic>
        <p:nvPicPr>
          <p:cNvPr id="2" name="Picture 1"/>
          <p:cNvPicPr>
            <a:picLocks noChangeAspect="1"/>
          </p:cNvPicPr>
          <p:nvPr/>
        </p:nvPicPr>
        <p:blipFill rotWithShape="1">
          <a:blip r:embed="rId4"/>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789934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a:xfrm>
            <a:off x="1828800" y="152400"/>
            <a:ext cx="10210799" cy="914400"/>
          </a:xfrm>
        </p:spPr>
        <p:txBody>
          <a:bodyPr/>
          <a:lstStyle/>
          <a:p>
            <a:r>
              <a:rPr lang="en-US" altLang="en-US" dirty="0"/>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extLst>
              <p:ext uri="{D42A27DB-BD31-4B8C-83A1-F6EECF244321}">
                <p14:modId xmlns:p14="http://schemas.microsoft.com/office/powerpoint/2010/main" val="3885561422"/>
              </p:ext>
            </p:extLst>
          </p:nvPr>
        </p:nvGraphicFramePr>
        <p:xfrm>
          <a:off x="609600" y="1295400"/>
          <a:ext cx="10972800" cy="4830763"/>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 name="Footer Placeholder 1">
            <a:extLst>
              <a:ext uri="{FF2B5EF4-FFF2-40B4-BE49-F238E27FC236}">
                <a16:creationId xmlns:a16="http://schemas.microsoft.com/office/drawing/2014/main" id="{924B6A7E-1C85-46CB-4818-998C58B6B351}"/>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24</a:t>
            </a:fld>
            <a:endParaRPr lang="en-US"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a:xfrm>
            <a:off x="1828800" y="152400"/>
            <a:ext cx="10210799" cy="914400"/>
          </a:xfrm>
        </p:spPr>
        <p:txBody>
          <a:bodyPr/>
          <a:lstStyle/>
          <a:p>
            <a:r>
              <a:rPr lang="en-US" altLang="en-US" dirty="0"/>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a:xfrm>
            <a:off x="609600" y="1295401"/>
            <a:ext cx="5384800" cy="4830763"/>
          </a:xfrm>
        </p:spPr>
        <p:txBody>
          <a:bodyPr>
            <a:normAutofit fontScale="92500" lnSpcReduction="10000"/>
          </a:bodyPr>
          <a:lstStyle/>
          <a:p>
            <a:r>
              <a:rPr lang="en-US" altLang="en-US"/>
              <a:t>create and validate single event upset mitigation readout modes</a:t>
            </a:r>
          </a:p>
          <a:p>
            <a:r>
              <a:rPr lang="en-US" altLang="en-US"/>
              <a:t>develop and test damage mitigation operational modes</a:t>
            </a:r>
          </a:p>
          <a:p>
            <a:r>
              <a:rPr lang="en-US" altLang="en-US"/>
              <a:t>leverage CMOS digital pixel multiplexing</a:t>
            </a:r>
          </a:p>
          <a:p>
            <a:r>
              <a:rPr lang="en-US" altLang="en-US"/>
              <a:t>generate modular waveforms for custom readout</a:t>
            </a:r>
          </a:p>
          <a:p>
            <a:r>
              <a:rPr lang="en-US" altLang="en-US"/>
              <a:t>verify performance of custom modes at radiation beam line</a:t>
            </a:r>
          </a:p>
          <a:p>
            <a:r>
              <a:rPr lang="en-US" altLang="en-US"/>
              <a:t>advance new readout modes beyond TRL2</a:t>
            </a:r>
          </a:p>
          <a:p>
            <a:endParaRPr lang="en-US" altLang="en-US"/>
          </a:p>
          <a:p>
            <a:endParaRPr lang="en-US" altLang="en-US"/>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DA8CAFA5-9E2D-72F2-0933-69EE44D6CE27}"/>
              </a:ext>
            </a:extLst>
          </p:cNvPr>
          <p:cNvSpPr>
            <a:spLocks noGrp="1"/>
          </p:cNvSpPr>
          <p:nvPr>
            <p:ph type="ftr" sz="quarter" idx="15"/>
          </p:nvPr>
        </p:nvSpPr>
        <p:spPr>
          <a:xfrm>
            <a:off x="4165600" y="6245225"/>
            <a:ext cx="3860800" cy="476250"/>
          </a:xfrm>
        </p:spPr>
        <p:txBody>
          <a:bodyPr/>
          <a:lstStyle/>
          <a:p>
            <a:endParaRPr lang="en-US" dirty="0"/>
          </a:p>
        </p:txBody>
      </p:sp>
      <p:sp>
        <p:nvSpPr>
          <p:cNvPr id="3" name="Slide Number Placeholder 2"/>
          <p:cNvSpPr>
            <a:spLocks noGrp="1"/>
          </p:cNvSpPr>
          <p:nvPr>
            <p:ph type="sldNum" sz="quarter" idx="12"/>
          </p:nvPr>
        </p:nvSpPr>
        <p:spPr>
          <a:xfrm>
            <a:off x="9093200" y="6492876"/>
            <a:ext cx="2844800" cy="365125"/>
          </a:xfrm>
        </p:spPr>
        <p:txBody>
          <a:bodyPr/>
          <a:lstStyle/>
          <a:p>
            <a:fld id="{B9B0392C-5BE7-214B-9E5F-CC8853CBAA6A}" type="slidenum">
              <a:rPr lang="en-US" smtClean="0"/>
              <a:pPr/>
              <a:t>25</a:t>
            </a:fld>
            <a:endParaRPr 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3" name="Footer Placeholder 2">
            <a:extLst>
              <a:ext uri="{FF2B5EF4-FFF2-40B4-BE49-F238E27FC236}">
                <a16:creationId xmlns:a16="http://schemas.microsoft.com/office/drawing/2014/main" id="{3EE7F30C-D034-BCD0-63EA-EFC57AF6AB14}"/>
              </a:ext>
            </a:extLst>
          </p:cNvPr>
          <p:cNvSpPr>
            <a:spLocks noGrp="1"/>
          </p:cNvSpPr>
          <p:nvPr>
            <p:ph type="ftr" sz="quarter" idx="11"/>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26</a:t>
            </a:fld>
            <a:endParaRPr lang="en-US" dirty="0"/>
          </a:p>
        </p:txBody>
      </p:sp>
    </p:spTree>
    <p:extLst>
      <p:ext uri="{BB962C8B-B14F-4D97-AF65-F5344CB8AC3E}">
        <p14:creationId xmlns:p14="http://schemas.microsoft.com/office/powerpoint/2010/main" val="4770440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3" name="Footer Placeholder 2">
            <a:extLst>
              <a:ext uri="{FF2B5EF4-FFF2-40B4-BE49-F238E27FC236}">
                <a16:creationId xmlns:a16="http://schemas.microsoft.com/office/drawing/2014/main" id="{54BC4D77-E536-E88B-CE4C-1D5131F244CB}"/>
              </a:ext>
            </a:extLst>
          </p:cNvPr>
          <p:cNvSpPr>
            <a:spLocks noGrp="1"/>
          </p:cNvSpPr>
          <p:nvPr>
            <p:ph type="ftr" sz="quarter" idx="11"/>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27</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3" name="Footer Placeholder 2">
            <a:extLst>
              <a:ext uri="{FF2B5EF4-FFF2-40B4-BE49-F238E27FC236}">
                <a16:creationId xmlns:a16="http://schemas.microsoft.com/office/drawing/2014/main" id="{CB7047F6-E9EB-17AC-EA1C-62878E0ECE29}"/>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bwMode="auto">
          <a:xfrm>
            <a:off x="9093200" y="6492876"/>
            <a:ext cx="2844800" cy="365125"/>
          </a:xfr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28</a:t>
            </a:fld>
            <a:endParaRPr lang="en-US" dirty="0"/>
          </a:p>
        </p:txBody>
      </p:sp>
    </p:spTree>
    <p:extLst>
      <p:ext uri="{BB962C8B-B14F-4D97-AF65-F5344CB8AC3E}">
        <p14:creationId xmlns:p14="http://schemas.microsoft.com/office/powerpoint/2010/main" val="61075658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dirty="0"/>
              <a:t>Proton Increases Dark Current</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893"/>
          <a:stretch/>
        </p:blipFill>
        <p:spPr>
          <a:xfrm>
            <a:off x="2914150" y="1413982"/>
            <a:ext cx="6363699" cy="4593599"/>
          </a:xfrm>
        </p:spPr>
      </p:pic>
      <p:sp>
        <p:nvSpPr>
          <p:cNvPr id="6" name="Footer Placeholder 5">
            <a:extLst>
              <a:ext uri="{FF2B5EF4-FFF2-40B4-BE49-F238E27FC236}">
                <a16:creationId xmlns:a16="http://schemas.microsoft.com/office/drawing/2014/main" id="{89F06C82-5541-A1E8-C4BB-13D128A6AA03}"/>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29</a:t>
            </a:fld>
            <a:endParaRPr lang="en-US" dirty="0"/>
          </a:p>
        </p:txBody>
      </p:sp>
      <p:sp>
        <p:nvSpPr>
          <p:cNvPr id="3" name="Rectangle 2"/>
          <p:cNvSpPr/>
          <p:nvPr/>
        </p:nvSpPr>
        <p:spPr>
          <a:xfrm>
            <a:off x="2914495" y="6126163"/>
            <a:ext cx="6363012" cy="553998"/>
          </a:xfrm>
          <a:prstGeom prst="rect">
            <a:avLst/>
          </a:prstGeom>
        </p:spPr>
        <p:txBody>
          <a:bodyPr wrap="square">
            <a:spAutoFit/>
          </a:bodyPr>
          <a:lstStyle/>
          <a:p>
            <a:r>
              <a:rPr lang="en-US" sz="1000" dirty="0">
                <a:solidFill>
                  <a:srgbClr val="333333"/>
                </a:solidFill>
                <a:latin typeface="Times New Roman" panose="02020603050405020304" pitchFamily="18" charset="0"/>
                <a:cs typeface="Times New Roman" panose="02020603050405020304" pitchFamily="18" charset="0"/>
              </a:rPr>
              <a:t>Justin P. Gallagher, Lazar Buntic, Wei Deng, Eric R. Fossum, Donald F. </a:t>
            </a:r>
            <a:r>
              <a:rPr lang="en-US" sz="1000" dirty="0" err="1">
                <a:solidFill>
                  <a:srgbClr val="333333"/>
                </a:solidFill>
                <a:latin typeface="Times New Roman" panose="02020603050405020304" pitchFamily="18" charset="0"/>
                <a:cs typeface="Times New Roman" panose="02020603050405020304" pitchFamily="18" charset="0"/>
              </a:rPr>
              <a:t>Figer</a:t>
            </a:r>
            <a:r>
              <a:rPr lang="en-US" sz="1000" dirty="0">
                <a:solidFill>
                  <a:srgbClr val="333333"/>
                </a:solidFill>
                <a:latin typeface="Times New Roman" panose="02020603050405020304" pitchFamily="18" charset="0"/>
                <a:cs typeface="Times New Roman" panose="02020603050405020304" pitchFamily="18" charset="0"/>
              </a:rPr>
              <a:t>, "Radiation tolerance of a single-photon counting complementary metal-oxide semiconductor image sensor," J. Astron. </a:t>
            </a:r>
            <a:r>
              <a:rPr lang="en-US" sz="1000" dirty="0" err="1">
                <a:solidFill>
                  <a:srgbClr val="333333"/>
                </a:solidFill>
                <a:latin typeface="Times New Roman" panose="02020603050405020304" pitchFamily="18" charset="0"/>
                <a:cs typeface="Times New Roman" panose="02020603050405020304" pitchFamily="18" charset="0"/>
              </a:rPr>
              <a:t>Telesc</a:t>
            </a:r>
            <a:r>
              <a:rPr lang="en-US" sz="1000" dirty="0">
                <a:solidFill>
                  <a:srgbClr val="333333"/>
                </a:solidFill>
                <a:latin typeface="Times New Roman" panose="02020603050405020304" pitchFamily="18" charset="0"/>
                <a:cs typeface="Times New Roman" panose="02020603050405020304" pitchFamily="18" charset="0"/>
              </a:rPr>
              <a:t>. </a:t>
            </a:r>
            <a:r>
              <a:rPr lang="en-US" sz="1000" dirty="0" err="1">
                <a:solidFill>
                  <a:srgbClr val="333333"/>
                </a:solidFill>
                <a:latin typeface="Times New Roman" panose="02020603050405020304" pitchFamily="18" charset="0"/>
                <a:cs typeface="Times New Roman" panose="02020603050405020304" pitchFamily="18" charset="0"/>
              </a:rPr>
              <a:t>Instrum</a:t>
            </a:r>
            <a:r>
              <a:rPr lang="en-US" sz="1000" dirty="0">
                <a:solidFill>
                  <a:srgbClr val="333333"/>
                </a:solidFill>
                <a:latin typeface="Times New Roman" panose="02020603050405020304" pitchFamily="18" charset="0"/>
                <a:cs typeface="Times New Roman" panose="02020603050405020304" pitchFamily="18" charset="0"/>
              </a:rPr>
              <a:t>. Syst. 10(3) 036003 (24 September 2024)</a:t>
            </a:r>
            <a:r>
              <a:rPr lang="en-US" sz="1000" u="sng" dirty="0">
                <a:solidFill>
                  <a:srgbClr val="333333"/>
                </a:solidFill>
                <a:latin typeface="Times New Roman" panose="02020603050405020304" pitchFamily="18" charset="0"/>
                <a:cs typeface="Times New Roman" panose="02020603050405020304" pitchFamily="18" charset="0"/>
                <a:hlinkClick r:id="rId3"/>
              </a:rPr>
              <a:t> https://doi.org/10.1117/1.JATIS.10.3.036003</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98386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dirty="0"/>
              <a:t>Speaker Bio</a:t>
            </a:r>
          </a:p>
        </p:txBody>
      </p:sp>
    </p:spTree>
    <p:extLst>
      <p:ext uri="{BB962C8B-B14F-4D97-AF65-F5344CB8AC3E}">
        <p14:creationId xmlns:p14="http://schemas.microsoft.com/office/powerpoint/2010/main" val="74309568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dirty="0"/>
              <a:t>Dark Current After Exposure to 60 MeV Protons</a:t>
            </a:r>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978"/>
          <a:stretch/>
        </p:blipFill>
        <p:spPr>
          <a:xfrm>
            <a:off x="2947403" y="1438230"/>
            <a:ext cx="6297194" cy="4545102"/>
          </a:xfrm>
        </p:spPr>
      </p:pic>
      <p:sp>
        <p:nvSpPr>
          <p:cNvPr id="5" name="Footer Placeholder 4">
            <a:extLst>
              <a:ext uri="{FF2B5EF4-FFF2-40B4-BE49-F238E27FC236}">
                <a16:creationId xmlns:a16="http://schemas.microsoft.com/office/drawing/2014/main" id="{E57AB39C-0225-4E86-EBB0-FDBAF1C32CD9}"/>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30</a:t>
            </a:fld>
            <a:endParaRPr lang="en-US" dirty="0"/>
          </a:p>
        </p:txBody>
      </p:sp>
      <p:sp>
        <p:nvSpPr>
          <p:cNvPr id="3" name="TextBox 2"/>
          <p:cNvSpPr txBox="1"/>
          <p:nvPr/>
        </p:nvSpPr>
        <p:spPr>
          <a:xfrm rot="19394454">
            <a:off x="5939642" y="2952406"/>
            <a:ext cx="1391728" cy="200055"/>
          </a:xfrm>
          <a:prstGeom prst="rect">
            <a:avLst/>
          </a:prstGeom>
          <a:noFill/>
        </p:spPr>
        <p:txBody>
          <a:bodyPr wrap="none" rtlCol="0">
            <a:spAutoFit/>
          </a:bodyPr>
          <a:lstStyle/>
          <a:p>
            <a:r>
              <a:rPr lang="en-US" sz="700" dirty="0"/>
              <a:t>Doubling Temperature =~8.5K</a:t>
            </a:r>
          </a:p>
        </p:txBody>
      </p:sp>
      <p:sp>
        <p:nvSpPr>
          <p:cNvPr id="6" name="Rectangle 5"/>
          <p:cNvSpPr/>
          <p:nvPr/>
        </p:nvSpPr>
        <p:spPr>
          <a:xfrm>
            <a:off x="2914495" y="6126163"/>
            <a:ext cx="6363012" cy="553998"/>
          </a:xfrm>
          <a:prstGeom prst="rect">
            <a:avLst/>
          </a:prstGeom>
        </p:spPr>
        <p:txBody>
          <a:bodyPr wrap="square">
            <a:spAutoFit/>
          </a:bodyPr>
          <a:lstStyle/>
          <a:p>
            <a:r>
              <a:rPr lang="en-US" sz="1000" dirty="0">
                <a:solidFill>
                  <a:srgbClr val="333333"/>
                </a:solidFill>
                <a:latin typeface="Times New Roman" panose="02020603050405020304" pitchFamily="18" charset="0"/>
                <a:cs typeface="Times New Roman" panose="02020603050405020304" pitchFamily="18" charset="0"/>
              </a:rPr>
              <a:t>Justin P. Gallagher, Lazar Buntic, Wei Deng, Eric R. Fossum, Donald F. </a:t>
            </a:r>
            <a:r>
              <a:rPr lang="en-US" sz="1000" dirty="0" err="1">
                <a:solidFill>
                  <a:srgbClr val="333333"/>
                </a:solidFill>
                <a:latin typeface="Times New Roman" panose="02020603050405020304" pitchFamily="18" charset="0"/>
                <a:cs typeface="Times New Roman" panose="02020603050405020304" pitchFamily="18" charset="0"/>
              </a:rPr>
              <a:t>Figer</a:t>
            </a:r>
            <a:r>
              <a:rPr lang="en-US" sz="1000" dirty="0">
                <a:solidFill>
                  <a:srgbClr val="333333"/>
                </a:solidFill>
                <a:latin typeface="Times New Roman" panose="02020603050405020304" pitchFamily="18" charset="0"/>
                <a:cs typeface="Times New Roman" panose="02020603050405020304" pitchFamily="18" charset="0"/>
              </a:rPr>
              <a:t>, "Radiation tolerance of a single-photon counting complementary metal-oxide semiconductor image sensor," J. Astron. </a:t>
            </a:r>
            <a:r>
              <a:rPr lang="en-US" sz="1000" dirty="0" err="1">
                <a:solidFill>
                  <a:srgbClr val="333333"/>
                </a:solidFill>
                <a:latin typeface="Times New Roman" panose="02020603050405020304" pitchFamily="18" charset="0"/>
                <a:cs typeface="Times New Roman" panose="02020603050405020304" pitchFamily="18" charset="0"/>
              </a:rPr>
              <a:t>Telesc</a:t>
            </a:r>
            <a:r>
              <a:rPr lang="en-US" sz="1000" dirty="0">
                <a:solidFill>
                  <a:srgbClr val="333333"/>
                </a:solidFill>
                <a:latin typeface="Times New Roman" panose="02020603050405020304" pitchFamily="18" charset="0"/>
                <a:cs typeface="Times New Roman" panose="02020603050405020304" pitchFamily="18" charset="0"/>
              </a:rPr>
              <a:t>. </a:t>
            </a:r>
            <a:r>
              <a:rPr lang="en-US" sz="1000" dirty="0" err="1">
                <a:solidFill>
                  <a:srgbClr val="333333"/>
                </a:solidFill>
                <a:latin typeface="Times New Roman" panose="02020603050405020304" pitchFamily="18" charset="0"/>
                <a:cs typeface="Times New Roman" panose="02020603050405020304" pitchFamily="18" charset="0"/>
              </a:rPr>
              <a:t>Instrum</a:t>
            </a:r>
            <a:r>
              <a:rPr lang="en-US" sz="1000" dirty="0">
                <a:solidFill>
                  <a:srgbClr val="333333"/>
                </a:solidFill>
                <a:latin typeface="Times New Roman" panose="02020603050405020304" pitchFamily="18" charset="0"/>
                <a:cs typeface="Times New Roman" panose="02020603050405020304" pitchFamily="18" charset="0"/>
              </a:rPr>
              <a:t>. Syst. 10(3) 036003 (24 September 2024)</a:t>
            </a:r>
            <a:r>
              <a:rPr lang="en-US" sz="1000" u="sng" dirty="0">
                <a:solidFill>
                  <a:srgbClr val="333333"/>
                </a:solidFill>
                <a:latin typeface="Times New Roman" panose="02020603050405020304" pitchFamily="18" charset="0"/>
                <a:cs typeface="Times New Roman" panose="02020603050405020304" pitchFamily="18" charset="0"/>
                <a:hlinkClick r:id="rId3"/>
              </a:rPr>
              <a:t> https://doi.org/10.1117/1.JATIS.10.3.036003</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427409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a:xfrm>
            <a:off x="1839817" y="152400"/>
            <a:ext cx="10190602" cy="914400"/>
          </a:xfrm>
        </p:spPr>
        <p:txBody>
          <a:bodyPr/>
          <a:lstStyle/>
          <a:p>
            <a:r>
              <a:rPr lang="en-US" altLang="en-US" dirty="0"/>
              <a:t>Single-Photon Sensing NIR Photodiode</a:t>
            </a:r>
          </a:p>
        </p:txBody>
      </p:sp>
      <p:sp>
        <p:nvSpPr>
          <p:cNvPr id="12" name="Content Placeholder 11"/>
          <p:cNvSpPr>
            <a:spLocks noGrp="1"/>
          </p:cNvSpPr>
          <p:nvPr>
            <p:ph sz="half" idx="1"/>
          </p:nvPr>
        </p:nvSpPr>
        <p:spPr>
          <a:xfrm>
            <a:off x="609600" y="1295403"/>
            <a:ext cx="5384800" cy="4830763"/>
          </a:xfrm>
        </p:spPr>
        <p:txBody>
          <a:bodyPr>
            <a:normAutofit/>
          </a:bodyPr>
          <a:lstStyle/>
          <a:p>
            <a:r>
              <a:rPr lang="en-US" altLang="en-US" dirty="0"/>
              <a:t>develop Si TCAD model of pixel using Synopsys </a:t>
            </a:r>
            <a:r>
              <a:rPr lang="en-US" altLang="en-US" dirty="0" err="1"/>
              <a:t>Sentaurus</a:t>
            </a:r>
            <a:endParaRPr lang="en-US" altLang="en-US" dirty="0"/>
          </a:p>
          <a:p>
            <a:r>
              <a:rPr lang="en-US" altLang="en-US" dirty="0"/>
              <a:t>demonstrate pixel operation and low-capacitance sense node</a:t>
            </a:r>
          </a:p>
          <a:p>
            <a:r>
              <a:rPr lang="en-US" altLang="en-US" dirty="0"/>
              <a:t>migrate structure to MCT material platform</a:t>
            </a:r>
          </a:p>
          <a:p>
            <a:r>
              <a:rPr lang="en-US" altLang="en-US" dirty="0"/>
              <a:t>simulate photodiode performance and compare to Si predecessor</a:t>
            </a:r>
          </a:p>
          <a:p>
            <a:r>
              <a:rPr lang="en-US" altLang="en-US" dirty="0"/>
              <a:t>advance single-photon sensing and photon-number resoling NIR photodiode beyond TRL2</a:t>
            </a:r>
          </a:p>
          <a:p>
            <a:endParaRPr lang="en-US" altLang="en-US" dirty="0"/>
          </a:p>
          <a:p>
            <a:endParaRPr lang="en-US" altLang="en-US" dirty="0"/>
          </a:p>
          <a:p>
            <a:endParaRPr lang="en-US" altLang="en-US" dirty="0"/>
          </a:p>
          <a:p>
            <a:endParaRPr lang="en-US" dirty="0"/>
          </a:p>
        </p:txBody>
      </p:sp>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60627" y="2530317"/>
            <a:ext cx="3258746" cy="2360928"/>
          </a:xfrm>
        </p:spPr>
      </p:pic>
      <p:sp>
        <p:nvSpPr>
          <p:cNvPr id="2" name="Footer Placeholder 1">
            <a:extLst>
              <a:ext uri="{FF2B5EF4-FFF2-40B4-BE49-F238E27FC236}">
                <a16:creationId xmlns:a16="http://schemas.microsoft.com/office/drawing/2014/main" id="{DC034574-2EE4-62D9-C809-637E0D75BC5E}"/>
              </a:ext>
            </a:extLst>
          </p:cNvPr>
          <p:cNvSpPr>
            <a:spLocks noGrp="1"/>
          </p:cNvSpPr>
          <p:nvPr>
            <p:ph type="ftr" sz="quarter" idx="11"/>
          </p:nvPr>
        </p:nvSpPr>
        <p:spPr>
          <a:xfrm>
            <a:off x="4165600" y="6245225"/>
            <a:ext cx="3860800" cy="476250"/>
          </a:xfrm>
        </p:spPr>
        <p:txBody>
          <a:bodyPr/>
          <a:lstStyle/>
          <a:p>
            <a:pPr lvl="0"/>
            <a:endParaRPr lang="en-US" noProof="0"/>
          </a:p>
        </p:txBody>
      </p:sp>
      <p:sp>
        <p:nvSpPr>
          <p:cNvPr id="13" name="Slide Number Placeholder 12"/>
          <p:cNvSpPr>
            <a:spLocks noGrp="1"/>
          </p:cNvSpPr>
          <p:nvPr>
            <p:ph type="sldNum" sz="quarter" idx="12"/>
          </p:nvPr>
        </p:nvSpPr>
        <p:spPr>
          <a:xfrm>
            <a:off x="9093200" y="6492876"/>
            <a:ext cx="2844800" cy="365125"/>
          </a:xfrm>
        </p:spPr>
        <p:txBody>
          <a:bodyPr/>
          <a:lstStyle/>
          <a:p>
            <a:fld id="{B9B0392C-5BE7-214B-9E5F-CC8853CBAA6A}" type="slidenum">
              <a:rPr lang="en-US" smtClean="0"/>
              <a:pPr/>
              <a:t>31</a:t>
            </a:fld>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3" name="Footer Placeholder 2">
            <a:extLst>
              <a:ext uri="{FF2B5EF4-FFF2-40B4-BE49-F238E27FC236}">
                <a16:creationId xmlns:a16="http://schemas.microsoft.com/office/drawing/2014/main" id="{1182C729-C5A4-96A3-832A-A88B8501C669}"/>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bwMode="auto">
          <a:xfrm>
            <a:off x="9093200" y="6492876"/>
            <a:ext cx="2844800" cy="365125"/>
          </a:xfr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32</a:t>
            </a:fld>
            <a:endParaRPr lang="en-US" altLang="en-US"/>
          </a:p>
        </p:txBody>
      </p:sp>
    </p:spTree>
    <p:extLst>
      <p:ext uri="{BB962C8B-B14F-4D97-AF65-F5344CB8AC3E}">
        <p14:creationId xmlns:p14="http://schemas.microsoft.com/office/powerpoint/2010/main" val="407638641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
        <p:nvSpPr>
          <p:cNvPr id="3" name="Footer Placeholder 2">
            <a:extLst>
              <a:ext uri="{FF2B5EF4-FFF2-40B4-BE49-F238E27FC236}">
                <a16:creationId xmlns:a16="http://schemas.microsoft.com/office/drawing/2014/main" id="{41E6DA78-B577-9821-A628-B9A438F86044}"/>
              </a:ext>
            </a:extLst>
          </p:cNvPr>
          <p:cNvSpPr>
            <a:spLocks noGrp="1"/>
          </p:cNvSpPr>
          <p:nvPr>
            <p:ph type="ftr" sz="quarter" idx="11"/>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a:xfrm>
            <a:off x="9093200" y="6492876"/>
            <a:ext cx="2844800" cy="365125"/>
          </a:xfrm>
        </p:spPr>
        <p:txBody>
          <a:bodyPr/>
          <a:lstStyle/>
          <a:p>
            <a:fld id="{B9B0392C-5BE7-214B-9E5F-CC8853CBAA6A}" type="slidenum">
              <a:rPr lang="en-US" smtClean="0"/>
              <a:pPr/>
              <a:t>33</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85317627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3" name="Footer Placeholder 2">
            <a:extLst>
              <a:ext uri="{FF2B5EF4-FFF2-40B4-BE49-F238E27FC236}">
                <a16:creationId xmlns:a16="http://schemas.microsoft.com/office/drawing/2014/main" id="{A127FB8D-3A57-222E-F769-B9DC8DD2F666}"/>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34</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97EB-A8F9-B2AF-B8C5-110AA03E424E}"/>
            </a:ext>
          </a:extLst>
        </p:cNvPr>
        <p:cNvGrpSpPr/>
        <p:nvPr/>
      </p:nvGrpSpPr>
      <p:grpSpPr>
        <a:xfrm>
          <a:off x="0" y="0"/>
          <a:ext cx="0" cy="0"/>
          <a:chOff x="0" y="0"/>
          <a:chExt cx="0" cy="0"/>
        </a:xfrm>
      </p:grpSpPr>
      <p:sp>
        <p:nvSpPr>
          <p:cNvPr id="30723" name="Title 1">
            <a:extLst>
              <a:ext uri="{FF2B5EF4-FFF2-40B4-BE49-F238E27FC236}">
                <a16:creationId xmlns:a16="http://schemas.microsoft.com/office/drawing/2014/main" id="{6EEF0D9F-8BBC-8991-9172-59EA0F69D897}"/>
              </a:ext>
            </a:extLst>
          </p:cNvPr>
          <p:cNvSpPr>
            <a:spLocks noGrp="1" noChangeArrowheads="1"/>
          </p:cNvSpPr>
          <p:nvPr>
            <p:ph type="title"/>
          </p:nvPr>
        </p:nvSpPr>
        <p:spPr>
          <a:xfrm>
            <a:off x="1828800" y="152400"/>
            <a:ext cx="10210799" cy="914400"/>
          </a:xfrm>
        </p:spPr>
        <p:txBody>
          <a:bodyPr/>
          <a:lstStyle/>
          <a:p>
            <a:r>
              <a:rPr lang="en-US" altLang="en-US" dirty="0"/>
              <a:t>Summary</a:t>
            </a:r>
          </a:p>
        </p:txBody>
      </p:sp>
      <p:pic>
        <p:nvPicPr>
          <p:cNvPr id="3" name="Content Placeholder 4">
            <a:extLst>
              <a:ext uri="{FF2B5EF4-FFF2-40B4-BE49-F238E27FC236}">
                <a16:creationId xmlns:a16="http://schemas.microsoft.com/office/drawing/2014/main" id="{268CA2CD-2099-19DF-D472-95CAC81480D5}"/>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98754" y="1346676"/>
            <a:ext cx="5382491" cy="4709160"/>
          </a:xfrm>
        </p:spPr>
      </p:pic>
      <p:sp>
        <p:nvSpPr>
          <p:cNvPr id="2" name="Content Placeholder 1">
            <a:extLst>
              <a:ext uri="{FF2B5EF4-FFF2-40B4-BE49-F238E27FC236}">
                <a16:creationId xmlns:a16="http://schemas.microsoft.com/office/drawing/2014/main" id="{F71B89D5-4AC3-AD62-6264-2AEADB689507}"/>
              </a:ext>
            </a:extLst>
          </p:cNvPr>
          <p:cNvSpPr>
            <a:spLocks noGrp="1"/>
          </p:cNvSpPr>
          <p:nvPr>
            <p:ph sz="half" idx="2"/>
          </p:nvPr>
        </p:nvSpPr>
        <p:spPr>
          <a:xfrm>
            <a:off x="609600" y="1313795"/>
            <a:ext cx="5384800" cy="2362199"/>
          </a:xfrm>
        </p:spPr>
        <p:txBody>
          <a:bodyPr>
            <a:normAutofit fontScale="92500" lnSpcReduction="20000"/>
          </a:bodyPr>
          <a:lstStyle/>
          <a:p>
            <a:r>
              <a:rPr lang="en-US" dirty="0"/>
              <a:t>challenging science</a:t>
            </a:r>
          </a:p>
          <a:p>
            <a:r>
              <a:rPr lang="en-US" dirty="0"/>
              <a:t>observe low photon flux sources</a:t>
            </a:r>
          </a:p>
          <a:p>
            <a:r>
              <a:rPr lang="en-US" dirty="0"/>
              <a:t>detect biosignatures on exoplanets</a:t>
            </a:r>
          </a:p>
          <a:p>
            <a:r>
              <a:rPr lang="en-US" dirty="0"/>
              <a:t>develop detector technologies for HWO single-photon sensing in UV, optical, and NIR</a:t>
            </a:r>
          </a:p>
        </p:txBody>
      </p:sp>
      <p:sp>
        <p:nvSpPr>
          <p:cNvPr id="18" name="Content Placeholder 17">
            <a:extLst>
              <a:ext uri="{FF2B5EF4-FFF2-40B4-BE49-F238E27FC236}">
                <a16:creationId xmlns:a16="http://schemas.microsoft.com/office/drawing/2014/main" id="{24E5EDF5-CBAF-9E9F-9AD2-5C4C2B0D3234}"/>
              </a:ext>
            </a:extLst>
          </p:cNvPr>
          <p:cNvSpPr>
            <a:spLocks noGrp="1"/>
          </p:cNvSpPr>
          <p:nvPr>
            <p:ph sz="half" idx="13"/>
          </p:nvPr>
        </p:nvSpPr>
        <p:spPr>
          <a:xfrm>
            <a:off x="609600" y="3754748"/>
            <a:ext cx="5384800" cy="2362199"/>
          </a:xfrm>
        </p:spPr>
        <p:txBody>
          <a:bodyPr>
            <a:normAutofit fontScale="32500" lnSpcReduction="20000"/>
          </a:bodyPr>
          <a:lstStyle/>
          <a:p>
            <a:r>
              <a:rPr lang="en-US" dirty="0"/>
              <a:t>Recent Publications:</a:t>
            </a:r>
          </a:p>
          <a:p>
            <a:br>
              <a:rPr lang="en-US" dirty="0"/>
            </a:br>
            <a:r>
              <a:rPr lang="en-US" dirty="0"/>
              <a:t>Gallagher, J. P., Buntic, L., Deng, W., Fossum, E. R., and Figer, D. F. 2024, Radiation tolerance of a single-photon counting complementary metal-oxide semiconductor image sensor, J. Astron. </a:t>
            </a:r>
            <a:r>
              <a:rPr lang="en-US" dirty="0" err="1"/>
              <a:t>Telesc</a:t>
            </a:r>
            <a:r>
              <a:rPr lang="en-US" dirty="0"/>
              <a:t>. </a:t>
            </a:r>
            <a:r>
              <a:rPr lang="en-US" dirty="0" err="1"/>
              <a:t>Instrum</a:t>
            </a:r>
            <a:r>
              <a:rPr lang="en-US" dirty="0"/>
              <a:t>. Syst. 10(3), 036003, </a:t>
            </a:r>
            <a:r>
              <a:rPr lang="en-US" dirty="0" err="1"/>
              <a:t>doi</a:t>
            </a:r>
            <a:r>
              <a:rPr lang="en-US" dirty="0"/>
              <a:t>: 10.1117/1.JATIS.10.3.036003.</a:t>
            </a:r>
          </a:p>
          <a:p>
            <a:br>
              <a:rPr lang="en-US" dirty="0"/>
            </a:br>
            <a:r>
              <a:rPr lang="en-US" dirty="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endParaRPr lang="en-US" dirty="0"/>
          </a:p>
          <a:p>
            <a:r>
              <a:rPr lang="en-US" dirty="0"/>
              <a:t>Gallagher, J. P., Buntic, L., Figer, D. F., Deng, W. 2024, Characterization of single-photon sensing and photon-number resolving CMOS image sensors, Proc. SPIE 12191, X-Ray, Optical, and Infrared Detectors for Astronomy X, Montreal, Canada, https://doi.org/10.1117/12.2629006</a:t>
            </a:r>
          </a:p>
          <a:p>
            <a:endParaRPr lang="en-US" dirty="0"/>
          </a:p>
        </p:txBody>
      </p:sp>
      <p:sp>
        <p:nvSpPr>
          <p:cNvPr id="4" name="Footer Placeholder 3">
            <a:extLst>
              <a:ext uri="{FF2B5EF4-FFF2-40B4-BE49-F238E27FC236}">
                <a16:creationId xmlns:a16="http://schemas.microsoft.com/office/drawing/2014/main" id="{79DBD545-A740-F34B-869C-5FED5598E21C}"/>
              </a:ext>
            </a:extLst>
          </p:cNvPr>
          <p:cNvSpPr>
            <a:spLocks noGrp="1"/>
          </p:cNvSpPr>
          <p:nvPr>
            <p:ph type="ftr" sz="quarter" idx="15"/>
          </p:nvPr>
        </p:nvSpPr>
        <p:spPr>
          <a:xfrm>
            <a:off x="4165600" y="6245225"/>
            <a:ext cx="3860800" cy="476250"/>
          </a:xfrm>
        </p:spPr>
        <p:txBody>
          <a:bodyPr/>
          <a:lstStyle/>
          <a:p>
            <a:endParaRPr lang="en-US" dirty="0"/>
          </a:p>
        </p:txBody>
      </p:sp>
      <p:sp>
        <p:nvSpPr>
          <p:cNvPr id="5" name="Slide Number Placeholder 4">
            <a:extLst>
              <a:ext uri="{FF2B5EF4-FFF2-40B4-BE49-F238E27FC236}">
                <a16:creationId xmlns:a16="http://schemas.microsoft.com/office/drawing/2014/main" id="{CB8401A6-5809-6A5B-7641-C21C1EBCCB39}"/>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35</a:t>
            </a:fld>
            <a:endParaRPr lang="en-US" dirty="0"/>
          </a:p>
        </p:txBody>
      </p:sp>
    </p:spTree>
    <p:extLst>
      <p:ext uri="{BB962C8B-B14F-4D97-AF65-F5344CB8AC3E}">
        <p14:creationId xmlns:p14="http://schemas.microsoft.com/office/powerpoint/2010/main" val="327404428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a:xfrm>
            <a:off x="1828800" y="152400"/>
            <a:ext cx="10210799" cy="914400"/>
          </a:xfrm>
        </p:spPr>
        <p:txBody>
          <a:bodyPr/>
          <a:lstStyle/>
          <a:p>
            <a:r>
              <a:rPr lang="en-US" altLang="en-US"/>
              <a:t>Single Photon Counting Photonic Spectrograph</a:t>
            </a:r>
          </a:p>
        </p:txBody>
      </p:sp>
      <p:sp>
        <p:nvSpPr>
          <p:cNvPr id="31746" name="Content Placeholder 6"/>
          <p:cNvSpPr>
            <a:spLocks noGrp="1" noChangeArrowheads="1"/>
          </p:cNvSpPr>
          <p:nvPr>
            <p:ph sz="half" idx="1"/>
          </p:nvPr>
        </p:nvSpPr>
        <p:spPr>
          <a:xfrm>
            <a:off x="609600" y="1295401"/>
            <a:ext cx="5384800" cy="2438399"/>
          </a:xfrm>
        </p:spPr>
        <p:txBody>
          <a:bodyPr>
            <a:normAutofit fontScale="70000" lnSpcReduction="20000"/>
          </a:bodyPr>
          <a:lstStyle/>
          <a:p>
            <a:r>
              <a:rPr lang="en-US" altLang="en-US" dirty="0"/>
              <a:t>combine single photon counting detector with photonic spectrograph</a:t>
            </a:r>
          </a:p>
          <a:p>
            <a:r>
              <a:rPr lang="en-US" altLang="en-US" dirty="0"/>
              <a:t>reduce </a:t>
            </a:r>
            <a:r>
              <a:rPr lang="en-US" altLang="en-US" dirty="0" err="1"/>
              <a:t>SWaP</a:t>
            </a:r>
            <a:endParaRPr lang="en-US" altLang="en-US" dirty="0"/>
          </a:p>
          <a:p>
            <a:r>
              <a:rPr lang="en-US" altLang="en-US" dirty="0"/>
              <a:t>detect </a:t>
            </a:r>
            <a:r>
              <a:rPr lang="en-US" altLang="en-US" dirty="0" err="1"/>
              <a:t>biosignatures</a:t>
            </a:r>
            <a:r>
              <a:rPr lang="en-US" altLang="en-US" dirty="0"/>
              <a:t> in exoplanets </a:t>
            </a:r>
          </a:p>
          <a:p>
            <a:r>
              <a:rPr lang="en-US" altLang="en-US" dirty="0"/>
              <a:t>simulate performance and compare to HWO simulator</a:t>
            </a:r>
          </a:p>
          <a:p>
            <a:r>
              <a:rPr lang="en-US" altLang="en-US" dirty="0"/>
              <a:t>design prototype in visible range (500-800nm)</a:t>
            </a:r>
          </a:p>
        </p:txBody>
      </p:sp>
      <p:pic>
        <p:nvPicPr>
          <p:cNvPr id="30726" name="Content Placeholder 1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93013" y="1452598"/>
            <a:ext cx="4193973" cy="2124004"/>
          </a:xfrm>
        </p:spPr>
      </p:pic>
      <p:pic>
        <p:nvPicPr>
          <p:cNvPr id="31752" name="Content Placeholder 2"/>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2110330" y="3770313"/>
            <a:ext cx="2383339" cy="2438400"/>
          </a:xfrm>
        </p:spPr>
      </p:pic>
      <p:pic>
        <p:nvPicPr>
          <p:cNvPr id="31749" name="Content Placeholder 14"/>
          <p:cNvPicPr>
            <a:picLocks noGrp="1" noChangeAspect="1" noChangeArrowheads="1"/>
          </p:cNvPicPr>
          <p:nvPr>
            <p:ph sz="half" idx="14"/>
          </p:nvPr>
        </p:nvPicPr>
        <p:blipFill>
          <a:blip r:embed="rId4" cstate="print">
            <a:extLst>
              <a:ext uri="{28A0092B-C50C-407E-A947-70E740481C1C}">
                <a14:useLocalDpi xmlns:a14="http://schemas.microsoft.com/office/drawing/2010/main" val="0"/>
              </a:ext>
            </a:extLst>
          </a:blip>
          <a:stretch>
            <a:fillRect/>
          </a:stretch>
        </p:blipFill>
        <p:spPr>
          <a:xfrm>
            <a:off x="7575258" y="3770313"/>
            <a:ext cx="2629484" cy="2438400"/>
          </a:xfrm>
        </p:spPr>
      </p:pic>
      <p:sp>
        <p:nvSpPr>
          <p:cNvPr id="2" name="Footer Placeholder 1">
            <a:extLst>
              <a:ext uri="{FF2B5EF4-FFF2-40B4-BE49-F238E27FC236}">
                <a16:creationId xmlns:a16="http://schemas.microsoft.com/office/drawing/2014/main" id="{D779F0C5-1B46-DE61-4AFD-7A8561EA298C}"/>
              </a:ext>
            </a:extLst>
          </p:cNvPr>
          <p:cNvSpPr>
            <a:spLocks noGrp="1"/>
          </p:cNvSpPr>
          <p:nvPr>
            <p:ph type="ftr" sz="quarter" idx="16"/>
          </p:nvPr>
        </p:nvSpPr>
        <p:spPr>
          <a:xfrm>
            <a:off x="4165600" y="6245225"/>
            <a:ext cx="3860800" cy="476250"/>
          </a:xfrm>
        </p:spPr>
        <p:txBody>
          <a:bodyPr/>
          <a:lstStyle/>
          <a:p>
            <a:endParaRPr lang="en-US"/>
          </a:p>
        </p:txBody>
      </p:sp>
      <p:sp>
        <p:nvSpPr>
          <p:cNvPr id="17" name="Slide Number Placeholder 16"/>
          <p:cNvSpPr>
            <a:spLocks noGrp="1"/>
          </p:cNvSpPr>
          <p:nvPr>
            <p:ph type="sldNum" sz="quarter" idx="12"/>
          </p:nvPr>
        </p:nvSpPr>
        <p:spPr>
          <a:xfrm>
            <a:off x="9093200" y="6492876"/>
            <a:ext cx="2844800" cy="365125"/>
          </a:xfrm>
        </p:spPr>
        <p:txBody>
          <a:bodyPr/>
          <a:lstStyle/>
          <a:p>
            <a:fld id="{B9B0392C-5BE7-214B-9E5F-CC8853CBAA6A}" type="slidenum">
              <a:rPr lang="en-US" smtClean="0"/>
              <a:pPr/>
              <a:t>36</a:t>
            </a:fld>
            <a:endParaRPr lang="en-US" dirty="0"/>
          </a:p>
        </p:txBody>
      </p:sp>
    </p:spTree>
    <p:extLst>
      <p:ext uri="{BB962C8B-B14F-4D97-AF65-F5344CB8AC3E}">
        <p14:creationId xmlns:p14="http://schemas.microsoft.com/office/powerpoint/2010/main" val="1712284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Future Photon Initiative and Center for Detectors</a:t>
            </a:r>
            <a:endParaRPr lang="en-US" altLang="en-US" dirty="0"/>
          </a:p>
        </p:txBody>
      </p:sp>
    </p:spTree>
    <p:extLst>
      <p:ext uri="{BB962C8B-B14F-4D97-AF65-F5344CB8AC3E}">
        <p14:creationId xmlns:p14="http://schemas.microsoft.com/office/powerpoint/2010/main" val="25469921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a:t>Future Photon Initiative</a:t>
            </a:r>
            <a:endParaRPr lang="en-US" dirty="0"/>
          </a:p>
        </p:txBody>
      </p:sp>
      <p:sp>
        <p:nvSpPr>
          <p:cNvPr id="3" name="Content Placeholder 2"/>
          <p:cNvSpPr>
            <a:spLocks noGrp="1"/>
          </p:cNvSpPr>
          <p:nvPr>
            <p:ph sz="half" idx="1"/>
          </p:nvPr>
        </p:nvSpPr>
        <p:spPr>
          <a:xfrm>
            <a:off x="609600" y="1295403"/>
            <a:ext cx="5384800" cy="4830763"/>
          </a:xfrm>
        </p:spPr>
        <p:txBody>
          <a:bodyPr>
            <a:normAutofit fontScale="85000" lnSpcReduction="1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a:p>
            <a:r>
              <a:rPr lang="en-US" dirty="0"/>
              <a:t>43 ongoing grants, with $7.7M ongoing funding</a:t>
            </a:r>
          </a:p>
          <a:p>
            <a:endParaRPr lang="en-US" dirty="0"/>
          </a:p>
        </p:txBody>
      </p:sp>
      <p:pic>
        <p:nvPicPr>
          <p:cNvPr id="15" name="Content Placeholder 14"/>
          <p:cNvPicPr>
            <a:picLocks noGrp="1" noChangeAspect="1"/>
          </p:cNvPicPr>
          <p:nvPr>
            <p:ph sz="half" idx="2"/>
          </p:nvPr>
        </p:nvPicPr>
        <p:blipFill>
          <a:blip r:embed="rId2"/>
          <a:stretch>
            <a:fillRect/>
          </a:stretch>
        </p:blipFill>
        <p:spPr>
          <a:xfrm>
            <a:off x="6487778" y="1295400"/>
            <a:ext cx="4804443" cy="4830763"/>
          </a:xfrm>
        </p:spPr>
      </p:pic>
      <p:sp>
        <p:nvSpPr>
          <p:cNvPr id="5" name="Footer Placeholder 4">
            <a:extLst>
              <a:ext uri="{FF2B5EF4-FFF2-40B4-BE49-F238E27FC236}">
                <a16:creationId xmlns:a16="http://schemas.microsoft.com/office/drawing/2014/main" id="{E3ECF3B1-5C51-B1FC-973B-ECEF3E08304B}"/>
              </a:ext>
            </a:extLst>
          </p:cNvPr>
          <p:cNvSpPr>
            <a:spLocks noGrp="1"/>
          </p:cNvSpPr>
          <p:nvPr>
            <p:ph type="ftr" sz="quarter" idx="11"/>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38</a:t>
            </a:fld>
            <a:endParaRPr lang="en-US" altLang="en-US" noProof="0"/>
          </a:p>
        </p:txBody>
      </p:sp>
    </p:spTree>
    <p:extLst>
      <p:ext uri="{BB962C8B-B14F-4D97-AF65-F5344CB8AC3E}">
        <p14:creationId xmlns:p14="http://schemas.microsoft.com/office/powerpoint/2010/main" val="5513004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dirty="0"/>
              <a:t>FPI Research Funding</a:t>
            </a:r>
          </a:p>
        </p:txBody>
      </p:sp>
      <p:pic>
        <p:nvPicPr>
          <p:cNvPr id="5" name="Content Placeholder 4">
            <a:extLst>
              <a:ext uri="{FF2B5EF4-FFF2-40B4-BE49-F238E27FC236}">
                <a16:creationId xmlns:a16="http://schemas.microsoft.com/office/drawing/2014/main" id="{892F992F-B1FE-353B-33B8-E8ABCC8481CA}"/>
              </a:ext>
            </a:extLst>
          </p:cNvPr>
          <p:cNvPicPr>
            <a:picLocks noGrp="1" noChangeAspect="1"/>
          </p:cNvPicPr>
          <p:nvPr>
            <p:ph idx="1"/>
          </p:nvPr>
        </p:nvPicPr>
        <p:blipFill>
          <a:blip r:embed="rId2"/>
          <a:stretch>
            <a:fillRect/>
          </a:stretch>
        </p:blipFill>
        <p:spPr>
          <a:xfrm>
            <a:off x="609600" y="2006971"/>
            <a:ext cx="10972800" cy="3407620"/>
          </a:xfrm>
        </p:spPr>
      </p:pic>
      <p:sp>
        <p:nvSpPr>
          <p:cNvPr id="3" name="Footer Placeholder 2">
            <a:extLst>
              <a:ext uri="{FF2B5EF4-FFF2-40B4-BE49-F238E27FC236}">
                <a16:creationId xmlns:a16="http://schemas.microsoft.com/office/drawing/2014/main" id="{2787ACA7-8E33-0BC5-D7DD-17527565CBB8}"/>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39</a:t>
            </a:fld>
            <a:endParaRPr lang="en-US" altLang="en-US" noProof="0"/>
          </a:p>
        </p:txBody>
      </p:sp>
    </p:spTree>
    <p:extLst>
      <p:ext uri="{BB962C8B-B14F-4D97-AF65-F5344CB8AC3E}">
        <p14:creationId xmlns:p14="http://schemas.microsoft.com/office/powerpoint/2010/main" val="5633419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Don Figer - Speaker Bio</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sp>
        <p:nvSpPr>
          <p:cNvPr id="2" name="Footer Placeholder 1">
            <a:extLst>
              <a:ext uri="{FF2B5EF4-FFF2-40B4-BE49-F238E27FC236}">
                <a16:creationId xmlns:a16="http://schemas.microsoft.com/office/drawing/2014/main" id="{4F3762A6-4247-010F-1B15-D0C804EE7DD3}"/>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4</a:t>
            </a:fld>
            <a:endParaRPr 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2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2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12" name="Title 11">
            <a:extLst>
              <a:ext uri="{FF2B5EF4-FFF2-40B4-BE49-F238E27FC236}">
                <a16:creationId xmlns:a16="http://schemas.microsoft.com/office/drawing/2014/main" id="{1D43F19D-C98C-56AB-1ACD-45086E66EF8D}"/>
              </a:ext>
            </a:extLst>
          </p:cNvPr>
          <p:cNvSpPr>
            <a:spLocks noGrp="1"/>
          </p:cNvSpPr>
          <p:nvPr>
            <p:ph type="title"/>
          </p:nvPr>
        </p:nvSpPr>
        <p:spPr/>
        <p:txBody>
          <a:bodyPr/>
          <a:lstStyle/>
          <a:p>
            <a:endParaRPr lang="en-US"/>
          </a:p>
        </p:txBody>
      </p:sp>
      <p:sp>
        <p:nvSpPr>
          <p:cNvPr id="13" name="Content Placeholder 12">
            <a:extLst>
              <a:ext uri="{FF2B5EF4-FFF2-40B4-BE49-F238E27FC236}">
                <a16:creationId xmlns:a16="http://schemas.microsoft.com/office/drawing/2014/main" id="{70B6BA04-58DC-C721-D2CE-E7F9120888CF}"/>
              </a:ext>
            </a:extLst>
          </p:cNvPr>
          <p:cNvSpPr>
            <a:spLocks noGrp="1"/>
          </p:cNvSpPr>
          <p:nvPr>
            <p:ph sz="half" idx="1"/>
          </p:nvPr>
        </p:nvSpPr>
        <p:spPr/>
        <p:txBody>
          <a:bodyPr/>
          <a:lstStyle/>
          <a:p>
            <a:endParaRPr lang="en-US"/>
          </a:p>
        </p:txBody>
      </p:sp>
      <p:sp>
        <p:nvSpPr>
          <p:cNvPr id="14" name="Content Placeholder 13">
            <a:extLst>
              <a:ext uri="{FF2B5EF4-FFF2-40B4-BE49-F238E27FC236}">
                <a16:creationId xmlns:a16="http://schemas.microsoft.com/office/drawing/2014/main" id="{0373E836-D082-6DDE-C75C-837943A7639F}"/>
              </a:ext>
            </a:extLst>
          </p:cNvPr>
          <p:cNvSpPr>
            <a:spLocks noGrp="1"/>
          </p:cNvSpPr>
          <p:nvPr>
            <p:ph sz="half" idx="2"/>
          </p:nvPr>
        </p:nvSpPr>
        <p:spPr/>
        <p:txBody>
          <a:bodyPr/>
          <a:lstStyle/>
          <a:p>
            <a:endParaRPr lang="en-US"/>
          </a:p>
        </p:txBody>
      </p:sp>
      <p:sp>
        <p:nvSpPr>
          <p:cNvPr id="2" name="Footer Placeholder 1">
            <a:extLst>
              <a:ext uri="{FF2B5EF4-FFF2-40B4-BE49-F238E27FC236}">
                <a16:creationId xmlns:a16="http://schemas.microsoft.com/office/drawing/2014/main" id="{B572A80C-0595-0718-05F6-CE809F292443}"/>
              </a:ext>
            </a:extLst>
          </p:cNvPr>
          <p:cNvSpPr>
            <a:spLocks noGrp="1"/>
          </p:cNvSpPr>
          <p:nvPr>
            <p:ph type="ftr" sz="quarter" idx="11"/>
          </p:nvPr>
        </p:nvSpPr>
        <p:spPr>
          <a:xfrm>
            <a:off x="4165600" y="6245225"/>
            <a:ext cx="3860800" cy="476250"/>
          </a:xfrm>
        </p:spPr>
        <p:txBody>
          <a:bodyPr/>
          <a:lstStyle/>
          <a:p>
            <a:pPr lvl="0"/>
            <a:endParaRPr lang="en-US" noProof="0"/>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40</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28331186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of 32 externally funded projects (~$2.5M/year).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12" name="Title 11">
            <a:extLst>
              <a:ext uri="{FF2B5EF4-FFF2-40B4-BE49-F238E27FC236}">
                <a16:creationId xmlns:a16="http://schemas.microsoft.com/office/drawing/2014/main" id="{A1E44A77-192F-B001-DC6E-A8D36C53D834}"/>
              </a:ext>
            </a:extLst>
          </p:cNvPr>
          <p:cNvSpPr>
            <a:spLocks noGrp="1"/>
          </p:cNvSpPr>
          <p:nvPr>
            <p:ph type="title"/>
          </p:nvPr>
        </p:nvSpPr>
        <p:spPr/>
        <p:txBody>
          <a:bodyPr/>
          <a:lstStyle/>
          <a:p>
            <a:endParaRPr lang="en-US"/>
          </a:p>
        </p:txBody>
      </p:sp>
      <p:sp>
        <p:nvSpPr>
          <p:cNvPr id="13" name="Content Placeholder 12">
            <a:extLst>
              <a:ext uri="{FF2B5EF4-FFF2-40B4-BE49-F238E27FC236}">
                <a16:creationId xmlns:a16="http://schemas.microsoft.com/office/drawing/2014/main" id="{7CFF08A0-54D5-07C5-F830-6374DE5F47BC}"/>
              </a:ext>
            </a:extLst>
          </p:cNvPr>
          <p:cNvSpPr>
            <a:spLocks noGrp="1"/>
          </p:cNvSpPr>
          <p:nvPr>
            <p:ph sz="half" idx="1"/>
          </p:nvPr>
        </p:nvSpPr>
        <p:spPr/>
        <p:txBody>
          <a:bodyPr/>
          <a:lstStyle/>
          <a:p>
            <a:endParaRPr lang="en-US"/>
          </a:p>
        </p:txBody>
      </p:sp>
      <p:sp>
        <p:nvSpPr>
          <p:cNvPr id="14" name="Content Placeholder 13">
            <a:extLst>
              <a:ext uri="{FF2B5EF4-FFF2-40B4-BE49-F238E27FC236}">
                <a16:creationId xmlns:a16="http://schemas.microsoft.com/office/drawing/2014/main" id="{AB20551A-0497-EB15-F536-9ABA6EBAC01E}"/>
              </a:ext>
            </a:extLst>
          </p:cNvPr>
          <p:cNvSpPr>
            <a:spLocks noGrp="1"/>
          </p:cNvSpPr>
          <p:nvPr>
            <p:ph sz="half" idx="2"/>
          </p:nvPr>
        </p:nvSpPr>
        <p:spPr/>
        <p:txBody>
          <a:bodyPr/>
          <a:lstStyle/>
          <a:p>
            <a:endParaRPr lang="en-US"/>
          </a:p>
        </p:txBody>
      </p:sp>
      <p:sp>
        <p:nvSpPr>
          <p:cNvPr id="2" name="Footer Placeholder 1">
            <a:extLst>
              <a:ext uri="{FF2B5EF4-FFF2-40B4-BE49-F238E27FC236}">
                <a16:creationId xmlns:a16="http://schemas.microsoft.com/office/drawing/2014/main" id="{E9E6AD28-BD4A-2BE6-F71F-DEF7EE68F439}"/>
              </a:ext>
            </a:extLst>
          </p:cNvPr>
          <p:cNvSpPr>
            <a:spLocks noGrp="1"/>
          </p:cNvSpPr>
          <p:nvPr>
            <p:ph type="ftr" sz="quarter" idx="11"/>
          </p:nvPr>
        </p:nvSpPr>
        <p:spPr>
          <a:xfrm>
            <a:off x="4165600" y="6245225"/>
            <a:ext cx="3860800" cy="476250"/>
          </a:xfrm>
        </p:spPr>
        <p:txBody>
          <a:bodyPr/>
          <a:lstStyle/>
          <a:p>
            <a:endParaRPr lang="en-US"/>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41</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162929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CHIPs-related Activities at RIT</a:t>
            </a:r>
            <a:endParaRPr lang="en-US" altLang="en-US" dirty="0"/>
          </a:p>
        </p:txBody>
      </p:sp>
    </p:spTree>
    <p:extLst>
      <p:ext uri="{BB962C8B-B14F-4D97-AF65-F5344CB8AC3E}">
        <p14:creationId xmlns:p14="http://schemas.microsoft.com/office/powerpoint/2010/main" val="21105619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19138-034C-0251-00D9-FC210CF62A43}"/>
              </a:ext>
            </a:extLst>
          </p:cNvPr>
          <p:cNvSpPr>
            <a:spLocks noGrp="1"/>
          </p:cNvSpPr>
          <p:nvPr>
            <p:ph type="title"/>
          </p:nvPr>
        </p:nvSpPr>
        <p:spPr>
          <a:xfrm>
            <a:off x="1828800" y="152400"/>
            <a:ext cx="10210799" cy="914400"/>
          </a:xfrm>
        </p:spPr>
        <p:txBody>
          <a:bodyPr/>
          <a:lstStyle/>
          <a:p>
            <a:r>
              <a:rPr lang="en-US"/>
              <a:t>RIT-CHIPS News</a:t>
            </a:r>
            <a:endParaRPr lang="en-US" dirty="0"/>
          </a:p>
        </p:txBody>
      </p:sp>
      <p:pic>
        <p:nvPicPr>
          <p:cNvPr id="6" name="Content Placeholder 5">
            <a:extLst>
              <a:ext uri="{FF2B5EF4-FFF2-40B4-BE49-F238E27FC236}">
                <a16:creationId xmlns:a16="http://schemas.microsoft.com/office/drawing/2014/main" id="{3D46720C-39C9-8306-A4F7-BB16DBD4F0D8}"/>
              </a:ext>
            </a:extLst>
          </p:cNvPr>
          <p:cNvPicPr>
            <a:picLocks noGrp="1" noChangeAspect="1"/>
          </p:cNvPicPr>
          <p:nvPr>
            <p:ph sz="half" idx="1"/>
          </p:nvPr>
        </p:nvPicPr>
        <p:blipFill>
          <a:blip r:embed="rId2"/>
          <a:stretch>
            <a:fillRect/>
          </a:stretch>
        </p:blipFill>
        <p:spPr>
          <a:xfrm>
            <a:off x="609600" y="2467084"/>
            <a:ext cx="5384800" cy="2487394"/>
          </a:xfrm>
        </p:spPr>
      </p:pic>
      <p:pic>
        <p:nvPicPr>
          <p:cNvPr id="7" name="Content Placeholder 6">
            <a:extLst>
              <a:ext uri="{FF2B5EF4-FFF2-40B4-BE49-F238E27FC236}">
                <a16:creationId xmlns:a16="http://schemas.microsoft.com/office/drawing/2014/main" id="{6E01516E-3C9C-F49E-3EC1-D024FF57E3AA}"/>
              </a:ext>
            </a:extLst>
          </p:cNvPr>
          <p:cNvPicPr>
            <a:picLocks noGrp="1" noChangeAspect="1"/>
          </p:cNvPicPr>
          <p:nvPr>
            <p:ph sz="half" idx="2"/>
          </p:nvPr>
        </p:nvPicPr>
        <p:blipFill>
          <a:blip r:embed="rId3"/>
          <a:srcRect t="3497" b="7597"/>
          <a:stretch>
            <a:fillRect/>
          </a:stretch>
        </p:blipFill>
        <p:spPr>
          <a:xfrm>
            <a:off x="7258808" y="1295400"/>
            <a:ext cx="3262384" cy="2362200"/>
          </a:xfrm>
        </p:spPr>
      </p:pic>
      <p:pic>
        <p:nvPicPr>
          <p:cNvPr id="9" name="Content Placeholder 8">
            <a:extLst>
              <a:ext uri="{FF2B5EF4-FFF2-40B4-BE49-F238E27FC236}">
                <a16:creationId xmlns:a16="http://schemas.microsoft.com/office/drawing/2014/main" id="{F32F85EB-22E1-FA6F-A60C-B6F448057DB6}"/>
              </a:ext>
            </a:extLst>
          </p:cNvPr>
          <p:cNvPicPr>
            <a:picLocks noGrp="1" noChangeAspect="1"/>
          </p:cNvPicPr>
          <p:nvPr>
            <p:ph sz="half" idx="13"/>
          </p:nvPr>
        </p:nvPicPr>
        <p:blipFill>
          <a:blip r:embed="rId4"/>
          <a:srcRect t="3497" r="1345" b="7597"/>
          <a:stretch>
            <a:fillRect/>
          </a:stretch>
        </p:blipFill>
        <p:spPr>
          <a:xfrm>
            <a:off x="7331581" y="3762375"/>
            <a:ext cx="3116837" cy="2362200"/>
          </a:xfrm>
        </p:spPr>
      </p:pic>
      <p:sp>
        <p:nvSpPr>
          <p:cNvPr id="2" name="Footer Placeholder 1">
            <a:extLst>
              <a:ext uri="{FF2B5EF4-FFF2-40B4-BE49-F238E27FC236}">
                <a16:creationId xmlns:a16="http://schemas.microsoft.com/office/drawing/2014/main" id="{86ACE3BC-06B5-47D9-71B3-296D0D8C3134}"/>
              </a:ext>
            </a:extLst>
          </p:cNvPr>
          <p:cNvSpPr>
            <a:spLocks noGrp="1"/>
          </p:cNvSpPr>
          <p:nvPr>
            <p:ph type="ftr" sz="quarter" idx="15"/>
          </p:nvPr>
        </p:nvSpPr>
        <p:spPr>
          <a:xfrm>
            <a:off x="4165600" y="6245225"/>
            <a:ext cx="3860800" cy="476250"/>
          </a:xfrm>
        </p:spPr>
        <p:txBody>
          <a:bodyPr/>
          <a:lstStyle/>
          <a:p>
            <a:endParaRPr lang="en-US" dirty="0"/>
          </a:p>
        </p:txBody>
      </p:sp>
      <p:sp>
        <p:nvSpPr>
          <p:cNvPr id="3" name="Slide Number Placeholder 2">
            <a:extLst>
              <a:ext uri="{FF2B5EF4-FFF2-40B4-BE49-F238E27FC236}">
                <a16:creationId xmlns:a16="http://schemas.microsoft.com/office/drawing/2014/main" id="{D1B620B0-1E6E-45B5-C542-8313C318983A}"/>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43</a:t>
            </a:fld>
            <a:endParaRPr lang="en-US" dirty="0"/>
          </a:p>
        </p:txBody>
      </p:sp>
    </p:spTree>
    <p:extLst>
      <p:ext uri="{BB962C8B-B14F-4D97-AF65-F5344CB8AC3E}">
        <p14:creationId xmlns:p14="http://schemas.microsoft.com/office/powerpoint/2010/main" val="39883552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5363F9-FD69-E8AE-3888-B41FB4DDBFB1}"/>
              </a:ext>
            </a:extLst>
          </p:cNvPr>
          <p:cNvSpPr>
            <a:spLocks noGrp="1"/>
          </p:cNvSpPr>
          <p:nvPr>
            <p:ph type="title"/>
          </p:nvPr>
        </p:nvSpPr>
        <p:spPr>
          <a:xfrm>
            <a:off x="1839817" y="152400"/>
            <a:ext cx="10201619" cy="914400"/>
          </a:xfrm>
        </p:spPr>
        <p:txBody>
          <a:bodyPr/>
          <a:lstStyle/>
          <a:p>
            <a:r>
              <a:rPr lang="en-US"/>
              <a:t>RIT CHIPS-Related Programs</a:t>
            </a:r>
            <a:endParaRPr lang="en-US" dirty="0"/>
          </a:p>
        </p:txBody>
      </p:sp>
      <p:sp>
        <p:nvSpPr>
          <p:cNvPr id="8" name="Content Placeholder 7">
            <a:extLst>
              <a:ext uri="{FF2B5EF4-FFF2-40B4-BE49-F238E27FC236}">
                <a16:creationId xmlns:a16="http://schemas.microsoft.com/office/drawing/2014/main" id="{37D41B78-8F2E-AA2C-01FE-E79967D6450E}"/>
              </a:ext>
            </a:extLst>
          </p:cNvPr>
          <p:cNvSpPr>
            <a:spLocks noGrp="1"/>
          </p:cNvSpPr>
          <p:nvPr>
            <p:ph sz="half" idx="1"/>
          </p:nvPr>
        </p:nvSpPr>
        <p:spPr>
          <a:xfrm>
            <a:off x="609600" y="1295403"/>
            <a:ext cx="5384800" cy="2414016"/>
          </a:xfrm>
        </p:spPr>
        <p:txBody>
          <a:bodyPr>
            <a:normAutofit fontScale="77500" lnSpcReduction="20000"/>
          </a:bodyPr>
          <a:lstStyle/>
          <a:p>
            <a:r>
              <a:rPr lang="en-US"/>
              <a:t>NSF ExLENT: EMERGE-MICRO</a:t>
            </a:r>
          </a:p>
          <a:p>
            <a:r>
              <a:rPr lang="en-US"/>
              <a:t>Sponsor: NSF TIP &amp; EDU</a:t>
            </a:r>
            <a:br>
              <a:rPr lang="en-US"/>
            </a:br>
            <a:r>
              <a:rPr lang="en-US"/>
              <a:t>Funding: ~$1M | 2024 – 2027</a:t>
            </a:r>
            <a:br>
              <a:rPr lang="en-US"/>
            </a:br>
            <a:endParaRPr lang="en-US"/>
          </a:p>
          <a:p>
            <a:r>
              <a:rPr lang="en-US"/>
              <a:t>Develop a pilot pipeline for community college students through A.S. → B.S. in Microelectronic Engineering.</a:t>
            </a:r>
          </a:p>
          <a:p>
            <a:r>
              <a:rPr lang="en-US"/>
              <a:t>Hands-on cleanroom training, co-op placements, and industry-guided research.</a:t>
            </a:r>
          </a:p>
          <a:p>
            <a:r>
              <a:rPr lang="en-US"/>
              <a:t>Collaborators: MCC, FLCC, GlobalFoundries, Micron, University of Rochester evaluator.</a:t>
            </a:r>
          </a:p>
          <a:p>
            <a:endParaRPr lang="en-US" dirty="0"/>
          </a:p>
        </p:txBody>
      </p:sp>
      <p:sp>
        <p:nvSpPr>
          <p:cNvPr id="9" name="Content Placeholder 8">
            <a:extLst>
              <a:ext uri="{FF2B5EF4-FFF2-40B4-BE49-F238E27FC236}">
                <a16:creationId xmlns:a16="http://schemas.microsoft.com/office/drawing/2014/main" id="{D06B1CC5-15BF-FA21-B453-1DD9044BE891}"/>
              </a:ext>
            </a:extLst>
          </p:cNvPr>
          <p:cNvSpPr>
            <a:spLocks noGrp="1"/>
          </p:cNvSpPr>
          <p:nvPr>
            <p:ph sz="half" idx="2"/>
          </p:nvPr>
        </p:nvSpPr>
        <p:spPr>
          <a:xfrm>
            <a:off x="6197600" y="1295403"/>
            <a:ext cx="5384800" cy="2414016"/>
          </a:xfrm>
        </p:spPr>
        <p:txBody>
          <a:bodyPr>
            <a:normAutofit fontScale="70000" lnSpcReduction="20000"/>
          </a:bodyPr>
          <a:lstStyle/>
          <a:p>
            <a:r>
              <a:rPr lang="en-US"/>
              <a:t>NSF NRT: CMOS+X Graduate Training</a:t>
            </a:r>
          </a:p>
          <a:p>
            <a:r>
              <a:rPr lang="en-US"/>
              <a:t>Sponsor: NSF NRT</a:t>
            </a:r>
            <a:br>
              <a:rPr lang="en-US"/>
            </a:br>
            <a:r>
              <a:rPr lang="en-US"/>
              <a:t>Funding: ~$3M | 2024 – 2029</a:t>
            </a:r>
            <a:br>
              <a:rPr lang="en-US"/>
            </a:br>
            <a:endParaRPr lang="en-US"/>
          </a:p>
          <a:p>
            <a:r>
              <a:rPr lang="en-US"/>
              <a:t>Provide graduate (M.S. &amp; Ph.D.) fellowships (~20 doctoral) in interdisciplinary semiconductor research.</a:t>
            </a:r>
          </a:p>
          <a:p>
            <a:r>
              <a:rPr lang="en-US"/>
              <a:t>Focus areas: CMOS + AI, biomedical, optoelectronic, photonic, nanoelectronics, quantum, packaging.</a:t>
            </a:r>
          </a:p>
          <a:p>
            <a:r>
              <a:rPr lang="en-US"/>
              <a:t>Goal: Train 170+ next-gen engineers &amp; scientists, emphasizing technical and professional development components.</a:t>
            </a:r>
          </a:p>
          <a:p>
            <a:endParaRPr lang="en-US" dirty="0"/>
          </a:p>
        </p:txBody>
      </p:sp>
      <p:sp>
        <p:nvSpPr>
          <p:cNvPr id="2" name="Footer Placeholder 1">
            <a:extLst>
              <a:ext uri="{FF2B5EF4-FFF2-40B4-BE49-F238E27FC236}">
                <a16:creationId xmlns:a16="http://schemas.microsoft.com/office/drawing/2014/main" id="{03BC7F99-3578-AF9D-D6F6-1F0B7B9728CE}"/>
              </a:ext>
            </a:extLst>
          </p:cNvPr>
          <p:cNvSpPr>
            <a:spLocks noGrp="1"/>
          </p:cNvSpPr>
          <p:nvPr>
            <p:ph type="ftr" sz="quarter" idx="11"/>
          </p:nvPr>
        </p:nvSpPr>
        <p:spPr>
          <a:xfrm>
            <a:off x="4165600" y="6245225"/>
            <a:ext cx="3860800" cy="476250"/>
          </a:xfrm>
        </p:spPr>
        <p:txBody>
          <a:bodyPr/>
          <a:lstStyle/>
          <a:p>
            <a:pPr lvl="0"/>
            <a:endParaRPr lang="en-US" noProof="0"/>
          </a:p>
        </p:txBody>
      </p:sp>
      <p:sp>
        <p:nvSpPr>
          <p:cNvPr id="3" name="Slide Number Placeholder 2">
            <a:extLst>
              <a:ext uri="{FF2B5EF4-FFF2-40B4-BE49-F238E27FC236}">
                <a16:creationId xmlns:a16="http://schemas.microsoft.com/office/drawing/2014/main" id="{6CCF902A-5433-D99D-2168-FFF7E26C924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44</a:t>
            </a:fld>
            <a:endParaRPr lang="en-US" dirty="0"/>
          </a:p>
        </p:txBody>
      </p:sp>
      <p:sp>
        <p:nvSpPr>
          <p:cNvPr id="10" name="Content Placeholder 9">
            <a:extLst>
              <a:ext uri="{FF2B5EF4-FFF2-40B4-BE49-F238E27FC236}">
                <a16:creationId xmlns:a16="http://schemas.microsoft.com/office/drawing/2014/main" id="{3A4C005B-DDC8-9490-CFE8-FB394FBF3903}"/>
              </a:ext>
            </a:extLst>
          </p:cNvPr>
          <p:cNvSpPr>
            <a:spLocks noGrp="1"/>
          </p:cNvSpPr>
          <p:nvPr>
            <p:ph sz="half" idx="13"/>
          </p:nvPr>
        </p:nvSpPr>
        <p:spPr>
          <a:xfrm>
            <a:off x="609600" y="3726825"/>
            <a:ext cx="5384800" cy="2414016"/>
          </a:xfrm>
        </p:spPr>
        <p:txBody>
          <a:bodyPr>
            <a:normAutofit fontScale="70000" lnSpcReduction="20000"/>
          </a:bodyPr>
          <a:lstStyle/>
          <a:p>
            <a:r>
              <a:rPr lang="en-US"/>
              <a:t>NSF: UPWARDS for the Future</a:t>
            </a:r>
          </a:p>
          <a:p>
            <a:r>
              <a:rPr lang="en-US"/>
              <a:t>Sponsor: NSF | (UW lead)</a:t>
            </a:r>
            <a:br>
              <a:rPr lang="en-US"/>
            </a:br>
            <a:r>
              <a:rPr lang="en-US"/>
              <a:t>Funding: ~$10M | 2023 – 2028</a:t>
            </a:r>
          </a:p>
          <a:p>
            <a:endParaRPr lang="en-US"/>
          </a:p>
          <a:p>
            <a:r>
              <a:rPr lang="en-US"/>
              <a:t>U.S.–Japan university partnership engaging six U.S. and five Japanese universities.</a:t>
            </a:r>
          </a:p>
          <a:p>
            <a:r>
              <a:rPr lang="en-US"/>
              <a:t>Activities: Student exchanges, faculty visiting programs, certification, curriculum development, focused semiconductor and memory-centric research.</a:t>
            </a:r>
          </a:p>
          <a:p>
            <a:r>
              <a:rPr lang="en-US"/>
              <a:t>Objective: Build a globally connected, skilled microelectronics workforce aligned with industry needs.</a:t>
            </a:r>
          </a:p>
          <a:p>
            <a:endParaRPr lang="en-US" dirty="0"/>
          </a:p>
        </p:txBody>
      </p:sp>
      <p:sp>
        <p:nvSpPr>
          <p:cNvPr id="11" name="Content Placeholder 10">
            <a:extLst>
              <a:ext uri="{FF2B5EF4-FFF2-40B4-BE49-F238E27FC236}">
                <a16:creationId xmlns:a16="http://schemas.microsoft.com/office/drawing/2014/main" id="{122B4B2E-E0F4-5C35-41E3-86C096311537}"/>
              </a:ext>
            </a:extLst>
          </p:cNvPr>
          <p:cNvSpPr>
            <a:spLocks noGrp="1"/>
          </p:cNvSpPr>
          <p:nvPr>
            <p:ph sz="half" idx="14"/>
          </p:nvPr>
        </p:nvSpPr>
        <p:spPr>
          <a:xfrm>
            <a:off x="6197600" y="3726825"/>
            <a:ext cx="5384800" cy="2414016"/>
          </a:xfrm>
        </p:spPr>
        <p:txBody>
          <a:bodyPr>
            <a:normAutofit fontScale="62500" lnSpcReduction="20000"/>
          </a:bodyPr>
          <a:lstStyle/>
          <a:p>
            <a:r>
              <a:rPr lang="en-US"/>
              <a:t>DoC: BRIDGE for Microelectronics</a:t>
            </a:r>
          </a:p>
          <a:p>
            <a:r>
              <a:rPr lang="en-US"/>
              <a:t>Sponsor: Dept of Commerce/NIST CHIPS Act</a:t>
            </a:r>
            <a:br>
              <a:rPr lang="en-US"/>
            </a:br>
            <a:r>
              <a:rPr lang="en-US"/>
              <a:t>Funding: ~$1.5M | 2025 – 2027</a:t>
            </a:r>
          </a:p>
          <a:p>
            <a:endParaRPr lang="en-US"/>
          </a:p>
          <a:p>
            <a:r>
              <a:rPr lang="en-US"/>
              <a:t>Build graduate education program to train 555 students across bachelor’s, master’s, and certificate tracks in microelectronics.</a:t>
            </a:r>
          </a:p>
          <a:p>
            <a:r>
              <a:rPr lang="en-US"/>
              <a:t>Includes new online certificate offerings, industry collaboration, and student support.</a:t>
            </a:r>
          </a:p>
          <a:p>
            <a:r>
              <a:rPr lang="en-US"/>
              <a:t>Part of NSTC Workforce Partner Alliance under CHIPS Act, scaling semiconductor workforce ecosystem.</a:t>
            </a:r>
          </a:p>
          <a:p>
            <a:r>
              <a:rPr lang="en-US"/>
              <a:t>Industry Partners: Micron, GlobalFoundries, Northrop Grumman</a:t>
            </a:r>
          </a:p>
          <a:p>
            <a:endParaRPr lang="en-US" dirty="0"/>
          </a:p>
        </p:txBody>
      </p:sp>
      <p:pic>
        <p:nvPicPr>
          <p:cNvPr id="12" name="Picture 4" descr="National Science Foundation - Wikipedia">
            <a:extLst>
              <a:ext uri="{FF2B5EF4-FFF2-40B4-BE49-F238E27FC236}">
                <a16:creationId xmlns:a16="http://schemas.microsoft.com/office/drawing/2014/main" id="{E536CCDB-31F0-A006-FE94-4F3CCC0F5F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601" y="6119642"/>
            <a:ext cx="672856" cy="675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with orange text&#10;&#10;Description automatically generated">
            <a:extLst>
              <a:ext uri="{FF2B5EF4-FFF2-40B4-BE49-F238E27FC236}">
                <a16:creationId xmlns:a16="http://schemas.microsoft.com/office/drawing/2014/main" id="{7807861F-72E7-FC8D-0162-544FF0611D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674714" y="6220407"/>
            <a:ext cx="1446522" cy="33752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329607B0-F50E-925B-5113-ABC3F0C4A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815" y="6107899"/>
            <a:ext cx="800051" cy="450029"/>
          </a:xfrm>
          <a:prstGeom prst="rect">
            <a:avLst/>
          </a:prstGeom>
        </p:spPr>
      </p:pic>
      <p:pic>
        <p:nvPicPr>
          <p:cNvPr id="15" name="Picture 2" descr="Northrop Grumman Logo Blue transparent ...">
            <a:extLst>
              <a:ext uri="{FF2B5EF4-FFF2-40B4-BE49-F238E27FC236}">
                <a16:creationId xmlns:a16="http://schemas.microsoft.com/office/drawing/2014/main" id="{2394DE9F-5769-8767-7D34-9545B4927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447" y="6182849"/>
            <a:ext cx="991953" cy="3375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nited States Department of Commerce - Wikipedia">
            <a:extLst>
              <a:ext uri="{FF2B5EF4-FFF2-40B4-BE49-F238E27FC236}">
                <a16:creationId xmlns:a16="http://schemas.microsoft.com/office/drawing/2014/main" id="{06875965-4911-B674-97BC-A71E9DD929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8466" y="6119642"/>
            <a:ext cx="675043" cy="67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75187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a:xfrm>
            <a:off x="1828800" y="152400"/>
            <a:ext cx="10210799" cy="914400"/>
          </a:xfrm>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a:xfrm>
            <a:off x="609600" y="1295402"/>
            <a:ext cx="10972800" cy="4830763"/>
          </a:xfrm>
        </p:spPr>
        <p:txBody>
          <a:bodyPr>
            <a:normAutofit fontScale="85000" lnSpcReduction="10000"/>
          </a:bodyPr>
          <a:lstStyle/>
          <a:p>
            <a:r>
              <a:rPr lang="en-US" dirty="0"/>
              <a:t>This list includes NSF public records and RIT/local news releases about our CHIPS-related workforce efforts here:</a:t>
            </a:r>
          </a:p>
          <a:p>
            <a:r>
              <a:rPr lang="en-US" dirty="0"/>
              <a:t>NSF </a:t>
            </a:r>
            <a:r>
              <a:rPr lang="en-US" dirty="0" err="1"/>
              <a:t>ExLENT</a:t>
            </a:r>
            <a:r>
              <a:rPr lang="en-US" dirty="0"/>
              <a:t>:</a:t>
            </a:r>
          </a:p>
          <a:p>
            <a:pPr lvl="1"/>
            <a:r>
              <a:rPr lang="en-US" dirty="0">
                <a:hlinkClick r:id="rId2"/>
              </a:rPr>
              <a:t>https://nsf.elsevierpure.com/en/projects/beginnings-empowering-minds-through-experiential-learning-researc</a:t>
            </a:r>
            <a:endParaRPr lang="en-US" dirty="0"/>
          </a:p>
          <a:p>
            <a:pPr lvl="1"/>
            <a:r>
              <a:rPr lang="en-US" dirty="0">
                <a:hlinkClick r:id="rId3"/>
              </a:rPr>
              <a:t>https://www.rit.edu/news/rit-expands-its-workforce-initiatives-semiconductor-industry</a:t>
            </a:r>
            <a:endParaRPr lang="en-US" dirty="0"/>
          </a:p>
          <a:p>
            <a:r>
              <a:rPr lang="en-US" dirty="0"/>
              <a:t>NSF NRT:</a:t>
            </a:r>
          </a:p>
          <a:p>
            <a:pPr lvl="1"/>
            <a:r>
              <a:rPr lang="en-US" dirty="0">
                <a:hlinkClick r:id="rId4"/>
              </a:rPr>
              <a:t>https://www.nsf.gov/awardsearch/showAward?AWD_ID=2345983&amp;HistoricalAwards=false</a:t>
            </a:r>
            <a:endParaRPr lang="en-US" dirty="0"/>
          </a:p>
          <a:p>
            <a:pPr lvl="1"/>
            <a:r>
              <a:rPr lang="en-US" dirty="0">
                <a:hlinkClick r:id="rId5"/>
              </a:rPr>
              <a:t>https://www.rit.edu/news/nsf-awards-rit-nearly-3-million-advance-semiconductor-technologies</a:t>
            </a:r>
            <a:endParaRPr lang="en-US" dirty="0"/>
          </a:p>
          <a:p>
            <a:r>
              <a:rPr lang="en-US" dirty="0"/>
              <a:t>NSF UPWARDS for the Future:</a:t>
            </a:r>
          </a:p>
          <a:p>
            <a:pPr lvl="1"/>
            <a:r>
              <a:rPr lang="en-US" dirty="0">
                <a:hlinkClick r:id="rId6"/>
              </a:rPr>
              <a:t>https://nsf.elsevierpure.com/en/projects/us-japan-university-partnership-for-workforce-advancement-and-res</a:t>
            </a:r>
            <a:endParaRPr lang="en-US" dirty="0"/>
          </a:p>
          <a:p>
            <a:pPr lvl="1"/>
            <a:r>
              <a:rPr lang="en-US" dirty="0">
                <a:hlinkClick r:id="rId7"/>
              </a:rPr>
              <a:t>https://www.rochesterfirst.com/development/inside-upwards-at-rit-an-international-semiconductor-education-exchange-program/</a:t>
            </a:r>
            <a:endParaRPr lang="en-US" dirty="0"/>
          </a:p>
          <a:p>
            <a:r>
              <a:rPr lang="en-US" dirty="0"/>
              <a:t>Department of Commerce BRIDGE for Microelectronics Program:</a:t>
            </a:r>
          </a:p>
          <a:p>
            <a:pPr lvl="1"/>
            <a:r>
              <a:rPr lang="en-US" dirty="0">
                <a:hlinkClick r:id="rId8"/>
              </a:rPr>
              <a:t>https://www.nist.gov/chips/rochester-institute-technology-rit-rochester</a:t>
            </a:r>
            <a:endParaRPr lang="en-US" dirty="0"/>
          </a:p>
          <a:p>
            <a:pPr lvl="1"/>
            <a:r>
              <a:rPr lang="en-US" dirty="0">
                <a:hlinkClick r:id="rId9"/>
              </a:rPr>
              <a:t>https://www.nist.gov/news-events/news/2024/09/biden-harris-administration-launches-nstc-workforce-center-excellence</a:t>
            </a:r>
            <a:endParaRPr lang="en-US" dirty="0"/>
          </a:p>
          <a:p>
            <a:pPr lvl="1"/>
            <a:r>
              <a:rPr lang="en-US" dirty="0">
                <a:hlinkClick r:id="rId10"/>
              </a:rPr>
              <a:t>https://www.rochesterfirst.com/news/local-news/rit-awarded-1-5-million-to-train-555-students-in-semiconductor-program/</a:t>
            </a:r>
            <a:endParaRPr lang="en-US" dirty="0"/>
          </a:p>
          <a:p>
            <a:r>
              <a:rPr lang="en-US" dirty="0"/>
              <a:t>You can find a full list of RIT CHIPS news here: </a:t>
            </a:r>
            <a:r>
              <a:rPr lang="en-US" dirty="0">
                <a:hlinkClick r:id="rId11"/>
              </a:rPr>
              <a:t>https://www.rit.edu/news/semiconductor-chips</a:t>
            </a:r>
            <a:endParaRPr lang="en-US" dirty="0"/>
          </a:p>
          <a:p>
            <a:endParaRPr lang="en-US" dirty="0"/>
          </a:p>
        </p:txBody>
      </p:sp>
      <p:sp>
        <p:nvSpPr>
          <p:cNvPr id="4" name="Footer Placeholder 3">
            <a:extLst>
              <a:ext uri="{FF2B5EF4-FFF2-40B4-BE49-F238E27FC236}">
                <a16:creationId xmlns:a16="http://schemas.microsoft.com/office/drawing/2014/main" id="{9E6DD5E1-5414-1A53-D120-7F4179976A14}"/>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5" name="Slide Number Placeholder 4">
            <a:extLst>
              <a:ext uri="{FF2B5EF4-FFF2-40B4-BE49-F238E27FC236}">
                <a16:creationId xmlns:a16="http://schemas.microsoft.com/office/drawing/2014/main" id="{1E83133B-768F-163E-63C9-B7ACEB2AAA2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45</a:t>
            </a:fld>
            <a:endParaRPr lang="en-US" dirty="0"/>
          </a:p>
        </p:txBody>
      </p:sp>
    </p:spTree>
    <p:extLst>
      <p:ext uri="{BB962C8B-B14F-4D97-AF65-F5344CB8AC3E}">
        <p14:creationId xmlns:p14="http://schemas.microsoft.com/office/powerpoint/2010/main" val="172356790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Back to the Future: Chips to the COSMOS</a:t>
            </a:r>
            <a:endParaRPr lang="en-US" altLang="en-US" dirty="0"/>
          </a:p>
        </p:txBody>
      </p:sp>
    </p:spTree>
    <p:extLst>
      <p:ext uri="{BB962C8B-B14F-4D97-AF65-F5344CB8AC3E}">
        <p14:creationId xmlns:p14="http://schemas.microsoft.com/office/powerpoint/2010/main" val="210772472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a:t>Back to the Future: Chips to the COSMOS</a:t>
            </a:r>
            <a:endParaRPr lang="en-US" altLang="en-US" dirty="0"/>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a:t>Grand challenges: </a:t>
            </a:r>
          </a:p>
          <a:p>
            <a:pPr lvl="1"/>
            <a:r>
              <a:rPr lang="en-US"/>
              <a:t>single-photon detection, </a:t>
            </a:r>
          </a:p>
          <a:p>
            <a:pPr lvl="1"/>
            <a:r>
              <a:rPr lang="en-US"/>
              <a:t>scalable photonics, </a:t>
            </a:r>
          </a:p>
          <a:p>
            <a:pPr lvl="1"/>
            <a:r>
              <a:rPr lang="en-US"/>
              <a:t>detectors for life detection.</a:t>
            </a:r>
          </a:p>
          <a:p>
            <a:r>
              <a:rPr lang="en-US"/>
              <a:t>Call to action: collaboration across science, industry, and policy.</a:t>
            </a:r>
          </a:p>
          <a:p>
            <a:r>
              <a:rPr lang="en-US"/>
              <a:t>Semiconductors don’t just power our economy — they give us the power to see the WHOLE Universe!</a:t>
            </a:r>
            <a:endParaRPr lang="en-US" dirty="0"/>
          </a:p>
        </p:txBody>
      </p:sp>
      <p:sp>
        <p:nvSpPr>
          <p:cNvPr id="5" name="Footer Placeholder 4">
            <a:extLst>
              <a:ext uri="{FF2B5EF4-FFF2-40B4-BE49-F238E27FC236}">
                <a16:creationId xmlns:a16="http://schemas.microsoft.com/office/drawing/2014/main" id="{036188EC-64FF-6547-84F6-E0A3928A6900}"/>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47</a:t>
            </a:fld>
            <a:endParaRPr lang="en-US" dirty="0"/>
          </a:p>
        </p:txBody>
      </p:sp>
    </p:spTree>
    <p:extLst>
      <p:ext uri="{BB962C8B-B14F-4D97-AF65-F5344CB8AC3E}">
        <p14:creationId xmlns:p14="http://schemas.microsoft.com/office/powerpoint/2010/main" val="6489602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a:t>Sensors &amp; Detectors Applications</a:t>
            </a:r>
            <a:endParaRPr lang="en-US" dirty="0"/>
          </a:p>
        </p:txBody>
      </p:sp>
    </p:spTree>
    <p:extLst>
      <p:ext uri="{BB962C8B-B14F-4D97-AF65-F5344CB8AC3E}">
        <p14:creationId xmlns:p14="http://schemas.microsoft.com/office/powerpoint/2010/main" val="224148837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839817" y="152400"/>
            <a:ext cx="10190602" cy="914400"/>
          </a:xfrm>
        </p:spPr>
        <p:txBody>
          <a:bodyPr/>
          <a:lstStyle/>
          <a:p>
            <a:r>
              <a:rPr lang="en-US" altLang="en-US"/>
              <a:t>What do Detectors do?</a:t>
            </a:r>
            <a:endParaRPr lang="en-US" altLang="en-US" dirty="0"/>
          </a:p>
        </p:txBody>
      </p:sp>
      <p:sp>
        <p:nvSpPr>
          <p:cNvPr id="978947" name="Rectangle 3"/>
          <p:cNvSpPr>
            <a:spLocks noGrp="1" noChangeArrowheads="1"/>
          </p:cNvSpPr>
          <p:nvPr>
            <p:ph sz="half" idx="1"/>
          </p:nvPr>
        </p:nvSpPr>
        <p:spPr>
          <a:xfrm>
            <a:off x="609600" y="1295403"/>
            <a:ext cx="5384800" cy="4830763"/>
          </a:xfrm>
        </p:spPr>
        <p:txBody>
          <a:bodyPr/>
          <a:lstStyle/>
          <a:p>
            <a:r>
              <a:rPr lang="en-US" altLang="en-US"/>
              <a:t>Convert a physical phenomenon into a signal</a:t>
            </a:r>
          </a:p>
          <a:p>
            <a:r>
              <a:rPr lang="en-US" altLang="en-US"/>
              <a:t>Store the signal</a:t>
            </a:r>
          </a:p>
          <a:p>
            <a:r>
              <a:rPr lang="en-US" altLang="en-US"/>
              <a:t>Read the signal</a:t>
            </a:r>
          </a:p>
          <a:p>
            <a:r>
              <a:rPr lang="en-US" altLang="en-US"/>
              <a:t>The picture on the right shows a James Webb Space Telescope prototype infrared detector on a mechanical mount affixed to a plate in a cryogenic dewar.</a:t>
            </a:r>
            <a:endParaRPr lang="en-US" altLang="en-US" dirty="0"/>
          </a:p>
        </p:txBody>
      </p:sp>
      <p:pic>
        <p:nvPicPr>
          <p:cNvPr id="7" name="Content Placeholder 2"/>
          <p:cNvPicPr>
            <a:picLocks noGrp="1" noChangeAspect="1"/>
          </p:cNvPicPr>
          <p:nvPr>
            <p:ph sz="half" idx="2"/>
          </p:nvPr>
        </p:nvPicPr>
        <p:blipFill>
          <a:blip r:embed="rId2"/>
          <a:stretch>
            <a:fillRect/>
          </a:stretch>
        </p:blipFill>
        <p:spPr>
          <a:xfrm>
            <a:off x="6197600" y="1892399"/>
            <a:ext cx="5384800" cy="3636764"/>
          </a:xfrm>
        </p:spPr>
      </p:pic>
      <p:sp>
        <p:nvSpPr>
          <p:cNvPr id="2" name="Footer Placeholder 1">
            <a:extLst>
              <a:ext uri="{FF2B5EF4-FFF2-40B4-BE49-F238E27FC236}">
                <a16:creationId xmlns:a16="http://schemas.microsoft.com/office/drawing/2014/main" id="{496AF75A-5D41-B762-21F2-EF0558CD7814}"/>
              </a:ext>
            </a:extLst>
          </p:cNvPr>
          <p:cNvSpPr>
            <a:spLocks noGrp="1"/>
          </p:cNvSpPr>
          <p:nvPr>
            <p:ph type="ftr" sz="quarter" idx="11"/>
          </p:nvPr>
        </p:nvSpPr>
        <p:spPr>
          <a:xfrm>
            <a:off x="4165600" y="6245225"/>
            <a:ext cx="3860800" cy="476250"/>
          </a:xfrm>
        </p:spPr>
        <p:txBody>
          <a:bodyPr/>
          <a:lstStyle/>
          <a:p>
            <a:pPr lvl="0"/>
            <a:endParaRPr lang="en-US" noProof="0"/>
          </a:p>
        </p:txBody>
      </p:sp>
      <p:sp>
        <p:nvSpPr>
          <p:cNvPr id="3" name="Slide Number Placeholder 2"/>
          <p:cNvSpPr>
            <a:spLocks noGrp="1"/>
          </p:cNvSpPr>
          <p:nvPr>
            <p:ph type="sldNum" sz="quarter" idx="12"/>
          </p:nvPr>
        </p:nvSpPr>
        <p:spPr>
          <a:xfrm>
            <a:off x="9093200" y="6492876"/>
            <a:ext cx="2844800" cy="365125"/>
          </a:xfrm>
        </p:spPr>
        <p:txBody>
          <a:bodyPr/>
          <a:lstStyle/>
          <a:p>
            <a:fld id="{1F1164FC-EDB3-4677-AD99-16BFEA955BA0}" type="slidenum">
              <a:rPr lang="en-US" smtClean="0"/>
              <a:pPr/>
              <a:t>6</a:t>
            </a:fld>
            <a:endParaRPr lang="en-US"/>
          </a:p>
        </p:txBody>
      </p:sp>
    </p:spTree>
    <p:extLst>
      <p:ext uri="{BB962C8B-B14F-4D97-AF65-F5344CB8AC3E}">
        <p14:creationId xmlns:p14="http://schemas.microsoft.com/office/powerpoint/2010/main" val="3767588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89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89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8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Sensors and Detectors All Around Us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Everyday applications</a:t>
            </a:r>
          </a:p>
          <a:p>
            <a:pPr lvl="1"/>
            <a:r>
              <a:rPr lang="en-US" altLang="en-US"/>
              <a:t>phones</a:t>
            </a:r>
          </a:p>
          <a:p>
            <a:pPr lvl="1"/>
            <a:r>
              <a:rPr lang="en-US" altLang="en-US"/>
              <a:t>cars</a:t>
            </a:r>
          </a:p>
          <a:p>
            <a:pPr lvl="1"/>
            <a:r>
              <a:rPr lang="en-US" altLang="en-US"/>
              <a:t>defense</a:t>
            </a:r>
          </a:p>
          <a:p>
            <a:pPr lvl="1"/>
            <a:r>
              <a:rPr lang="en-US" altLang="en-US"/>
              <a:t>medicine</a:t>
            </a:r>
          </a:p>
          <a:p>
            <a:r>
              <a:rPr lang="en-US" altLang="en-US"/>
              <a:t>Cutting edge applications</a:t>
            </a:r>
          </a:p>
          <a:p>
            <a:pPr lvl="1"/>
            <a:r>
              <a:rPr lang="en-US" altLang="en-US"/>
              <a:t>high energy physics</a:t>
            </a:r>
          </a:p>
          <a:p>
            <a:pPr lvl="1"/>
            <a:r>
              <a:rPr lang="en-US" altLang="en-US"/>
              <a:t>astrophysics</a:t>
            </a:r>
          </a:p>
          <a:p>
            <a:pPr lvl="1"/>
            <a:r>
              <a:rPr lang="en-US" altLang="en-US"/>
              <a:t>quantum information science and technology</a:t>
            </a:r>
          </a:p>
          <a:p>
            <a:r>
              <a:rPr lang="en-US" altLang="en-US"/>
              <a:t>Semiconductors as enablers</a:t>
            </a:r>
          </a:p>
          <a:p>
            <a:endParaRPr lang="en-US" altLang="en-US" dirty="0"/>
          </a:p>
        </p:txBody>
      </p:sp>
      <p:sp>
        <p:nvSpPr>
          <p:cNvPr id="2" name="Footer Placeholder 1">
            <a:extLst>
              <a:ext uri="{FF2B5EF4-FFF2-40B4-BE49-F238E27FC236}">
                <a16:creationId xmlns:a16="http://schemas.microsoft.com/office/drawing/2014/main" id="{E175B534-319D-F9AD-9C7B-037E37AF016A}"/>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7</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CMOS Imaging Detectors in Astrophysics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CMOS imaging detectors transformative for Astrophysics</a:t>
            </a:r>
          </a:p>
          <a:p>
            <a:r>
              <a:rPr lang="en-US" altLang="en-US"/>
              <a:t>HST, JWST, Rubin, Roman, HWO</a:t>
            </a:r>
          </a:p>
          <a:p>
            <a:r>
              <a:rPr lang="en-US" altLang="en-US"/>
              <a:t>United States world leader in CMOS imaging detectors, although threats are constant</a:t>
            </a:r>
            <a:endParaRPr lang="en-US" altLang="en-US" dirty="0"/>
          </a:p>
        </p:txBody>
      </p:sp>
      <p:sp>
        <p:nvSpPr>
          <p:cNvPr id="2" name="Footer Placeholder 1">
            <a:extLst>
              <a:ext uri="{FF2B5EF4-FFF2-40B4-BE49-F238E27FC236}">
                <a16:creationId xmlns:a16="http://schemas.microsoft.com/office/drawing/2014/main" id="{CAD952A3-2D64-2346-F841-103EC1EECF57}"/>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8</a:t>
            </a:fld>
            <a:endParaRPr lang="en-US" dirty="0"/>
          </a:p>
        </p:txBody>
      </p:sp>
    </p:spTree>
    <p:extLst>
      <p:ext uri="{BB962C8B-B14F-4D97-AF65-F5344CB8AC3E}">
        <p14:creationId xmlns:p14="http://schemas.microsoft.com/office/powerpoint/2010/main" val="275943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525591" y="152400"/>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1300" b="1">
                <a:solidFill>
                  <a:schemeClr val="tx1"/>
                </a:solidFill>
                <a:latin typeface="Calibri" pitchFamily="34" charset="0"/>
              </a:defRPr>
            </a:lvl1pPr>
            <a:lvl2pPr marL="742950" indent="-285750" eaLnBrk="0" hangingPunct="0">
              <a:defRPr sz="1300" b="1">
                <a:solidFill>
                  <a:schemeClr val="tx1"/>
                </a:solidFill>
                <a:latin typeface="Calibri" pitchFamily="34" charset="0"/>
              </a:defRPr>
            </a:lvl2pPr>
            <a:lvl3pPr marL="1143000" indent="-228600" eaLnBrk="0" hangingPunct="0">
              <a:defRPr sz="1300" b="1">
                <a:solidFill>
                  <a:schemeClr val="tx1"/>
                </a:solidFill>
                <a:latin typeface="Calibri" pitchFamily="34" charset="0"/>
              </a:defRPr>
            </a:lvl3pPr>
            <a:lvl4pPr marL="1600200" indent="-228600" eaLnBrk="0" hangingPunct="0">
              <a:defRPr sz="1300" b="1">
                <a:solidFill>
                  <a:schemeClr val="tx1"/>
                </a:solidFill>
                <a:latin typeface="Calibri" pitchFamily="34" charset="0"/>
              </a:defRPr>
            </a:lvl4pPr>
            <a:lvl5pPr marL="2057400" indent="-228600" eaLnBrk="0" hangingPunct="0">
              <a:defRPr sz="1300" b="1">
                <a:solidFill>
                  <a:schemeClr val="tx1"/>
                </a:solidFill>
                <a:latin typeface="Calibri" pitchFamily="34" charset="0"/>
              </a:defRPr>
            </a:lvl5pPr>
            <a:lvl6pPr marL="2514600" indent="-228600" algn="ctr" eaLnBrk="0" fontAlgn="base" hangingPunct="0">
              <a:spcBef>
                <a:spcPct val="0"/>
              </a:spcBef>
              <a:spcAft>
                <a:spcPct val="0"/>
              </a:spcAft>
              <a:defRPr sz="1300" b="1">
                <a:solidFill>
                  <a:schemeClr val="tx1"/>
                </a:solidFill>
                <a:latin typeface="Calibri" pitchFamily="34" charset="0"/>
              </a:defRPr>
            </a:lvl6pPr>
            <a:lvl7pPr marL="2971800" indent="-228600" algn="ctr" eaLnBrk="0" fontAlgn="base" hangingPunct="0">
              <a:spcBef>
                <a:spcPct val="0"/>
              </a:spcBef>
              <a:spcAft>
                <a:spcPct val="0"/>
              </a:spcAft>
              <a:defRPr sz="1300" b="1">
                <a:solidFill>
                  <a:schemeClr val="tx1"/>
                </a:solidFill>
                <a:latin typeface="Calibri" pitchFamily="34" charset="0"/>
              </a:defRPr>
            </a:lvl7pPr>
            <a:lvl8pPr marL="3429000" indent="-228600" algn="ctr" eaLnBrk="0" fontAlgn="base" hangingPunct="0">
              <a:spcBef>
                <a:spcPct val="0"/>
              </a:spcBef>
              <a:spcAft>
                <a:spcPct val="0"/>
              </a:spcAft>
              <a:defRPr sz="1300" b="1">
                <a:solidFill>
                  <a:schemeClr val="tx1"/>
                </a:solidFill>
                <a:latin typeface="Calibri" pitchFamily="34" charset="0"/>
              </a:defRPr>
            </a:lvl8pPr>
            <a:lvl9pPr marL="3886200" indent="-228600" algn="ctr" eaLnBrk="0" fontAlgn="base" hangingPunct="0">
              <a:spcBef>
                <a:spcPct val="0"/>
              </a:spcBef>
              <a:spcAft>
                <a:spcPct val="0"/>
              </a:spcAft>
              <a:defRPr sz="1300" b="1">
                <a:solidFill>
                  <a:schemeClr val="tx1"/>
                </a:solidFill>
                <a:latin typeface="Calibri" pitchFamily="34" charset="0"/>
              </a:defRPr>
            </a:lvl9pPr>
          </a:lstStyle>
          <a:p>
            <a:pPr eaLnBrk="1" hangingPunct="1"/>
            <a:endParaRPr lang="en-US" altLang="en-US" sz="2400" b="0">
              <a:latin typeface="Arial" charset="0"/>
            </a:endParaRPr>
          </a:p>
        </p:txBody>
      </p:sp>
      <p:sp>
        <p:nvSpPr>
          <p:cNvPr id="3075" name="Title 1"/>
          <p:cNvSpPr>
            <a:spLocks noGrp="1"/>
          </p:cNvSpPr>
          <p:nvPr>
            <p:ph type="title"/>
          </p:nvPr>
        </p:nvSpPr>
        <p:spPr>
          <a:xfrm>
            <a:off x="1828800" y="152400"/>
            <a:ext cx="10210799" cy="914400"/>
          </a:xfrm>
        </p:spPr>
        <p:txBody>
          <a:bodyPr/>
          <a:lstStyle/>
          <a:p>
            <a:r>
              <a:rPr lang="en-US" altLang="en-US" dirty="0"/>
              <a:t>Detectors and Discovery</a:t>
            </a:r>
          </a:p>
        </p:txBody>
      </p:sp>
      <p:sp>
        <p:nvSpPr>
          <p:cNvPr id="3076" name="Content Placeholder 2"/>
          <p:cNvSpPr>
            <a:spLocks noGrp="1"/>
          </p:cNvSpPr>
          <p:nvPr>
            <p:ph idx="1"/>
          </p:nvPr>
        </p:nvSpPr>
        <p:spPr>
          <a:xfrm>
            <a:off x="609600" y="1295402"/>
            <a:ext cx="10972800" cy="4830763"/>
          </a:xfrm>
        </p:spPr>
        <p:txBody>
          <a:bodyPr>
            <a:normAutofit/>
          </a:bodyPr>
          <a:lstStyle/>
          <a:p>
            <a:r>
              <a:rPr lang="en-US" altLang="en-US" dirty="0"/>
              <a:t>Charles Townes (Nobel, Laser, IR instruments)</a:t>
            </a:r>
          </a:p>
          <a:p>
            <a:r>
              <a:rPr lang="en-US" altLang="en-US" dirty="0"/>
              <a:t>Penzias &amp; Wilson (Nobel, radio receiver)</a:t>
            </a:r>
          </a:p>
          <a:p>
            <a:r>
              <a:rPr lang="en-US" altLang="en-US" dirty="0"/>
              <a:t>Pulsars (radar)</a:t>
            </a:r>
          </a:p>
          <a:p>
            <a:r>
              <a:rPr lang="en-US" altLang="en-US" dirty="0"/>
              <a:t>Boyle &amp; Smith (Nobel, CCDs)</a:t>
            </a:r>
          </a:p>
          <a:p>
            <a:r>
              <a:rPr lang="en-US" altLang="en-US" dirty="0"/>
              <a:t>Dark Matter (image intensifiers)</a:t>
            </a:r>
          </a:p>
          <a:p>
            <a:r>
              <a:rPr lang="en-US" altLang="en-US" dirty="0"/>
              <a:t>Dark Energy (Nobel, CCDs)</a:t>
            </a:r>
          </a:p>
          <a:p>
            <a:r>
              <a:rPr lang="en-US" altLang="en-US" dirty="0"/>
              <a:t>Cosmic Microwave Background (Nobel, COBE/detectors)</a:t>
            </a:r>
          </a:p>
          <a:p>
            <a:r>
              <a:rPr lang="en-US" altLang="en-US" dirty="0"/>
              <a:t>Neutrinos (</a:t>
            </a:r>
            <a:r>
              <a:rPr lang="en-US" altLang="en-US" dirty="0" err="1"/>
              <a:t>Nobels</a:t>
            </a:r>
            <a:r>
              <a:rPr lang="en-US" altLang="en-US" dirty="0"/>
              <a:t>, PMTs)</a:t>
            </a:r>
          </a:p>
          <a:p>
            <a:r>
              <a:rPr lang="en-US" altLang="en-US" dirty="0" err="1"/>
              <a:t>Reinhard</a:t>
            </a:r>
            <a:r>
              <a:rPr lang="en-US" altLang="en-US" dirty="0"/>
              <a:t> Genzel (Nobel, IR instruments)</a:t>
            </a:r>
          </a:p>
          <a:p>
            <a:r>
              <a:rPr lang="en-US" altLang="en-US" dirty="0"/>
              <a:t>James Webb Space Telescope</a:t>
            </a:r>
          </a:p>
          <a:p>
            <a:r>
              <a:rPr lang="en-US" altLang="en-US" dirty="0"/>
              <a:t>Hubble Space Telescope</a:t>
            </a:r>
          </a:p>
          <a:p>
            <a:r>
              <a:rPr lang="en-US" altLang="en-US" dirty="0"/>
              <a:t>Basically, almost every scientific discovery is due to new detectors and/or instrumentation.</a:t>
            </a:r>
          </a:p>
        </p:txBody>
      </p:sp>
      <p:sp>
        <p:nvSpPr>
          <p:cNvPr id="3" name="Footer Placeholder 2">
            <a:extLst>
              <a:ext uri="{FF2B5EF4-FFF2-40B4-BE49-F238E27FC236}">
                <a16:creationId xmlns:a16="http://schemas.microsoft.com/office/drawing/2014/main" id="{1BA1B6ED-5915-A24F-CDE4-2E11D84971F7}"/>
              </a:ext>
            </a:extLst>
          </p:cNvPr>
          <p:cNvSpPr>
            <a:spLocks noGrp="1"/>
          </p:cNvSpPr>
          <p:nvPr>
            <p:ph type="ftr" sz="quarter" idx="4294967295"/>
          </p:nvPr>
        </p:nvSpPr>
        <p:spPr>
          <a:xfrm>
            <a:off x="4165600" y="6245225"/>
            <a:ext cx="3860800" cy="476250"/>
          </a:xfrm>
        </p:spPr>
        <p:txBody>
          <a:bodyPr/>
          <a:lstStyle/>
          <a:p>
            <a:pPr lvl="0"/>
            <a:endParaRPr lang="en-US" noProof="0"/>
          </a:p>
        </p:txBody>
      </p:sp>
      <p:sp>
        <p:nvSpPr>
          <p:cNvPr id="2" name="Slide Number Placeholder 1"/>
          <p:cNvSpPr>
            <a:spLocks noGrp="1"/>
          </p:cNvSpPr>
          <p:nvPr>
            <p:ph type="sldNum" sz="quarter" idx="12"/>
          </p:nvPr>
        </p:nvSpPr>
        <p:spPr>
          <a:xfrm>
            <a:off x="9093200" y="6492876"/>
            <a:ext cx="2844800" cy="365125"/>
          </a:xfrm>
        </p:spPr>
        <p:txBody>
          <a:bodyPr/>
          <a:lstStyle/>
          <a:p>
            <a:fld id="{22E6A9CD-A2F2-40DD-A652-73A30586C02F}" type="slidenum">
              <a:rPr lang="en-US" smtClean="0"/>
              <a:pPr/>
              <a:t>9</a:t>
            </a:fld>
            <a:endParaRPr lang="en-US" dirty="0"/>
          </a:p>
        </p:txBody>
      </p:sp>
    </p:spTree>
    <p:extLst>
      <p:ext uri="{BB962C8B-B14F-4D97-AF65-F5344CB8AC3E}">
        <p14:creationId xmlns:p14="http://schemas.microsoft.com/office/powerpoint/2010/main" val="579413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3209</TotalTime>
  <Words>2751</Words>
  <Application>Microsoft Office PowerPoint</Application>
  <PresentationFormat>Widescreen</PresentationFormat>
  <Paragraphs>341</Paragraphs>
  <Slides>47</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Aptos</vt:lpstr>
      <vt:lpstr>Arial</vt:lpstr>
      <vt:lpstr>Arial</vt:lpstr>
      <vt:lpstr>Calibri</vt:lpstr>
      <vt:lpstr>Cambria Math</vt:lpstr>
      <vt:lpstr>Times New Roman</vt:lpstr>
      <vt:lpstr>Blank Presentation</vt:lpstr>
      <vt:lpstr>1_Blank Presentation</vt:lpstr>
      <vt:lpstr>Custom Design</vt:lpstr>
      <vt:lpstr>Sensors and Detectors for Physical and Chemical Sciences</vt:lpstr>
      <vt:lpstr>Outline</vt:lpstr>
      <vt:lpstr>Speaker Bio</vt:lpstr>
      <vt:lpstr>Don Figer - Speaker Bio</vt:lpstr>
      <vt:lpstr>Sensors &amp; Detectors Applications</vt:lpstr>
      <vt:lpstr>What do Detectors do?</vt:lpstr>
      <vt:lpstr>Sensors and Detectors All Around Us</vt:lpstr>
      <vt:lpstr>CMOS Imaging Detectors in Astrophysics</vt:lpstr>
      <vt:lpstr>Detectors and Discovery</vt:lpstr>
      <vt:lpstr>Signal-to-noise ratio (SNR)</vt:lpstr>
      <vt:lpstr>Very Low Light Level - ExoPlanet Imaging</vt:lpstr>
      <vt:lpstr>PowerPoint Presentation</vt:lpstr>
      <vt:lpstr>CMOS Imaging Detectors and Life in the Universe</vt:lpstr>
      <vt:lpstr>Life in the Universe</vt:lpstr>
      <vt:lpstr>CH4 + O2 reaction</vt:lpstr>
      <vt:lpstr>Alien Life</vt:lpstr>
      <vt:lpstr>Beyond CH₄ + O₂</vt:lpstr>
      <vt:lpstr>Finding Life Outside the Solar System</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Proton Increases Dark Current</vt:lpstr>
      <vt:lpstr>Dark Current After Exposure to 60 MeV Protons</vt:lpstr>
      <vt:lpstr>Single-Photon Sensing NIR Photodiode</vt:lpstr>
      <vt:lpstr>Telescopes at UofR’s Observatory (left) and RIT’s Observatory (right)</vt:lpstr>
      <vt:lpstr>Image of Lunar Terminator and Saturn</vt:lpstr>
      <vt:lpstr>Raw image of M67 using QISCDK </vt:lpstr>
      <vt:lpstr>Summary</vt:lpstr>
      <vt:lpstr>Single Photon Counting Photonic Spectrograph</vt:lpstr>
      <vt:lpstr>Future Photon Initiative and Center for Detectors</vt:lpstr>
      <vt:lpstr>Future Photon Initiative</vt:lpstr>
      <vt:lpstr>FPI Research Funding</vt:lpstr>
      <vt:lpstr>PowerPoint Presentation</vt:lpstr>
      <vt:lpstr>PowerPoint Presentation</vt:lpstr>
      <vt:lpstr>CHIPs-related Activities at RIT</vt:lpstr>
      <vt:lpstr>RIT-CHIPS News</vt:lpstr>
      <vt:lpstr>RIT CHIPS-Related Programs</vt:lpstr>
      <vt:lpstr>RIT-CHIPS News</vt:lpstr>
      <vt:lpstr>Back to the Future: Chips to the COSMOS</vt:lpstr>
      <vt:lpstr>Back to the Future: Chips to the COSMOS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David Brodhead</cp:lastModifiedBy>
  <cp:revision>239</cp:revision>
  <dcterms:created xsi:type="dcterms:W3CDTF">2023-10-02T17:48:15Z</dcterms:created>
  <dcterms:modified xsi:type="dcterms:W3CDTF">2025-09-26T18:09:20Z</dcterms:modified>
</cp:coreProperties>
</file>