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64" r:id="rId4"/>
  </p:sldMasterIdLst>
  <p:notesMasterIdLst>
    <p:notesMasterId r:id="rId42"/>
  </p:notesMasterIdLst>
  <p:sldIdLst>
    <p:sldId id="4152" r:id="rId5"/>
    <p:sldId id="4143" r:id="rId6"/>
    <p:sldId id="4144" r:id="rId7"/>
    <p:sldId id="4147" r:id="rId8"/>
    <p:sldId id="414" r:id="rId9"/>
    <p:sldId id="419" r:id="rId10"/>
    <p:sldId id="392" r:id="rId11"/>
    <p:sldId id="429" r:id="rId12"/>
    <p:sldId id="374" r:id="rId13"/>
    <p:sldId id="3865" r:id="rId14"/>
    <p:sldId id="427" r:id="rId15"/>
    <p:sldId id="390" r:id="rId16"/>
    <p:sldId id="4125" r:id="rId17"/>
    <p:sldId id="3864" r:id="rId18"/>
    <p:sldId id="4052" r:id="rId19"/>
    <p:sldId id="4055" r:id="rId20"/>
    <p:sldId id="4100" r:id="rId21"/>
    <p:sldId id="386" r:id="rId22"/>
    <p:sldId id="4045" r:id="rId23"/>
    <p:sldId id="4046" r:id="rId24"/>
    <p:sldId id="4047" r:id="rId25"/>
    <p:sldId id="422" r:id="rId26"/>
    <p:sldId id="4158" r:id="rId27"/>
    <p:sldId id="4159" r:id="rId28"/>
    <p:sldId id="256" r:id="rId29"/>
    <p:sldId id="4150" r:id="rId30"/>
    <p:sldId id="4153" r:id="rId31"/>
    <p:sldId id="4154" r:id="rId32"/>
    <p:sldId id="4155" r:id="rId33"/>
    <p:sldId id="4156" r:id="rId34"/>
    <p:sldId id="4148" r:id="rId35"/>
    <p:sldId id="259" r:id="rId36"/>
    <p:sldId id="312" r:id="rId37"/>
    <p:sldId id="4146" r:id="rId38"/>
    <p:sldId id="326" r:id="rId39"/>
    <p:sldId id="327" r:id="rId40"/>
    <p:sldId id="32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88" y="38"/>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j-lt"/>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mj-lt"/>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533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E268C35-13A2-4299-B7BB-FB7E893B235D}" type="datetimeFigureOut">
              <a:rPr lang="en-US" smtClean="0"/>
              <a:pPr/>
              <a:t>9/19/2025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8D3C272-1074-4A47-9676-4E606000892A}" type="slidenum">
              <a:rPr lang="en-US" smtClean="0"/>
              <a:pPr/>
              <a:t>‹#›</a:t>
            </a:fld>
            <a:endParaRPr lang="en-US" dirty="0"/>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5" r:id="rId6"/>
    <p:sldLayoutId id="2147483679" r:id="rId7"/>
    <p:sldLayoutId id="2147483768" r:id="rId8"/>
    <p:sldLayoutId id="2147483772" r:id="rId9"/>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9/19/2025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15.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p:txBody>
          <a:bodyPr/>
          <a:lstStyle/>
          <a:p>
            <a:r>
              <a:rPr lang="en-US" dirty="0"/>
              <a:t>Don Figer </a:t>
            </a:r>
          </a:p>
          <a:p>
            <a:r>
              <a:rPr lang="en-US" dirty="0"/>
              <a:t>College of Science, Professor </a:t>
            </a:r>
          </a:p>
          <a:p>
            <a:r>
              <a:rPr lang="en-US" dirty="0"/>
              <a:t>Future Photon Initiative, Director </a:t>
            </a:r>
          </a:p>
          <a:p>
            <a:r>
              <a:rPr lang="en-US" dirty="0"/>
              <a:t>Center for Detectors, Director</a:t>
            </a:r>
          </a:p>
          <a:p>
            <a:r>
              <a:rPr lang="en-US" dirty="0"/>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tretch>
            <a:fillRect/>
          </a:stretch>
        </p:blipFill>
        <p:spPr>
          <a:xfrm>
            <a:off x="6309360" y="3886200"/>
            <a:ext cx="4639115" cy="237744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10</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11</a:t>
            </a:fld>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12</a:t>
            </a:fld>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13</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14</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15</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Increases Dark Current</a:t>
            </a:r>
          </a:p>
        </p:txBody>
      </p:sp>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16</a:t>
            </a:fld>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93"/>
          <a:stretch/>
        </p:blipFill>
        <p:spPr>
          <a:xfrm>
            <a:off x="2914494" y="1531766"/>
            <a:ext cx="6363012" cy="4594397"/>
          </a:xfrm>
        </p:spPr>
      </p:pic>
      <p:sp>
        <p:nvSpPr>
          <p:cNvPr id="3" name="Rectangle 2"/>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838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Exposure to 60 MeV Protons</a:t>
            </a:r>
          </a:p>
        </p:txBody>
      </p:sp>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17</a:t>
            </a:fld>
            <a:endParaRPr lang="en-US"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78"/>
          <a:stretch/>
        </p:blipFill>
        <p:spPr>
          <a:xfrm>
            <a:off x="2948572" y="1584183"/>
            <a:ext cx="6294855" cy="4541980"/>
          </a:xfrm>
        </p:spPr>
      </p:pic>
      <p:sp>
        <p:nvSpPr>
          <p:cNvPr id="3" name="TextBox 2"/>
          <p:cNvSpPr txBox="1"/>
          <p:nvPr/>
        </p:nvSpPr>
        <p:spPr>
          <a:xfrm rot="19394454">
            <a:off x="5939642" y="2952406"/>
            <a:ext cx="1391728" cy="200055"/>
          </a:xfrm>
          <a:prstGeom prst="rect">
            <a:avLst/>
          </a:prstGeom>
          <a:noFill/>
        </p:spPr>
        <p:txBody>
          <a:bodyPr wrap="none" rtlCol="0">
            <a:spAutoFit/>
          </a:bodyPr>
          <a:lstStyle/>
          <a:p>
            <a:r>
              <a:rPr lang="en-US" sz="700" dirty="0"/>
              <a:t>Doubling Temperature =~8.5K</a:t>
            </a:r>
          </a:p>
        </p:txBody>
      </p:sp>
      <p:sp>
        <p:nvSpPr>
          <p:cNvPr id="6" name="Rectangle 5"/>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2740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13" name="Slide Number Placeholder 12"/>
          <p:cNvSpPr>
            <a:spLocks noGrp="1"/>
          </p:cNvSpPr>
          <p:nvPr>
            <p:ph type="sldNum" sz="quarter" idx="12"/>
          </p:nvPr>
        </p:nvSpPr>
        <p:spPr/>
        <p:txBody>
          <a:bodyPr/>
          <a:lstStyle/>
          <a:p>
            <a:fld id="{B9B0392C-5BE7-214B-9E5F-CC8853CBAA6A}" type="slidenum">
              <a:rPr lang="en-US" smtClean="0"/>
              <a:pPr/>
              <a:t>18</a:t>
            </a:fld>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19</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Sensors &amp; Detectors: Why do they matter?</a:t>
            </a:r>
          </a:p>
          <a:p>
            <a:r>
              <a:rPr lang="en-US" altLang="en-US" dirty="0"/>
              <a:t>Science Applications</a:t>
            </a:r>
          </a:p>
          <a:p>
            <a:r>
              <a:rPr lang="en-US" altLang="en-US" dirty="0"/>
              <a:t>CMOS Imaging Detectors</a:t>
            </a:r>
          </a:p>
          <a:p>
            <a:pPr lvl="1"/>
            <a:r>
              <a:rPr lang="en-US" altLang="en-US" dirty="0"/>
              <a:t>Life in the Universe</a:t>
            </a:r>
          </a:p>
          <a:p>
            <a:pPr lvl="1"/>
            <a:r>
              <a:rPr lang="en-US" altLang="en-US" dirty="0"/>
              <a:t>Alignment with CHIPS Conference Goals</a:t>
            </a:r>
          </a:p>
          <a:p>
            <a:r>
              <a:rPr lang="en-US" altLang="en-US" dirty="0"/>
              <a:t>Future Photon Initiative &amp; Center for Detectors</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20</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21</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E0A3-2FCF-8DF1-9572-F43844F7255F}"/>
              </a:ext>
            </a:extLst>
          </p:cNvPr>
          <p:cNvSpPr>
            <a:spLocks noGrp="1"/>
          </p:cNvSpPr>
          <p:nvPr>
            <p:ph type="title"/>
          </p:nvPr>
        </p:nvSpPr>
        <p:spPr/>
        <p:txBody>
          <a:bodyPr/>
          <a:lstStyle/>
          <a:p>
            <a:r>
              <a:rPr lang="en-US" dirty="0"/>
              <a:t>RIT CHIPS-Related Programs</a:t>
            </a:r>
          </a:p>
        </p:txBody>
      </p:sp>
      <p:sp>
        <p:nvSpPr>
          <p:cNvPr id="3" name="Content Placeholder 2">
            <a:extLst>
              <a:ext uri="{FF2B5EF4-FFF2-40B4-BE49-F238E27FC236}">
                <a16:creationId xmlns:a16="http://schemas.microsoft.com/office/drawing/2014/main" id="{0D3E1FD0-A854-BF6B-26B9-EE45FB145D83}"/>
              </a:ext>
            </a:extLst>
          </p:cNvPr>
          <p:cNvSpPr>
            <a:spLocks noGrp="1"/>
          </p:cNvSpPr>
          <p:nvPr>
            <p:ph sz="half" idx="1"/>
          </p:nvPr>
        </p:nvSpPr>
        <p:spPr/>
        <p:txBody>
          <a:bodyPr>
            <a:normAutofit fontScale="62500" lnSpcReduction="20000"/>
          </a:bodyPr>
          <a:lstStyle/>
          <a:p>
            <a:pPr marL="0" indent="0">
              <a:buNone/>
            </a:pPr>
            <a:r>
              <a:rPr lang="en-US" sz="2300" b="1" dirty="0"/>
              <a:t>NSF </a:t>
            </a:r>
            <a:r>
              <a:rPr lang="en-US" sz="2300" b="1" dirty="0" err="1"/>
              <a:t>ExLENT</a:t>
            </a:r>
            <a:r>
              <a:rPr lang="en-US" sz="2300" b="1" dirty="0"/>
              <a:t>: EMERGE-MICRO</a:t>
            </a:r>
          </a:p>
          <a:p>
            <a:pPr marL="0" indent="0">
              <a:buNone/>
            </a:pPr>
            <a:r>
              <a:rPr lang="en-US" sz="2300" dirty="0"/>
              <a:t>Sponsor: NSF TIP &amp; EDU</a:t>
            </a:r>
            <a:br>
              <a:rPr lang="en-US" sz="2300" dirty="0"/>
            </a:br>
            <a:r>
              <a:rPr lang="en-US" sz="2300" dirty="0"/>
              <a:t>Funding: ~$1M | 2024 – 2027</a:t>
            </a:r>
          </a:p>
          <a:p>
            <a:r>
              <a:rPr lang="en-US" sz="2300" dirty="0"/>
              <a:t>Develop a pilot pipeline for community college students through A.S. → B.S. in Microelectronic Engineering.</a:t>
            </a:r>
          </a:p>
          <a:p>
            <a:r>
              <a:rPr lang="en-US" sz="2300" dirty="0"/>
              <a:t>Hands-on cleanroom training, co-op placements, and industry-guided research.</a:t>
            </a:r>
          </a:p>
          <a:p>
            <a:r>
              <a:rPr lang="en-US" sz="2300" dirty="0"/>
              <a:t>Collaborators: MCC, FLCC, GlobalFoundries, Micron, University of Rochester evaluator.</a:t>
            </a:r>
          </a:p>
          <a:p>
            <a:pPr marL="0" indent="0">
              <a:buNone/>
            </a:pPr>
            <a:endParaRPr lang="en-US" sz="2300" b="1" dirty="0"/>
          </a:p>
          <a:p>
            <a:pPr marL="0" indent="0">
              <a:buNone/>
            </a:pPr>
            <a:r>
              <a:rPr lang="en-US" sz="2300" b="1" dirty="0"/>
              <a:t>NSF: UPWARDS for the Future</a:t>
            </a:r>
          </a:p>
          <a:p>
            <a:pPr marL="0" indent="0">
              <a:buNone/>
            </a:pPr>
            <a:r>
              <a:rPr lang="en-US" sz="2300" dirty="0"/>
              <a:t>Sponsor: NSF | (UW lead)</a:t>
            </a:r>
            <a:br>
              <a:rPr lang="en-US" sz="2300" dirty="0"/>
            </a:br>
            <a:r>
              <a:rPr lang="en-US" sz="2300" dirty="0"/>
              <a:t>Funding: ~$10M | 2023 – 2028</a:t>
            </a:r>
          </a:p>
          <a:p>
            <a:r>
              <a:rPr lang="en-US" sz="2300" dirty="0"/>
              <a:t>U.S.–Japan university partnership engaging six U.S. and five Japanese universities.</a:t>
            </a:r>
          </a:p>
          <a:p>
            <a:r>
              <a:rPr lang="en-US" sz="2300" dirty="0"/>
              <a:t>Activities: Student exchanges, faculty visiting programs, certification, curriculum development, focused semiconductor and memory-centric research.</a:t>
            </a:r>
          </a:p>
          <a:p>
            <a:r>
              <a:rPr lang="en-US" sz="2300" dirty="0"/>
              <a:t>Objective: Build a globally connected, skilled microelectronics workforce aligned with industry needs.</a:t>
            </a:r>
          </a:p>
          <a:p>
            <a:pPr marL="0" indent="0">
              <a:buNone/>
            </a:pPr>
            <a:endParaRPr lang="en-US" dirty="0"/>
          </a:p>
        </p:txBody>
      </p:sp>
      <p:sp>
        <p:nvSpPr>
          <p:cNvPr id="4" name="Content Placeholder 3">
            <a:extLst>
              <a:ext uri="{FF2B5EF4-FFF2-40B4-BE49-F238E27FC236}">
                <a16:creationId xmlns:a16="http://schemas.microsoft.com/office/drawing/2014/main" id="{9830AD19-CC42-6597-FCB6-3B4979C2E549}"/>
              </a:ext>
            </a:extLst>
          </p:cNvPr>
          <p:cNvSpPr>
            <a:spLocks noGrp="1"/>
          </p:cNvSpPr>
          <p:nvPr>
            <p:ph sz="half" idx="2"/>
          </p:nvPr>
        </p:nvSpPr>
        <p:spPr/>
        <p:txBody>
          <a:bodyPr>
            <a:normAutofit fontScale="62500" lnSpcReduction="20000"/>
          </a:bodyPr>
          <a:lstStyle/>
          <a:p>
            <a:pPr marL="0" indent="0">
              <a:buNone/>
            </a:pPr>
            <a:r>
              <a:rPr lang="en-US" sz="2300" b="1" dirty="0"/>
              <a:t>NSF NRT: CMOS+X Graduate Training</a:t>
            </a:r>
          </a:p>
          <a:p>
            <a:pPr marL="0" indent="0">
              <a:buNone/>
            </a:pPr>
            <a:r>
              <a:rPr lang="en-US" sz="2300" dirty="0"/>
              <a:t>Sponsor: NSF NRT</a:t>
            </a:r>
            <a:br>
              <a:rPr lang="en-US" sz="2300" dirty="0"/>
            </a:br>
            <a:r>
              <a:rPr lang="en-US" sz="2300" dirty="0"/>
              <a:t>Funding: ~$3M | 2024 – 2029</a:t>
            </a:r>
          </a:p>
          <a:p>
            <a:r>
              <a:rPr lang="en-US" sz="2300" dirty="0"/>
              <a:t>Provide graduate (M.S. &amp; Ph.D.) fellowships (~20 doctoral) in interdisciplinary semiconductor research.</a:t>
            </a:r>
          </a:p>
          <a:p>
            <a:r>
              <a:rPr lang="en-US" sz="2300" dirty="0"/>
              <a:t>Focus areas: CMOS + AI, biomedical, optoelectronic, photonic, nanoelectronics, quantum, packaging.</a:t>
            </a:r>
          </a:p>
          <a:p>
            <a:r>
              <a:rPr lang="en-US" sz="2300" dirty="0"/>
              <a:t>Goal: Train 170+ next-gen engineers &amp; scientists, emphasizing technical and professional development components.</a:t>
            </a:r>
          </a:p>
          <a:p>
            <a:pPr marL="0" indent="0">
              <a:buNone/>
            </a:pPr>
            <a:endParaRPr lang="en-US" sz="2300" b="1" dirty="0"/>
          </a:p>
          <a:p>
            <a:pPr marL="0" indent="0">
              <a:buNone/>
            </a:pPr>
            <a:r>
              <a:rPr lang="en-US" sz="2300" b="1" dirty="0" err="1"/>
              <a:t>DoC</a:t>
            </a:r>
            <a:r>
              <a:rPr lang="en-US" sz="2300" b="1" dirty="0"/>
              <a:t>: BRIDGE for Microelectronics</a:t>
            </a:r>
          </a:p>
          <a:p>
            <a:pPr marL="0" indent="0">
              <a:buNone/>
            </a:pPr>
            <a:r>
              <a:rPr lang="en-US" sz="2300" dirty="0"/>
              <a:t>Sponsor: Dept of Commerce/NIST CHIPS Act</a:t>
            </a:r>
            <a:br>
              <a:rPr lang="en-US" sz="2300" dirty="0"/>
            </a:br>
            <a:r>
              <a:rPr lang="en-US" sz="2300" dirty="0"/>
              <a:t>Funding: ~$1.5M | 2025 – 2027</a:t>
            </a:r>
          </a:p>
          <a:p>
            <a:r>
              <a:rPr lang="en-US" sz="2300" dirty="0"/>
              <a:t>Build graduate education program to train 555 students across bachelor’s, master’s, and certificate tracks in microelectronics.</a:t>
            </a:r>
          </a:p>
          <a:p>
            <a:r>
              <a:rPr lang="en-US" sz="2300" dirty="0"/>
              <a:t>Includes new online certificate offerings, industry collaboration, and student support.</a:t>
            </a:r>
          </a:p>
          <a:p>
            <a:r>
              <a:rPr lang="en-US" sz="2300" dirty="0"/>
              <a:t>Part of NSTC Workforce Partner Alliance under CHIPS Act, scaling semiconductor workforce ecosystem.</a:t>
            </a:r>
          </a:p>
          <a:p>
            <a:r>
              <a:rPr lang="en-US" sz="2300" dirty="0"/>
              <a:t>Industry Partners: Micron, GlobalFoundries, Northrop Grumman</a:t>
            </a:r>
          </a:p>
          <a:p>
            <a:pPr marL="0" indent="0">
              <a:buNone/>
            </a:pPr>
            <a:endParaRPr lang="en-US" dirty="0"/>
          </a:p>
        </p:txBody>
      </p:sp>
      <p:sp>
        <p:nvSpPr>
          <p:cNvPr id="5" name="Slide Number Placeholder 4">
            <a:extLst>
              <a:ext uri="{FF2B5EF4-FFF2-40B4-BE49-F238E27FC236}">
                <a16:creationId xmlns:a16="http://schemas.microsoft.com/office/drawing/2014/main" id="{514B5820-7251-FD0A-B47D-2C1F97D3C4A9}"/>
              </a:ext>
            </a:extLst>
          </p:cNvPr>
          <p:cNvSpPr>
            <a:spLocks noGrp="1"/>
          </p:cNvSpPr>
          <p:nvPr>
            <p:ph type="sldNum" sz="quarter" idx="12"/>
          </p:nvPr>
        </p:nvSpPr>
        <p:spPr/>
        <p:txBody>
          <a:bodyPr/>
          <a:lstStyle/>
          <a:p>
            <a:fld id="{B9B0392C-5BE7-214B-9E5F-CC8853CBAA6A}" type="slidenum">
              <a:rPr lang="en-US" smtClean="0"/>
              <a:pPr/>
              <a:t>23</a:t>
            </a:fld>
            <a:endParaRPr lang="en-US" dirty="0"/>
          </a:p>
        </p:txBody>
      </p:sp>
      <p:pic>
        <p:nvPicPr>
          <p:cNvPr id="6" name="Picture 4" descr="National Science Foundation - Wikipedia">
            <a:extLst>
              <a:ext uri="{FF2B5EF4-FFF2-40B4-BE49-F238E27FC236}">
                <a16:creationId xmlns:a16="http://schemas.microsoft.com/office/drawing/2014/main" id="{685B5514-7723-60D9-8CD1-6858EC71E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370" y="5669911"/>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orange text&#10;&#10;Description automatically generated">
            <a:extLst>
              <a:ext uri="{FF2B5EF4-FFF2-40B4-BE49-F238E27FC236}">
                <a16:creationId xmlns:a16="http://schemas.microsoft.com/office/drawing/2014/main" id="{4C280343-116E-9866-79D0-35A174E3A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364482" y="5981794"/>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002B4772-4E35-0221-CE75-C20E7084F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584" y="5798914"/>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B0DE587A-419C-EFD8-7045-86576A303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216" y="5944236"/>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United States Department of Commerce - Wikipedia">
            <a:extLst>
              <a:ext uri="{FF2B5EF4-FFF2-40B4-BE49-F238E27FC236}">
                <a16:creationId xmlns:a16="http://schemas.microsoft.com/office/drawing/2014/main" id="{B8724294-CC36-D7A8-E2BC-BFAC84C146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235" y="5669911"/>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7343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p:txBody>
          <a:bodyPr/>
          <a:lstStyle/>
          <a:p>
            <a:r>
              <a:rPr lang="en-US" dirty="0"/>
              <a:t>RIT-CHIPS News</a:t>
            </a:r>
          </a:p>
        </p:txBody>
      </p:sp>
      <p:pic>
        <p:nvPicPr>
          <p:cNvPr id="10" name="Picture 9">
            <a:extLst>
              <a:ext uri="{FF2B5EF4-FFF2-40B4-BE49-F238E27FC236}">
                <a16:creationId xmlns:a16="http://schemas.microsoft.com/office/drawing/2014/main" id="{13482C68-5683-A658-0029-2C87F817798F}"/>
              </a:ext>
            </a:extLst>
          </p:cNvPr>
          <p:cNvPicPr>
            <a:picLocks noChangeAspect="1"/>
          </p:cNvPicPr>
          <p:nvPr/>
        </p:nvPicPr>
        <p:blipFill>
          <a:blip r:embed="rId2"/>
          <a:srcRect t="3497" b="7597"/>
          <a:stretch>
            <a:fillRect/>
          </a:stretch>
        </p:blipFill>
        <p:spPr>
          <a:xfrm>
            <a:off x="7739656" y="1413035"/>
            <a:ext cx="4210338" cy="3048606"/>
          </a:xfrm>
          <a:prstGeom prst="rect">
            <a:avLst/>
          </a:prstGeom>
        </p:spPr>
      </p:pic>
      <p:pic>
        <p:nvPicPr>
          <p:cNvPr id="12" name="Picture 11">
            <a:extLst>
              <a:ext uri="{FF2B5EF4-FFF2-40B4-BE49-F238E27FC236}">
                <a16:creationId xmlns:a16="http://schemas.microsoft.com/office/drawing/2014/main" id="{4428A4F2-EDBF-D91D-6368-2C14E7038191}"/>
              </a:ext>
            </a:extLst>
          </p:cNvPr>
          <p:cNvPicPr>
            <a:picLocks noChangeAspect="1"/>
          </p:cNvPicPr>
          <p:nvPr/>
        </p:nvPicPr>
        <p:blipFill>
          <a:blip r:embed="rId3"/>
          <a:stretch>
            <a:fillRect/>
          </a:stretch>
        </p:blipFill>
        <p:spPr>
          <a:xfrm>
            <a:off x="286407" y="1862472"/>
            <a:ext cx="5809593" cy="2683619"/>
          </a:xfrm>
          <a:prstGeom prst="rect">
            <a:avLst/>
          </a:prstGeom>
        </p:spPr>
      </p:pic>
      <p:pic>
        <p:nvPicPr>
          <p:cNvPr id="8" name="Picture 7">
            <a:extLst>
              <a:ext uri="{FF2B5EF4-FFF2-40B4-BE49-F238E27FC236}">
                <a16:creationId xmlns:a16="http://schemas.microsoft.com/office/drawing/2014/main" id="{249E4732-4D87-8710-44C4-89BD1EF43BF8}"/>
              </a:ext>
            </a:extLst>
          </p:cNvPr>
          <p:cNvPicPr>
            <a:picLocks noChangeAspect="1"/>
          </p:cNvPicPr>
          <p:nvPr/>
        </p:nvPicPr>
        <p:blipFill>
          <a:blip r:embed="rId4"/>
          <a:srcRect t="3497" r="1345" b="7597"/>
          <a:stretch>
            <a:fillRect/>
          </a:stretch>
        </p:blipFill>
        <p:spPr>
          <a:xfrm>
            <a:off x="4084751" y="3204281"/>
            <a:ext cx="4022498" cy="3048606"/>
          </a:xfrm>
          <a:prstGeom prst="rect">
            <a:avLst/>
          </a:prstGeom>
        </p:spPr>
      </p:pic>
    </p:spTree>
    <p:extLst>
      <p:ext uri="{BB962C8B-B14F-4D97-AF65-F5344CB8AC3E}">
        <p14:creationId xmlns:p14="http://schemas.microsoft.com/office/powerpoint/2010/main" val="1622087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4769639"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p:txBody>
          <a:bodyPr/>
          <a:lstStyle/>
          <a:p>
            <a:pPr marL="0" indent="0">
              <a:spcBef>
                <a:spcPts val="0"/>
              </a:spcBef>
              <a:buNone/>
            </a:pPr>
            <a:r>
              <a:rPr lang="en-US" sz="1800" dirty="0"/>
              <a:t>This list includes NSF public records and RIT/local news releases about our CHIPS-related workforce efforts here:</a:t>
            </a:r>
          </a:p>
          <a:p>
            <a:pPr>
              <a:spcBef>
                <a:spcPts val="0"/>
              </a:spcBef>
            </a:pPr>
            <a:r>
              <a:rPr lang="en-US" sz="1800" dirty="0"/>
              <a:t>NSF </a:t>
            </a:r>
            <a:r>
              <a:rPr lang="en-US" sz="1800" dirty="0" err="1"/>
              <a:t>ExLENT</a:t>
            </a:r>
            <a:r>
              <a:rPr lang="en-US" sz="1800" dirty="0"/>
              <a:t>:</a:t>
            </a:r>
          </a:p>
          <a:p>
            <a:pPr lvl="1">
              <a:spcBef>
                <a:spcPts val="0"/>
              </a:spcBef>
            </a:pPr>
            <a:r>
              <a:rPr lang="en-US" sz="1800" u="sng" dirty="0">
                <a:hlinkClick r:id="rId2"/>
              </a:rPr>
              <a:t>https://nsf.elsevierpure.com/en/projects/beginnings-empowering-minds-through-experiential-learning-researc</a:t>
            </a:r>
            <a:endParaRPr lang="en-US" sz="1800" dirty="0"/>
          </a:p>
          <a:p>
            <a:pPr lvl="1">
              <a:spcBef>
                <a:spcPts val="0"/>
              </a:spcBef>
            </a:pPr>
            <a:r>
              <a:rPr lang="en-US" sz="1800" u="sng" dirty="0">
                <a:hlinkClick r:id="rId3"/>
              </a:rPr>
              <a:t>https://www.rit.edu/news/rit-expands-its-workforce-initiatives-semiconductor-industry</a:t>
            </a:r>
            <a:endParaRPr lang="en-US" sz="1800" dirty="0"/>
          </a:p>
          <a:p>
            <a:pPr>
              <a:spcBef>
                <a:spcPts val="0"/>
              </a:spcBef>
            </a:pPr>
            <a:r>
              <a:rPr lang="en-US" sz="1800" dirty="0"/>
              <a:t>NSF NRT:</a:t>
            </a:r>
          </a:p>
          <a:p>
            <a:pPr lvl="1">
              <a:spcBef>
                <a:spcPts val="0"/>
              </a:spcBef>
            </a:pPr>
            <a:r>
              <a:rPr lang="en-US" sz="1800" u="sng" dirty="0">
                <a:hlinkClick r:id="rId4"/>
              </a:rPr>
              <a:t>https://www.nsf.gov/awardsearch/showAward?AWD_ID=2345983&amp;HistoricalAwards=false</a:t>
            </a:r>
            <a:endParaRPr lang="en-US" sz="1800" dirty="0"/>
          </a:p>
          <a:p>
            <a:pPr lvl="1">
              <a:spcBef>
                <a:spcPts val="0"/>
              </a:spcBef>
            </a:pPr>
            <a:r>
              <a:rPr lang="en-US" sz="1800" u="sng" dirty="0">
                <a:hlinkClick r:id="rId5"/>
              </a:rPr>
              <a:t>https://www.rit.edu/news/nsf-awards-rit-nearly-3-million-advance-semiconductor-technologies</a:t>
            </a:r>
            <a:endParaRPr lang="en-US" sz="1800" dirty="0"/>
          </a:p>
          <a:p>
            <a:pPr>
              <a:spcBef>
                <a:spcPts val="0"/>
              </a:spcBef>
            </a:pPr>
            <a:r>
              <a:rPr lang="en-US" sz="1800" dirty="0"/>
              <a:t>NSF UPWARDS for the Future:</a:t>
            </a:r>
          </a:p>
          <a:p>
            <a:pPr lvl="1">
              <a:spcBef>
                <a:spcPts val="0"/>
              </a:spcBef>
            </a:pPr>
            <a:r>
              <a:rPr lang="en-US" sz="1800" u="sng" dirty="0">
                <a:hlinkClick r:id="rId6"/>
              </a:rPr>
              <a:t>https://nsf.elsevierpure.com/en/projects/us-japan-university-partnership-for-workforce-advancement-and-res</a:t>
            </a:r>
            <a:endParaRPr lang="en-US" sz="1800" dirty="0"/>
          </a:p>
          <a:p>
            <a:pPr lvl="1">
              <a:spcBef>
                <a:spcPts val="0"/>
              </a:spcBef>
            </a:pPr>
            <a:r>
              <a:rPr lang="en-US" sz="1800" u="sng" dirty="0">
                <a:hlinkClick r:id="rId7"/>
              </a:rPr>
              <a:t>https://www.rochesterfirst.com/development/inside-upwards-at-rit-an-international-semiconductor-education-exchange-program/</a:t>
            </a:r>
            <a:endParaRPr lang="en-US" sz="1800" dirty="0"/>
          </a:p>
          <a:p>
            <a:pPr>
              <a:spcBef>
                <a:spcPts val="0"/>
              </a:spcBef>
            </a:pPr>
            <a:r>
              <a:rPr lang="en-US" sz="1800" dirty="0"/>
              <a:t>Department of Commerce BRIDGE for Microelectronics Program:</a:t>
            </a:r>
          </a:p>
          <a:p>
            <a:pPr lvl="1">
              <a:spcBef>
                <a:spcPts val="0"/>
              </a:spcBef>
            </a:pPr>
            <a:r>
              <a:rPr lang="en-US" sz="1800" u="sng" dirty="0">
                <a:hlinkClick r:id="rId8"/>
              </a:rPr>
              <a:t>https://www.nist.gov/chips/rochester-institute-technology-rit-rochester</a:t>
            </a:r>
            <a:endParaRPr lang="en-US" sz="1800" dirty="0"/>
          </a:p>
          <a:p>
            <a:pPr lvl="1">
              <a:spcBef>
                <a:spcPts val="0"/>
              </a:spcBef>
            </a:pPr>
            <a:r>
              <a:rPr lang="en-US" sz="1800" u="sng" dirty="0">
                <a:hlinkClick r:id="rId9"/>
              </a:rPr>
              <a:t>https://www.nist.gov/news-events/news/2024/09/biden-harris-administration-launches-nstc-workforce-center-excellence</a:t>
            </a:r>
            <a:endParaRPr lang="en-US" sz="1800" dirty="0"/>
          </a:p>
          <a:p>
            <a:pPr lvl="1">
              <a:spcBef>
                <a:spcPts val="0"/>
              </a:spcBef>
            </a:pPr>
            <a:r>
              <a:rPr lang="en-US" sz="1800" u="sng" dirty="0">
                <a:hlinkClick r:id="rId10"/>
              </a:rPr>
              <a:t>https://www.rochesterfirst.com/news/local-news/rit-awarded-1-5-million-to-train-555-students-in-semiconductor-program/</a:t>
            </a:r>
            <a:endParaRPr lang="en-US" sz="1800" dirty="0"/>
          </a:p>
          <a:p>
            <a:pPr>
              <a:spcBef>
                <a:spcPts val="0"/>
              </a:spcBef>
            </a:pPr>
            <a:r>
              <a:rPr lang="en-US" sz="1800" dirty="0"/>
              <a:t>You can find a full list of RIT CHIPS news here: </a:t>
            </a:r>
            <a:r>
              <a:rPr lang="en-US" sz="1800" u="sng" dirty="0">
                <a:hlinkClick r:id="rId11"/>
              </a:rPr>
              <a:t>https://www.rit.edu/news/semiconductor-chips</a:t>
            </a:r>
            <a:endParaRPr lang="en-US" sz="1800" dirty="0"/>
          </a:p>
          <a:p>
            <a:endParaRPr lang="en-US" dirty="0"/>
          </a:p>
        </p:txBody>
      </p:sp>
    </p:spTree>
    <p:extLst>
      <p:ext uri="{BB962C8B-B14F-4D97-AF65-F5344CB8AC3E}">
        <p14:creationId xmlns:p14="http://schemas.microsoft.com/office/powerpoint/2010/main" val="45207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CH4 + O2 reaction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p:txBody>
              <a:bodyPr/>
              <a:lstStyle/>
              <a:p>
                <a:pPr marL="0" indent="0">
                  <a:buNone/>
                </a:pPr>
                <a:r>
                  <a:rPr lang="en-US" sz="1400" b="1" dirty="0"/>
                  <a:t>Balanced equation</a:t>
                </a:r>
                <a:r>
                  <a:rPr lang="en-US" sz="1400" dirty="0"/>
                  <a:t>:</a:t>
                </a:r>
              </a:p>
              <a:p>
                <a14:m>
                  <m:oMath xmlns:m="http://schemas.openxmlformats.org/officeDocument/2006/math">
                    <m:sSub>
                      <m:sSubPr>
                        <m:ctrlPr>
                          <a:rPr lang="ar-AE" sz="1400" i="1">
                            <a:latin typeface="Cambria Math" panose="02040503050406030204" pitchFamily="18" charset="0"/>
                          </a:rPr>
                        </m:ctrlPr>
                      </m:sSubPr>
                      <m:e>
                        <m:r>
                          <m:rPr>
                            <m:nor/>
                          </m:rPr>
                          <a:rPr lang="en-US" sz="1400" b="0"/>
                          <m:t>CH</m:t>
                        </m:r>
                      </m:e>
                      <m:sub>
                        <m:r>
                          <a:rPr lang="ar-AE" sz="1400">
                            <a:latin typeface="Cambria Math" panose="02040503050406030204" pitchFamily="18" charset="0"/>
                          </a:rPr>
                          <m:t>4</m:t>
                        </m:r>
                      </m:sub>
                    </m:sSub>
                    <m:r>
                      <a:rPr lang="ar-AE" sz="1400">
                        <a:latin typeface="Cambria Math" panose="02040503050406030204" pitchFamily="18" charset="0"/>
                      </a:rPr>
                      <m:t>+</m:t>
                    </m:r>
                    <m:r>
                      <a:rPr lang="ar-AE" sz="1400">
                        <a:latin typeface="Cambria Math" panose="02040503050406030204" pitchFamily="18" charset="0"/>
                      </a:rPr>
                      <m:t>2</m:t>
                    </m:r>
                    <m:sSub>
                      <m:sSubPr>
                        <m:ctrlPr>
                          <a:rPr lang="ar-AE" sz="1400" i="1">
                            <a:latin typeface="Cambria Math" panose="02040503050406030204" pitchFamily="18" charset="0"/>
                          </a:rPr>
                        </m:ctrlPr>
                      </m:sSubPr>
                      <m:e>
                        <m:r>
                          <m:rPr>
                            <m:nor/>
                          </m:rPr>
                          <a:rPr lang="en-US" sz="1400" i="1"/>
                          <m:t>O</m:t>
                        </m:r>
                      </m:e>
                      <m:sub>
                        <m:r>
                          <a:rPr lang="ar-AE" sz="1400">
                            <a:latin typeface="Cambria Math" panose="02040503050406030204" pitchFamily="18" charset="0"/>
                          </a:rPr>
                          <m:t>2</m:t>
                        </m:r>
                      </m:sub>
                    </m:sSub>
                    <m:r>
                      <m:rPr>
                        <m:nor/>
                      </m:rPr>
                      <a:rPr lang="ar-AE" sz="1400" i="1"/>
                      <m:t>  </m:t>
                    </m:r>
                    <m:r>
                      <a:rPr lang="ar-AE" sz="1400">
                        <a:latin typeface="Cambria Math" panose="02040503050406030204" pitchFamily="18" charset="0"/>
                      </a:rPr>
                      <m:t>→</m:t>
                    </m:r>
                    <m:r>
                      <m:rPr>
                        <m:nor/>
                      </m:rPr>
                      <a:rPr lang="ar-AE" sz="1400" i="1"/>
                      <m:t>  </m:t>
                    </m:r>
                    <m:sSub>
                      <m:sSubPr>
                        <m:ctrlPr>
                          <a:rPr lang="ar-AE" sz="1400" i="1">
                            <a:latin typeface="Cambria Math" panose="02040503050406030204" pitchFamily="18" charset="0"/>
                          </a:rPr>
                        </m:ctrlPr>
                      </m:sSubPr>
                      <m:e>
                        <m:r>
                          <m:rPr>
                            <m:nor/>
                          </m:rPr>
                          <a:rPr lang="en-US" sz="1400" i="1"/>
                          <m:t>CO</m:t>
                        </m:r>
                      </m:e>
                      <m:sub>
                        <m:r>
                          <a:rPr lang="ar-AE" sz="1400">
                            <a:latin typeface="Cambria Math" panose="02040503050406030204" pitchFamily="18" charset="0"/>
                          </a:rPr>
                          <m:t>2</m:t>
                        </m:r>
                      </m:sub>
                    </m:sSub>
                    <m:r>
                      <a:rPr lang="ar-AE" sz="1400">
                        <a:latin typeface="Cambria Math" panose="02040503050406030204" pitchFamily="18" charset="0"/>
                      </a:rPr>
                      <m:t>+</m:t>
                    </m:r>
                    <m:r>
                      <a:rPr lang="ar-AE" sz="1400">
                        <a:latin typeface="Cambria Math" panose="02040503050406030204" pitchFamily="18" charset="0"/>
                      </a:rPr>
                      <m:t>2</m:t>
                    </m:r>
                    <m:sSub>
                      <m:sSubPr>
                        <m:ctrlPr>
                          <a:rPr lang="ar-AE" sz="1400" i="1">
                            <a:latin typeface="Cambria Math" panose="02040503050406030204" pitchFamily="18" charset="0"/>
                          </a:rPr>
                        </m:ctrlPr>
                      </m:sSubPr>
                      <m:e>
                        <m:r>
                          <m:rPr>
                            <m:nor/>
                          </m:rPr>
                          <a:rPr lang="en-US" sz="1400" i="1"/>
                          <m:t>H</m:t>
                        </m:r>
                      </m:e>
                      <m:sub>
                        <m:r>
                          <a:rPr lang="ar-AE" sz="1400">
                            <a:latin typeface="Cambria Math" panose="02040503050406030204" pitchFamily="18" charset="0"/>
                          </a:rPr>
                          <m:t>2</m:t>
                        </m:r>
                      </m:sub>
                    </m:sSub>
                    <m:r>
                      <m:rPr>
                        <m:nor/>
                      </m:rPr>
                      <a:rPr lang="en-US" sz="1400" i="1"/>
                      <m:t>O</m:t>
                    </m:r>
                  </m:oMath>
                </a14:m>
                <a:endParaRPr lang="en-US" sz="1400" b="0" dirty="0"/>
              </a:p>
              <a:p>
                <a:pPr marL="0" indent="0">
                  <a:buNone/>
                </a:pPr>
                <a:r>
                  <a:rPr lang="en-US" sz="1400" b="1" dirty="0"/>
                  <a:t>Type</a:t>
                </a:r>
                <a:r>
                  <a:rPr lang="en-US" sz="1400" dirty="0"/>
                  <a:t>: Exothermic oxidation (combustion).</a:t>
                </a:r>
              </a:p>
              <a:p>
                <a:pPr marL="0" indent="0">
                  <a:buNone/>
                </a:pPr>
                <a:r>
                  <a:rPr lang="en-US" sz="1400" b="1" dirty="0"/>
                  <a:t>Initiation</a:t>
                </a:r>
                <a:r>
                  <a:rPr lang="en-US" sz="1400" dirty="0"/>
                  <a:t>: Triggered by heat, UV light, sparks, or catalytic radicals (e.g., OH).</a:t>
                </a:r>
              </a:p>
              <a:p>
                <a:pPr marL="0" indent="0">
                  <a:buNone/>
                </a:pPr>
                <a:r>
                  <a:rPr lang="en-US" sz="1400" b="1" dirty="0"/>
                  <a:t>Mechanism</a:t>
                </a:r>
                <a:r>
                  <a:rPr lang="en-US" sz="1400" dirty="0"/>
                  <a:t>: Often proceeds through photochemistry and chain reactions with reactive oxygen species.</a:t>
                </a:r>
              </a:p>
              <a:p>
                <a:pPr marL="0" indent="0">
                  <a:buNone/>
                </a:pPr>
                <a:r>
                  <a:rPr lang="en-US" sz="1400" b="1" dirty="0"/>
                  <a:t>Atmospheric Implications</a:t>
                </a:r>
              </a:p>
              <a:p>
                <a:pPr marL="0" indent="0">
                  <a:buNone/>
                </a:pPr>
                <a:r>
                  <a:rPr lang="en-US" sz="1400" b="1" dirty="0"/>
                  <a:t>Instability</a:t>
                </a:r>
                <a:r>
                  <a:rPr lang="en-US" sz="1400" dirty="0"/>
                  <a:t>: CH₄ and O₂ rapidly react; they cannot coexist for long in significant amounts without continuous replenishment.</a:t>
                </a:r>
              </a:p>
              <a:p>
                <a:pPr marL="0" indent="0">
                  <a:buNone/>
                </a:pPr>
                <a:r>
                  <a:rPr lang="en-US" sz="1400" b="1" dirty="0"/>
                  <a:t>Disequilibrium</a:t>
                </a:r>
                <a:r>
                  <a:rPr lang="en-US" sz="1400" dirty="0"/>
                  <a:t>: Their simultaneous presence indicates a chemically unstable atmosphere, often interpreted as a biosignature.</a:t>
                </a:r>
              </a:p>
              <a:p>
                <a:pPr marL="0" indent="0">
                  <a:buNone/>
                </a:pPr>
                <a:r>
                  <a:rPr lang="en-US" sz="1400" b="1"/>
                  <a:t>Key Takeaway:</a:t>
                </a:r>
                <a:endParaRPr lang="en-US" sz="1400" b="1" dirty="0"/>
              </a:p>
              <a:p>
                <a:pPr marL="0" indent="0">
                  <a:buNone/>
                </a:pPr>
                <a:r>
                  <a:rPr lang="en-US" sz="1400" b="1" dirty="0"/>
                  <a:t>CH₄ + O₂ → CO₂ + H₂O</a:t>
                </a:r>
                <a:r>
                  <a:rPr lang="en-US" sz="1400" dirty="0"/>
                  <a:t> is a rapid, energetically favorable reaction.</a:t>
                </a:r>
              </a:p>
              <a:p>
                <a:r>
                  <a:rPr lang="en-US" sz="1400"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blipFill>
                <a:blip r:embed="rId2"/>
                <a:stretch>
                  <a:fillRect l="-167" t="-253"/>
                </a:stretch>
              </a:blipFill>
            </p:spPr>
            <p:txBody>
              <a:bodyPr/>
              <a:lstStyle/>
              <a:p>
                <a:r>
                  <a:rPr lang="en-US">
                    <a:noFill/>
                  </a:rPr>
                  <a:t> </a:t>
                </a:r>
              </a:p>
            </p:txBody>
          </p:sp>
        </mc:Fallback>
      </mc:AlternateContent>
    </p:spTree>
    <p:extLst>
      <p:ext uri="{BB962C8B-B14F-4D97-AF65-F5344CB8AC3E}">
        <p14:creationId xmlns:p14="http://schemas.microsoft.com/office/powerpoint/2010/main" val="8544395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p:txBody>
          <a:bodyPr/>
          <a:lstStyle/>
          <a:p>
            <a:fld id="{B9B0392C-5BE7-214B-9E5F-CC8853CBAA6A}" type="slidenum">
              <a:rPr lang="en-US" smtClean="0"/>
              <a:pPr/>
              <a:t>28</a:t>
            </a:fld>
            <a:endParaRPr lang="en-US" dirty="0"/>
          </a:p>
        </p:txBody>
      </p:sp>
    </p:spTree>
    <p:extLst>
      <p:ext uri="{BB962C8B-B14F-4D97-AF65-F5344CB8AC3E}">
        <p14:creationId xmlns:p14="http://schemas.microsoft.com/office/powerpoint/2010/main" val="13125362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p:txBody>
          <a:bodyPr/>
          <a:lstStyle/>
          <a:p>
            <a:fld id="{B9B0392C-5BE7-214B-9E5F-CC8853CBAA6A}" type="slidenum">
              <a:rPr lang="en-US" smtClean="0"/>
              <a:pPr/>
              <a:t>29</a:t>
            </a:fld>
            <a:endParaRPr lang="en-US" dirty="0"/>
          </a:p>
        </p:txBody>
      </p:sp>
    </p:spTree>
    <p:extLst>
      <p:ext uri="{BB962C8B-B14F-4D97-AF65-F5344CB8AC3E}">
        <p14:creationId xmlns:p14="http://schemas.microsoft.com/office/powerpoint/2010/main" val="25659810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Don Figer - Speaker Bio</a:t>
            </a:r>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p:txBody>
          <a:bodyPr/>
          <a:lstStyle/>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30</a:t>
            </a:fld>
            <a:endParaRPr lang="en-US" dirty="0"/>
          </a:p>
        </p:txBody>
      </p:sp>
    </p:spTree>
    <p:extLst>
      <p:ext uri="{BB962C8B-B14F-4D97-AF65-F5344CB8AC3E}">
        <p14:creationId xmlns:p14="http://schemas.microsoft.com/office/powerpoint/2010/main" val="14460971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Future Photon Initiative</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31</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32</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highlight>
                  <a:srgbClr val="FFFF00"/>
                </a:highlight>
              </a:rPr>
              <a:t>43 ongoing grants, with $7.7M ongoing funding</a:t>
            </a:r>
          </a:p>
          <a:p>
            <a:endParaRPr lang="en-US" dirty="0"/>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33</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8" name="Picture 7">
            <a:extLst>
              <a:ext uri="{FF2B5EF4-FFF2-40B4-BE49-F238E27FC236}">
                <a16:creationId xmlns:a16="http://schemas.microsoft.com/office/drawing/2014/main" id="{C4476676-0310-EDD6-0C02-C8379C40A485}"/>
              </a:ext>
            </a:extLst>
          </p:cNvPr>
          <p:cNvPicPr>
            <a:picLocks noChangeAspect="1"/>
          </p:cNvPicPr>
          <p:nvPr/>
        </p:nvPicPr>
        <p:blipFill>
          <a:blip r:embed="rId2"/>
          <a:stretch>
            <a:fillRect/>
          </a:stretch>
        </p:blipFill>
        <p:spPr>
          <a:xfrm>
            <a:off x="156253" y="1934642"/>
            <a:ext cx="11883346" cy="3690392"/>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Center for Detectors</a:t>
            </a:r>
          </a:p>
        </p:txBody>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34</a:t>
            </a:fld>
            <a:endParaRPr lang="en-US" dirty="0"/>
          </a:p>
        </p:txBody>
      </p:sp>
    </p:spTree>
    <p:extLst>
      <p:ext uri="{BB962C8B-B14F-4D97-AF65-F5344CB8AC3E}">
        <p14:creationId xmlns:p14="http://schemas.microsoft.com/office/powerpoint/2010/main" val="10203518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36</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dirty="0">
                <a:ea typeface="Calibri" panose="020F0502020204030204" pitchFamily="34" charset="0"/>
              </a:rPr>
              <a:t>CMOS Imaging Detectors</a:t>
            </a: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Life in the Universe</a:t>
            </a:r>
          </a:p>
        </p:txBody>
      </p:sp>
      <p:sp>
        <p:nvSpPr>
          <p:cNvPr id="21" name="Slide Number Placeholder 20"/>
          <p:cNvSpPr>
            <a:spLocks noGrp="1"/>
          </p:cNvSpPr>
          <p:nvPr>
            <p:ph type="sldNum" sz="quarter" idx="12"/>
          </p:nvPr>
        </p:nvSpPr>
        <p:spPr/>
        <p:txBody>
          <a:bodyPr/>
          <a:lstStyle/>
          <a:p>
            <a:fld id="{B9B0392C-5BE7-214B-9E5F-CC8853CBAA6A}" type="slidenum">
              <a:rPr lang="en-US" smtClean="0"/>
              <a:pPr/>
              <a:t>5</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6</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dirty="0">
                <a:latin typeface="Times New Roman" panose="02020603050405020304" pitchFamily="18" charset="0"/>
                <a:cs typeface="Times New Roman" panose="02020603050405020304" pitchFamily="18" charset="0"/>
              </a:rPr>
              <a:t>Ma, J. </a:t>
            </a:r>
            <a:r>
              <a:rPr lang="en-US" altLang="en-US" sz="1000" i="1" dirty="0">
                <a:latin typeface="Times New Roman" panose="02020603050405020304" pitchFamily="18" charset="0"/>
                <a:cs typeface="Times New Roman" panose="02020603050405020304" pitchFamily="18" charset="0"/>
              </a:rPr>
              <a:t>et al.</a:t>
            </a:r>
            <a:r>
              <a:rPr lang="en-US" altLang="en-US" sz="1000" dirty="0">
                <a:latin typeface="Times New Roman" panose="02020603050405020304" pitchFamily="18" charset="0"/>
                <a:cs typeface="Times New Roman" panose="02020603050405020304" pitchFamily="18" charset="0"/>
              </a:rPr>
              <a:t> Ultra-high-resolution quanta image sensor with reliable photon-number-resolving and high dynamic range capabilities. </a:t>
            </a:r>
            <a:r>
              <a:rPr lang="en-US" altLang="en-US" sz="1000" i="1" dirty="0">
                <a:latin typeface="Times New Roman" panose="02020603050405020304" pitchFamily="18" charset="0"/>
                <a:cs typeface="Times New Roman" panose="02020603050405020304" pitchFamily="18" charset="0"/>
              </a:rPr>
              <a:t>Sci Rep</a:t>
            </a:r>
            <a:r>
              <a:rPr lang="en-US" altLang="en-US" sz="1000" dirty="0">
                <a:latin typeface="Times New Roman" panose="02020603050405020304" pitchFamily="18" charset="0"/>
                <a:cs typeface="Times New Roman" panose="02020603050405020304" pitchFamily="18" charset="0"/>
              </a:rPr>
              <a:t> </a:t>
            </a:r>
            <a:r>
              <a:rPr lang="en-US" altLang="en-US" sz="1000" b="1" dirty="0">
                <a:latin typeface="Times New Roman" panose="02020603050405020304" pitchFamily="18" charset="0"/>
                <a:cs typeface="Times New Roman" panose="02020603050405020304" pitchFamily="18" charset="0"/>
              </a:rPr>
              <a:t>12</a:t>
            </a:r>
            <a:r>
              <a:rPr lang="en-US" altLang="en-US" sz="1000" dirty="0">
                <a:latin typeface="Times New Roman" panose="02020603050405020304" pitchFamily="18" charset="0"/>
                <a:cs typeface="Times New Roman" panose="02020603050405020304" pitchFamily="18" charset="0"/>
              </a:rPr>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7</a:t>
            </a:fld>
            <a:endParaRPr 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8</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121472" y="5934075"/>
            <a:ext cx="21210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QIS CMOS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 Megapixel Sensors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1.1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413018" y="5945188"/>
            <a:ext cx="15183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9.4 Megapixel</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4.6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81135" y="6075363"/>
            <a:ext cx="164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ORCA-QUEST</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9</a:t>
            </a:fld>
            <a:endParaRPr lang="en-US"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2656</Words>
  <Application>Microsoft Office PowerPoint</Application>
  <PresentationFormat>Widescreen</PresentationFormat>
  <Paragraphs>308</Paragraphs>
  <Slides>37</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ＭＳ Ｐゴシック</vt:lpstr>
      <vt:lpstr>Arial</vt:lpstr>
      <vt:lpstr>Arial</vt:lpstr>
      <vt:lpstr>Avenir Next LT Pro Light</vt:lpstr>
      <vt:lpstr>Calibri</vt:lpstr>
      <vt:lpstr>Calibri Light</vt:lpstr>
      <vt:lpstr>Cambria Math</vt:lpstr>
      <vt:lpstr>Times New Roman</vt:lpstr>
      <vt:lpstr>Wingdings</vt:lpstr>
      <vt:lpstr>Office Theme</vt:lpstr>
      <vt:lpstr>Blank Presentation</vt:lpstr>
      <vt:lpstr>1_Blank Presentation</vt:lpstr>
      <vt:lpstr>Custom Design</vt:lpstr>
      <vt:lpstr>Sensors and Detectors for Physical and Chemical Sciences</vt:lpstr>
      <vt:lpstr>Outline</vt:lpstr>
      <vt:lpstr>Don Figer - Speaker Bio</vt:lpstr>
      <vt:lpstr>CMOS Imaging Detectors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Proton Increases Dark Current</vt:lpstr>
      <vt:lpstr>Dark Current After Exposure to 60 MeV Protons</vt:lpstr>
      <vt:lpstr>Single-Photon Sensing NIR Photodiode</vt:lpstr>
      <vt:lpstr>Telescopes at UofR’s Observatory (left) and RIT’s Observatory (right)</vt:lpstr>
      <vt:lpstr>Image of Lunar Terminator and Saturn</vt:lpstr>
      <vt:lpstr>Raw image of M67 using QISCDK </vt:lpstr>
      <vt:lpstr>Summary</vt:lpstr>
      <vt:lpstr>RIT CHIPS-Related Programs</vt:lpstr>
      <vt:lpstr>RIT-CHIPS News</vt:lpstr>
      <vt:lpstr>PowerPoint Presentation</vt:lpstr>
      <vt:lpstr>RIT-CHIPS News</vt:lpstr>
      <vt:lpstr>CH4 + O2 reaction</vt:lpstr>
      <vt:lpstr>Alien Life</vt:lpstr>
      <vt:lpstr>Beyond CH₄ + O₂</vt:lpstr>
      <vt:lpstr>Finding Life Outside the Solar System</vt:lpstr>
      <vt:lpstr>Future Photon Initiative</vt:lpstr>
      <vt:lpstr>Future Photon Initiative</vt:lpstr>
      <vt:lpstr>FPI Research Funding</vt:lpstr>
      <vt:lpstr>Center for Detectors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fpi</cp:lastModifiedBy>
  <cp:revision>179</cp:revision>
  <dcterms:created xsi:type="dcterms:W3CDTF">2023-10-02T17:48:15Z</dcterms:created>
  <dcterms:modified xsi:type="dcterms:W3CDTF">2025-09-19T18:22:44Z</dcterms:modified>
</cp:coreProperties>
</file>