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5" r:id="rId3"/>
    <p:sldMasterId id="2147483764" r:id="rId4"/>
  </p:sldMasterIdLst>
  <p:notesMasterIdLst>
    <p:notesMasterId r:id="rId42"/>
  </p:notesMasterIdLst>
  <p:sldIdLst>
    <p:sldId id="4152" r:id="rId5"/>
    <p:sldId id="4143" r:id="rId6"/>
    <p:sldId id="4144" r:id="rId7"/>
    <p:sldId id="4147" r:id="rId8"/>
    <p:sldId id="414" r:id="rId9"/>
    <p:sldId id="419" r:id="rId10"/>
    <p:sldId id="392" r:id="rId11"/>
    <p:sldId id="429" r:id="rId12"/>
    <p:sldId id="374" r:id="rId13"/>
    <p:sldId id="3865" r:id="rId14"/>
    <p:sldId id="427" r:id="rId15"/>
    <p:sldId id="390" r:id="rId16"/>
    <p:sldId id="4125" r:id="rId17"/>
    <p:sldId id="3864" r:id="rId18"/>
    <p:sldId id="4052" r:id="rId19"/>
    <p:sldId id="4055" r:id="rId20"/>
    <p:sldId id="4100" r:id="rId21"/>
    <p:sldId id="386" r:id="rId22"/>
    <p:sldId id="4045" r:id="rId23"/>
    <p:sldId id="4046" r:id="rId24"/>
    <p:sldId id="4047" r:id="rId25"/>
    <p:sldId id="422" r:id="rId26"/>
    <p:sldId id="4153" r:id="rId27"/>
    <p:sldId id="4154" r:id="rId28"/>
    <p:sldId id="4155" r:id="rId29"/>
    <p:sldId id="4156" r:id="rId30"/>
    <p:sldId id="4148" r:id="rId31"/>
    <p:sldId id="259" r:id="rId32"/>
    <p:sldId id="312" r:id="rId33"/>
    <p:sldId id="326" r:id="rId34"/>
    <p:sldId id="327" r:id="rId35"/>
    <p:sldId id="328" r:id="rId36"/>
    <p:sldId id="4160" r:id="rId37"/>
    <p:sldId id="4158" r:id="rId38"/>
    <p:sldId id="4159" r:id="rId39"/>
    <p:sldId id="256" r:id="rId40"/>
    <p:sldId id="415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B2B2B2"/>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488" y="38"/>
      </p:cViewPr>
      <p:guideLst/>
    </p:cSldViewPr>
  </p:slideViewPr>
  <p:notesTextViewPr>
    <p:cViewPr>
      <p:scale>
        <a:sx n="1" d="1"/>
        <a:sy n="1" d="1"/>
      </p:scale>
      <p:origin x="0" y="0"/>
    </p:cViewPr>
  </p:notesTextViewPr>
  <p:sorterViewPr>
    <p:cViewPr varScale="1">
      <p:scale>
        <a:sx n="100" d="100"/>
        <a:sy n="100" d="100"/>
      </p:scale>
      <p:origin x="0" y="-85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3CB2D-3A98-4805-9C47-1736D40218AC}"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C623C-935F-4199-B8A2-6A96812D9F1F}" type="slidenum">
              <a:rPr lang="en-US" smtClean="0"/>
              <a:t>‹#›</a:t>
            </a:fld>
            <a:endParaRPr lang="en-US"/>
          </a:p>
        </p:txBody>
      </p:sp>
    </p:spTree>
    <p:extLst>
      <p:ext uri="{BB962C8B-B14F-4D97-AF65-F5344CB8AC3E}">
        <p14:creationId xmlns:p14="http://schemas.microsoft.com/office/powerpoint/2010/main" val="290038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68C35-13A2-4299-B7BB-FB7E893B235D}" type="datetimeFigureOut">
              <a:rPr lang="en-US" smtClean="0"/>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D3C272-1074-4A47-9676-4E606000892A}" type="slidenum">
              <a:rPr lang="en-US" smtClean="0"/>
              <a:t>‹#›</a:t>
            </a:fld>
            <a:endParaRPr lang="en-US"/>
          </a:p>
        </p:txBody>
      </p:sp>
    </p:spTree>
    <p:extLst>
      <p:ext uri="{BB962C8B-B14F-4D97-AF65-F5344CB8AC3E}">
        <p14:creationId xmlns:p14="http://schemas.microsoft.com/office/powerpoint/2010/main" val="3204380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dirty="0"/>
              <a:t>Click to edit Master title style</a:t>
            </a:r>
          </a:p>
        </p:txBody>
      </p:sp>
    </p:spTree>
    <p:extLst>
      <p:ext uri="{BB962C8B-B14F-4D97-AF65-F5344CB8AC3E}">
        <p14:creationId xmlns:p14="http://schemas.microsoft.com/office/powerpoint/2010/main" val="39638400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1230" y="1295397"/>
            <a:ext cx="386277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16400" y="1295396"/>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3"/>
          </p:nvPr>
        </p:nvSpPr>
        <p:spPr>
          <a:xfrm>
            <a:off x="8225481" y="1295399"/>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09BF24BC-E076-CCFB-193E-79F5C73F7781}"/>
              </a:ext>
            </a:extLst>
          </p:cNvPr>
          <p:cNvSpPr>
            <a:spLocks noGrp="1" noChangeArrowheads="1"/>
          </p:cNvSpPr>
          <p:nvPr>
            <p:ph type="dt" sz="half" idx="14"/>
          </p:nvPr>
        </p:nvSpPr>
        <p:spPr>
          <a:ln/>
        </p:spPr>
        <p:txBody>
          <a:bodyPr/>
          <a:lstStyle>
            <a:lvl1pPr>
              <a:defRPr/>
            </a:lvl1pPr>
          </a:lstStyle>
          <a:p>
            <a:pPr>
              <a:defRPr/>
            </a:pPr>
            <a:endParaRPr lang="en-US"/>
          </a:p>
        </p:txBody>
      </p:sp>
      <p:sp>
        <p:nvSpPr>
          <p:cNvPr id="6" name="Rectangle 12">
            <a:extLst>
              <a:ext uri="{FF2B5EF4-FFF2-40B4-BE49-F238E27FC236}">
                <a16:creationId xmlns:a16="http://schemas.microsoft.com/office/drawing/2014/main" id="{54E2576F-F41D-8880-544D-F50A2690788E}"/>
              </a:ext>
            </a:extLst>
          </p:cNvPr>
          <p:cNvSpPr>
            <a:spLocks noGrp="1" noChangeArrowheads="1"/>
          </p:cNvSpPr>
          <p:nvPr>
            <p:ph type="ftr" sz="quarter" idx="15"/>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4410667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and a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609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1"/>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197600" y="3762052"/>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a:extLst>
              <a:ext uri="{FF2B5EF4-FFF2-40B4-BE49-F238E27FC236}">
                <a16:creationId xmlns:a16="http://schemas.microsoft.com/office/drawing/2014/main" id="{33F70E5C-A1C8-1EB3-0D17-858E76A0B3F5}"/>
              </a:ext>
            </a:extLst>
          </p:cNvPr>
          <p:cNvSpPr>
            <a:spLocks noGrp="1" noChangeArrowheads="1"/>
          </p:cNvSpPr>
          <p:nvPr>
            <p:ph type="dt" sz="half" idx="14"/>
          </p:nvPr>
        </p:nvSpPr>
        <p:spPr>
          <a:ln/>
        </p:spPr>
        <p:txBody>
          <a:bodyPr/>
          <a:lstStyle>
            <a:lvl1pPr>
              <a:defRPr>
                <a:latin typeface="Times New Roman" panose="02020603050405020304" pitchFamily="18" charset="0"/>
                <a:cs typeface="Times New Roman" panose="02020603050405020304" pitchFamily="18" charset="0"/>
              </a:defRPr>
            </a:lvl1pPr>
          </a:lstStyle>
          <a:p>
            <a:pPr>
              <a:defRPr/>
            </a:pPr>
            <a:endParaRPr lang="en-US" dirty="0"/>
          </a:p>
        </p:txBody>
      </p:sp>
      <p:sp>
        <p:nvSpPr>
          <p:cNvPr id="6" name="Rectangle 12">
            <a:extLst>
              <a:ext uri="{FF2B5EF4-FFF2-40B4-BE49-F238E27FC236}">
                <a16:creationId xmlns:a16="http://schemas.microsoft.com/office/drawing/2014/main" id="{CC8D8E5C-4A30-EF6F-6686-CB19B6A9006E}"/>
              </a:ext>
            </a:extLst>
          </p:cNvPr>
          <p:cNvSpPr>
            <a:spLocks noGrp="1" noChangeArrowheads="1"/>
          </p:cNvSpPr>
          <p:nvPr>
            <p:ph type="ftr" sz="quarter" idx="15"/>
          </p:nvPr>
        </p:nvSpPr>
        <p:spPr>
          <a:ln/>
        </p:spPr>
        <p:txBody>
          <a:bodyPr/>
          <a:lstStyle>
            <a:lvl1pPr>
              <a:defRPr>
                <a:latin typeface="Times New Roman" panose="02020603050405020304" pitchFamily="18" charset="0"/>
                <a:cs typeface="Times New Roman" panose="02020603050405020304" pitchFamily="18" charset="0"/>
              </a:defRPr>
            </a:lvl1pPr>
          </a:lstStyle>
          <a:p>
            <a:pPr>
              <a:defRPr/>
            </a:pPr>
            <a:endParaRPr lang="en-US" dirty="0"/>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Times New Roman" panose="02020603050405020304" pitchFamily="18" charset="0"/>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2380509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3057783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
        <p:nvSpPr>
          <p:cNvPr id="43011" name="Rectangle 3"/>
          <p:cNvSpPr>
            <a:spLocks noGrp="1" noChangeArrowheads="1"/>
          </p:cNvSpPr>
          <p:nvPr>
            <p:ph type="subTitle" sz="quarter" idx="1"/>
          </p:nvPr>
        </p:nvSpPr>
        <p:spPr>
          <a:xfrm>
            <a:off x="1828800" y="3886200"/>
            <a:ext cx="8534400" cy="1752600"/>
          </a:xfrm>
        </p:spPr>
        <p:txBody>
          <a:bodyPr/>
          <a:lstStyle>
            <a:lvl1pPr marL="0" indent="0">
              <a:buFontTx/>
              <a:buNone/>
              <a:defRPr sz="1600"/>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Tree>
    <p:extLst>
      <p:ext uri="{BB962C8B-B14F-4D97-AF65-F5344CB8AC3E}">
        <p14:creationId xmlns:p14="http://schemas.microsoft.com/office/powerpoint/2010/main" val="186133022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atin typeface="+mj-lt"/>
              </a:defRPr>
            </a:lvl1pPr>
          </a:lstStyle>
          <a:p>
            <a:r>
              <a:rPr lang="en-US" dirty="0"/>
              <a:t>Click to edit Master title style</a:t>
            </a:r>
          </a:p>
        </p:txBody>
      </p:sp>
      <p:sp>
        <p:nvSpPr>
          <p:cNvPr id="43011" name="Rectangle 3"/>
          <p:cNvSpPr>
            <a:spLocks noGrp="1" noChangeArrowheads="1"/>
          </p:cNvSpPr>
          <p:nvPr>
            <p:ph type="subTitle" sz="quarter" idx="1"/>
          </p:nvPr>
        </p:nvSpPr>
        <p:spPr>
          <a:xfrm>
            <a:off x="1828800" y="3886200"/>
            <a:ext cx="4480560" cy="1828800"/>
          </a:xfrm>
        </p:spPr>
        <p:txBody>
          <a:bodyPr/>
          <a:lstStyle>
            <a:lvl1pPr marL="0" indent="0">
              <a:buFontTx/>
              <a:buNone/>
              <a:defRPr sz="1600">
                <a:latin typeface="+mj-lt"/>
              </a:defRPr>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
        <p:nvSpPr>
          <p:cNvPr id="10" name="Media Placeholder 8">
            <a:extLst>
              <a:ext uri="{FF2B5EF4-FFF2-40B4-BE49-F238E27FC236}">
                <a16:creationId xmlns:a16="http://schemas.microsoft.com/office/drawing/2014/main" id="{360CD191-96CC-2DFF-EB1D-0BC851DFA653}"/>
              </a:ext>
            </a:extLst>
          </p:cNvPr>
          <p:cNvSpPr>
            <a:spLocks noGrp="1"/>
          </p:cNvSpPr>
          <p:nvPr>
            <p:ph type="media" sz="quarter" idx="10"/>
          </p:nvPr>
        </p:nvSpPr>
        <p:spPr>
          <a:xfrm>
            <a:off x="6437335" y="3886200"/>
            <a:ext cx="4479925" cy="1828800"/>
          </a:xfrm>
        </p:spPr>
        <p:txBody>
          <a:bodyPr/>
          <a:lstStyle/>
          <a:p>
            <a:endParaRPr lang="en-US"/>
          </a:p>
        </p:txBody>
      </p:sp>
    </p:spTree>
    <p:extLst>
      <p:ext uri="{BB962C8B-B14F-4D97-AF65-F5344CB8AC3E}">
        <p14:creationId xmlns:p14="http://schemas.microsoft.com/office/powerpoint/2010/main" val="19060750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190601" cy="914400"/>
          </a:xfrm>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98307834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11" name="Content Placeholder 3"/>
          <p:cNvSpPr>
            <a:spLocks noGrp="1"/>
          </p:cNvSpPr>
          <p:nvPr>
            <p:ph sz="half" idx="14"/>
          </p:nvPr>
        </p:nvSpPr>
        <p:spPr>
          <a:xfrm>
            <a:off x="6234591"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2" name="Content Placeholder 4"/>
          <p:cNvSpPr>
            <a:spLocks noGrp="1"/>
          </p:cNvSpPr>
          <p:nvPr>
            <p:ph sz="half" idx="15"/>
          </p:nvPr>
        </p:nvSpPr>
        <p:spPr>
          <a:xfrm>
            <a:off x="9165813" y="144514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3" name="Content Placeholder 5"/>
          <p:cNvSpPr>
            <a:spLocks noGrp="1"/>
          </p:cNvSpPr>
          <p:nvPr>
            <p:ph sz="half" idx="16"/>
          </p:nvPr>
        </p:nvSpPr>
        <p:spPr>
          <a:xfrm>
            <a:off x="372149"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4" name="Content Placeholder 6"/>
          <p:cNvSpPr>
            <a:spLocks noGrp="1"/>
          </p:cNvSpPr>
          <p:nvPr>
            <p:ph sz="half" idx="17"/>
          </p:nvPr>
        </p:nvSpPr>
        <p:spPr>
          <a:xfrm>
            <a:off x="3303370"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5" name="Content Placeholder 7"/>
          <p:cNvSpPr>
            <a:spLocks noGrp="1"/>
          </p:cNvSpPr>
          <p:nvPr>
            <p:ph sz="half" idx="18"/>
          </p:nvPr>
        </p:nvSpPr>
        <p:spPr>
          <a:xfrm>
            <a:off x="6234591"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6" name="Content Placeholder 8"/>
          <p:cNvSpPr>
            <a:spLocks noGrp="1"/>
          </p:cNvSpPr>
          <p:nvPr>
            <p:ph sz="half" idx="19"/>
          </p:nvPr>
        </p:nvSpPr>
        <p:spPr>
          <a:xfrm>
            <a:off x="9165813"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7" name="Content Placeholder 9"/>
          <p:cNvSpPr>
            <a:spLocks noGrp="1"/>
          </p:cNvSpPr>
          <p:nvPr>
            <p:ph sz="half" idx="20"/>
          </p:nvPr>
        </p:nvSpPr>
        <p:spPr>
          <a:xfrm>
            <a:off x="377637"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8" name="Content Placeholder 10"/>
          <p:cNvSpPr>
            <a:spLocks noGrp="1"/>
          </p:cNvSpPr>
          <p:nvPr>
            <p:ph sz="half" idx="21"/>
          </p:nvPr>
        </p:nvSpPr>
        <p:spPr>
          <a:xfrm>
            <a:off x="3307029"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9" name="Content Placeholder 11"/>
          <p:cNvSpPr>
            <a:spLocks noGrp="1"/>
          </p:cNvSpPr>
          <p:nvPr>
            <p:ph sz="half" idx="22"/>
          </p:nvPr>
        </p:nvSpPr>
        <p:spPr>
          <a:xfrm>
            <a:off x="6236421"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dirty="0"/>
          </a:p>
        </p:txBody>
      </p:sp>
      <p:sp>
        <p:nvSpPr>
          <p:cNvPr id="20" name="Content Placeholder 12"/>
          <p:cNvSpPr>
            <a:spLocks noGrp="1"/>
          </p:cNvSpPr>
          <p:nvPr>
            <p:ph sz="half" idx="23"/>
          </p:nvPr>
        </p:nvSpPr>
        <p:spPr>
          <a:xfrm>
            <a:off x="9165813"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a:p>
        </p:txBody>
      </p:sp>
      <p:sp>
        <p:nvSpPr>
          <p:cNvPr id="21" name="Content Placeholder 13"/>
          <p:cNvSpPr>
            <a:spLocks noGrp="1"/>
          </p:cNvSpPr>
          <p:nvPr>
            <p:ph sz="half" idx="24"/>
          </p:nvPr>
        </p:nvSpPr>
        <p:spPr>
          <a:xfrm>
            <a:off x="372149" y="6051789"/>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2" name="Content Placeholder 14"/>
          <p:cNvSpPr>
            <a:spLocks noGrp="1"/>
          </p:cNvSpPr>
          <p:nvPr>
            <p:ph sz="half" idx="25"/>
          </p:nvPr>
        </p:nvSpPr>
        <p:spPr>
          <a:xfrm>
            <a:off x="330334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3" name="Content Placeholder 15"/>
          <p:cNvSpPr>
            <a:spLocks noGrp="1"/>
          </p:cNvSpPr>
          <p:nvPr>
            <p:ph sz="half" idx="26"/>
          </p:nvPr>
        </p:nvSpPr>
        <p:spPr>
          <a:xfrm>
            <a:off x="623452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4" name="Content Placeholder 16"/>
          <p:cNvSpPr>
            <a:spLocks noGrp="1"/>
          </p:cNvSpPr>
          <p:nvPr>
            <p:ph sz="half" idx="27"/>
          </p:nvPr>
        </p:nvSpPr>
        <p:spPr>
          <a:xfrm>
            <a:off x="9165771"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5" name="Content Placeholder 1"/>
          <p:cNvSpPr>
            <a:spLocks noGrp="1"/>
          </p:cNvSpPr>
          <p:nvPr>
            <p:ph sz="half" idx="13"/>
          </p:nvPr>
        </p:nvSpPr>
        <p:spPr>
          <a:xfrm>
            <a:off x="3303370"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6" name="Content Placeholder 2"/>
          <p:cNvSpPr>
            <a:spLocks noGrp="1"/>
          </p:cNvSpPr>
          <p:nvPr>
            <p:ph sz="half" idx="1"/>
          </p:nvPr>
        </p:nvSpPr>
        <p:spPr>
          <a:xfrm>
            <a:off x="372149"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9387582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1580055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10972800"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086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45613082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5250426" cy="4830763"/>
          </a:xfrm>
          <a:prstGeom prst="rect">
            <a:avLst/>
          </a:prstGeom>
        </p:spPr>
        <p:txBody>
          <a:bodyPr>
            <a:normAutofit/>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11" name="Content Placeholder 2"/>
          <p:cNvSpPr>
            <a:spLocks noGrp="1"/>
          </p:cNvSpPr>
          <p:nvPr>
            <p:ph idx="13"/>
          </p:nvPr>
        </p:nvSpPr>
        <p:spPr>
          <a:xfrm>
            <a:off x="6287729" y="1295402"/>
            <a:ext cx="5250426"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1047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a:t>Click to edit Master title style</a:t>
            </a:r>
          </a:p>
        </p:txBody>
      </p:sp>
      <p:sp>
        <p:nvSpPr>
          <p:cNvPr id="3" name="Content Placeholder 2"/>
          <p:cNvSpPr>
            <a:spLocks noGrp="1"/>
          </p:cNvSpPr>
          <p:nvPr>
            <p:ph sz="half" idx="1"/>
          </p:nvPr>
        </p:nvSpPr>
        <p:spPr>
          <a:xfrm>
            <a:off x="609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98127027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15142514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73269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atin typeface="+mj-lt"/>
              </a:defRPr>
            </a:lvl1pPr>
          </a:lstStyle>
          <a:p>
            <a:r>
              <a:rPr lang="en-US" dirty="0"/>
              <a:t>Click to edit Master title style</a:t>
            </a:r>
          </a:p>
        </p:txBody>
      </p:sp>
      <p:sp>
        <p:nvSpPr>
          <p:cNvPr id="43011" name="Rectangle 3"/>
          <p:cNvSpPr>
            <a:spLocks noGrp="1" noChangeArrowheads="1"/>
          </p:cNvSpPr>
          <p:nvPr>
            <p:ph type="subTitle" sz="quarter" idx="1"/>
          </p:nvPr>
        </p:nvSpPr>
        <p:spPr>
          <a:xfrm>
            <a:off x="1828800" y="3886200"/>
            <a:ext cx="4480560" cy="1828800"/>
          </a:xfrm>
        </p:spPr>
        <p:txBody>
          <a:bodyPr/>
          <a:lstStyle>
            <a:lvl1pPr marL="0" indent="0">
              <a:buFontTx/>
              <a:buNone/>
              <a:defRPr sz="1600">
                <a:latin typeface="+mj-lt"/>
              </a:defRPr>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
        <p:nvSpPr>
          <p:cNvPr id="10" name="Media Placeholder 8">
            <a:extLst>
              <a:ext uri="{FF2B5EF4-FFF2-40B4-BE49-F238E27FC236}">
                <a16:creationId xmlns:a16="http://schemas.microsoft.com/office/drawing/2014/main" id="{360CD191-96CC-2DFF-EB1D-0BC851DFA653}"/>
              </a:ext>
            </a:extLst>
          </p:cNvPr>
          <p:cNvSpPr>
            <a:spLocks noGrp="1"/>
          </p:cNvSpPr>
          <p:nvPr>
            <p:ph type="media" sz="quarter" idx="10"/>
          </p:nvPr>
        </p:nvSpPr>
        <p:spPr>
          <a:xfrm>
            <a:off x="6437335" y="3886200"/>
            <a:ext cx="4479925" cy="1828800"/>
          </a:xfrm>
        </p:spPr>
        <p:txBody>
          <a:bodyPr/>
          <a:lstStyle/>
          <a:p>
            <a:endParaRPr lang="en-US"/>
          </a:p>
        </p:txBody>
      </p:sp>
    </p:spTree>
    <p:extLst>
      <p:ext uri="{BB962C8B-B14F-4D97-AF65-F5344CB8AC3E}">
        <p14:creationId xmlns:p14="http://schemas.microsoft.com/office/powerpoint/2010/main" val="340218663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4 Picture Grid with title">
    <p:bg>
      <p:bgPr>
        <a:gradFill>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84" name="Content Placeholder 1"/>
          <p:cNvSpPr>
            <a:spLocks noGrp="1" noChangeAspect="1"/>
          </p:cNvSpPr>
          <p:nvPr>
            <p:ph sz="half" idx="4294967295"/>
          </p:nvPr>
        </p:nvSpPr>
        <p:spPr>
          <a:xfrm>
            <a:off x="8767804" y="1477162"/>
            <a:ext cx="822960" cy="1097280"/>
          </a:xfrm>
          <a:prstGeom prst="rect">
            <a:avLst/>
          </a:prstGeom>
        </p:spPr>
        <p:txBody>
          <a:bodyPr/>
          <a:lstStyle>
            <a:lvl1pPr algn="ctr">
              <a:defRPr/>
            </a:lvl1pPr>
          </a:lstStyle>
          <a:p>
            <a:endParaRPr lang="en-US" dirty="0"/>
          </a:p>
        </p:txBody>
      </p:sp>
      <p:sp>
        <p:nvSpPr>
          <p:cNvPr id="85" name="Content Placeholder 1"/>
          <p:cNvSpPr>
            <a:spLocks noGrp="1" noChangeAspect="1"/>
          </p:cNvSpPr>
          <p:nvPr>
            <p:ph sz="half" idx="4294967295"/>
          </p:nvPr>
        </p:nvSpPr>
        <p:spPr>
          <a:xfrm>
            <a:off x="7711640" y="1477162"/>
            <a:ext cx="822960" cy="1097280"/>
          </a:xfrm>
          <a:prstGeom prst="rect">
            <a:avLst/>
          </a:prstGeom>
        </p:spPr>
        <p:txBody>
          <a:bodyPr/>
          <a:lstStyle>
            <a:lvl1pPr algn="ctr">
              <a:defRPr/>
            </a:lvl1pPr>
          </a:lstStyle>
          <a:p>
            <a:endParaRPr lang="en-US" dirty="0"/>
          </a:p>
        </p:txBody>
      </p:sp>
      <p:sp>
        <p:nvSpPr>
          <p:cNvPr id="86" name="Content Placeholder 1"/>
          <p:cNvSpPr>
            <a:spLocks noGrp="1" noChangeAspect="1"/>
          </p:cNvSpPr>
          <p:nvPr>
            <p:ph sz="half" idx="4294967295"/>
          </p:nvPr>
        </p:nvSpPr>
        <p:spPr>
          <a:xfrm>
            <a:off x="6655476" y="1477162"/>
            <a:ext cx="822960" cy="1097280"/>
          </a:xfrm>
          <a:prstGeom prst="rect">
            <a:avLst/>
          </a:prstGeom>
        </p:spPr>
        <p:txBody>
          <a:bodyPr/>
          <a:lstStyle>
            <a:lvl1pPr algn="ctr">
              <a:defRPr/>
            </a:lvl1pPr>
          </a:lstStyle>
          <a:p>
            <a:endParaRPr lang="en-US" dirty="0"/>
          </a:p>
        </p:txBody>
      </p:sp>
      <p:sp>
        <p:nvSpPr>
          <p:cNvPr id="87" name="Content Placeholder 1"/>
          <p:cNvSpPr>
            <a:spLocks noGrp="1" noChangeAspect="1"/>
          </p:cNvSpPr>
          <p:nvPr>
            <p:ph sz="half" idx="4294967295"/>
          </p:nvPr>
        </p:nvSpPr>
        <p:spPr>
          <a:xfrm>
            <a:off x="3486984" y="1477162"/>
            <a:ext cx="822960" cy="1097280"/>
          </a:xfrm>
          <a:prstGeom prst="rect">
            <a:avLst/>
          </a:prstGeom>
        </p:spPr>
        <p:txBody>
          <a:bodyPr/>
          <a:lstStyle>
            <a:lvl1pPr algn="ctr">
              <a:defRPr/>
            </a:lvl1pPr>
          </a:lstStyle>
          <a:p>
            <a:endParaRPr lang="en-US" dirty="0"/>
          </a:p>
        </p:txBody>
      </p:sp>
      <p:sp>
        <p:nvSpPr>
          <p:cNvPr id="88" name="Content Placeholder 1"/>
          <p:cNvSpPr>
            <a:spLocks noGrp="1" noChangeAspect="1"/>
          </p:cNvSpPr>
          <p:nvPr>
            <p:ph sz="half" idx="4294967295"/>
          </p:nvPr>
        </p:nvSpPr>
        <p:spPr>
          <a:xfrm>
            <a:off x="2430820" y="1477162"/>
            <a:ext cx="822960" cy="1097280"/>
          </a:xfrm>
          <a:prstGeom prst="rect">
            <a:avLst/>
          </a:prstGeom>
        </p:spPr>
        <p:txBody>
          <a:bodyPr/>
          <a:lstStyle>
            <a:lvl1pPr algn="ctr">
              <a:defRPr/>
            </a:lvl1pPr>
          </a:lstStyle>
          <a:p>
            <a:endParaRPr lang="en-US" dirty="0"/>
          </a:p>
        </p:txBody>
      </p:sp>
      <p:sp>
        <p:nvSpPr>
          <p:cNvPr id="89" name="Content Placeholder 1"/>
          <p:cNvSpPr>
            <a:spLocks noGrp="1" noChangeAspect="1"/>
          </p:cNvSpPr>
          <p:nvPr>
            <p:ph sz="half" idx="4294967295"/>
          </p:nvPr>
        </p:nvSpPr>
        <p:spPr>
          <a:xfrm>
            <a:off x="1374656" y="1477162"/>
            <a:ext cx="822960" cy="1097280"/>
          </a:xfrm>
          <a:prstGeom prst="rect">
            <a:avLst/>
          </a:prstGeom>
        </p:spPr>
        <p:txBody>
          <a:bodyPr/>
          <a:lstStyle>
            <a:lvl1pPr algn="ctr">
              <a:defRPr/>
            </a:lvl1pPr>
          </a:lstStyle>
          <a:p>
            <a:endParaRPr lang="en-US" dirty="0"/>
          </a:p>
        </p:txBody>
      </p:sp>
      <p:sp>
        <p:nvSpPr>
          <p:cNvPr id="90" name="Content Placeholder 1"/>
          <p:cNvSpPr>
            <a:spLocks noGrp="1" noChangeAspect="1"/>
          </p:cNvSpPr>
          <p:nvPr>
            <p:ph sz="half" idx="4294967295"/>
          </p:nvPr>
        </p:nvSpPr>
        <p:spPr>
          <a:xfrm>
            <a:off x="318492" y="1477162"/>
            <a:ext cx="822960" cy="1097280"/>
          </a:xfrm>
          <a:prstGeom prst="rect">
            <a:avLst/>
          </a:prstGeom>
        </p:spPr>
        <p:txBody>
          <a:bodyPr/>
          <a:lstStyle>
            <a:lvl1pPr algn="ctr">
              <a:defRPr/>
            </a:lvl1pPr>
          </a:lstStyle>
          <a:p>
            <a:endParaRPr lang="en-US" dirty="0"/>
          </a:p>
        </p:txBody>
      </p:sp>
      <p:sp>
        <p:nvSpPr>
          <p:cNvPr id="91" name="Content Placeholder 1"/>
          <p:cNvSpPr>
            <a:spLocks noGrp="1" noChangeAspect="1"/>
          </p:cNvSpPr>
          <p:nvPr>
            <p:ph sz="half" idx="4294967295"/>
          </p:nvPr>
        </p:nvSpPr>
        <p:spPr>
          <a:xfrm>
            <a:off x="10880137" y="1477162"/>
            <a:ext cx="822960" cy="1097280"/>
          </a:xfrm>
          <a:prstGeom prst="rect">
            <a:avLst/>
          </a:prstGeom>
        </p:spPr>
        <p:txBody>
          <a:bodyPr/>
          <a:lstStyle>
            <a:lvl1pPr algn="ctr">
              <a:defRPr/>
            </a:lvl1pPr>
          </a:lstStyle>
          <a:p>
            <a:endParaRPr lang="en-US" dirty="0"/>
          </a:p>
        </p:txBody>
      </p:sp>
      <p:sp>
        <p:nvSpPr>
          <p:cNvPr id="92" name="Content Placeholder 1"/>
          <p:cNvSpPr>
            <a:spLocks noGrp="1" noChangeAspect="1"/>
          </p:cNvSpPr>
          <p:nvPr>
            <p:ph sz="half" idx="4294967295"/>
          </p:nvPr>
        </p:nvSpPr>
        <p:spPr>
          <a:xfrm>
            <a:off x="5599312" y="1477162"/>
            <a:ext cx="822960" cy="1097280"/>
          </a:xfrm>
          <a:prstGeom prst="rect">
            <a:avLst/>
          </a:prstGeom>
        </p:spPr>
        <p:txBody>
          <a:bodyPr/>
          <a:lstStyle>
            <a:lvl1pPr algn="ctr">
              <a:defRPr/>
            </a:lvl1pPr>
          </a:lstStyle>
          <a:p>
            <a:endParaRPr lang="en-US" dirty="0"/>
          </a:p>
        </p:txBody>
      </p:sp>
      <p:sp>
        <p:nvSpPr>
          <p:cNvPr id="93" name="Content Placeholder 1"/>
          <p:cNvSpPr>
            <a:spLocks noGrp="1" noChangeAspect="1"/>
          </p:cNvSpPr>
          <p:nvPr>
            <p:ph sz="half" idx="4294967295"/>
          </p:nvPr>
        </p:nvSpPr>
        <p:spPr>
          <a:xfrm>
            <a:off x="4543148" y="1477162"/>
            <a:ext cx="822960" cy="1097280"/>
          </a:xfrm>
          <a:prstGeom prst="rect">
            <a:avLst/>
          </a:prstGeom>
        </p:spPr>
        <p:txBody>
          <a:bodyPr/>
          <a:lstStyle>
            <a:lvl1pPr algn="ctr">
              <a:defRPr/>
            </a:lvl1pPr>
          </a:lstStyle>
          <a:p>
            <a:endParaRPr lang="en-US" dirty="0"/>
          </a:p>
        </p:txBody>
      </p:sp>
      <p:sp>
        <p:nvSpPr>
          <p:cNvPr id="94" name="Content Placeholder 1"/>
          <p:cNvSpPr>
            <a:spLocks noGrp="1" noChangeAspect="1"/>
          </p:cNvSpPr>
          <p:nvPr>
            <p:ph sz="half" idx="4294967295"/>
          </p:nvPr>
        </p:nvSpPr>
        <p:spPr>
          <a:xfrm>
            <a:off x="9823968" y="1477162"/>
            <a:ext cx="822960" cy="1097280"/>
          </a:xfrm>
          <a:prstGeom prst="rect">
            <a:avLst/>
          </a:prstGeom>
        </p:spPr>
        <p:txBody>
          <a:bodyPr/>
          <a:lstStyle>
            <a:lvl1pPr algn="ctr">
              <a:defRPr/>
            </a:lvl1pPr>
          </a:lstStyle>
          <a:p>
            <a:endParaRPr lang="en-US" dirty="0"/>
          </a:p>
        </p:txBody>
      </p:sp>
      <p:sp>
        <p:nvSpPr>
          <p:cNvPr id="95" name="Content Placeholder 1"/>
          <p:cNvSpPr>
            <a:spLocks noGrp="1" noChangeAspect="1"/>
          </p:cNvSpPr>
          <p:nvPr>
            <p:ph sz="half" idx="4294967295"/>
          </p:nvPr>
        </p:nvSpPr>
        <p:spPr>
          <a:xfrm>
            <a:off x="8767804" y="2762455"/>
            <a:ext cx="822960" cy="1097280"/>
          </a:xfrm>
          <a:prstGeom prst="rect">
            <a:avLst/>
          </a:prstGeom>
        </p:spPr>
        <p:txBody>
          <a:bodyPr/>
          <a:lstStyle>
            <a:lvl1pPr algn="ctr">
              <a:defRPr/>
            </a:lvl1pPr>
          </a:lstStyle>
          <a:p>
            <a:endParaRPr lang="en-US" dirty="0"/>
          </a:p>
        </p:txBody>
      </p:sp>
      <p:sp>
        <p:nvSpPr>
          <p:cNvPr id="96" name="Content Placeholder 1"/>
          <p:cNvSpPr>
            <a:spLocks noGrp="1" noChangeAspect="1"/>
          </p:cNvSpPr>
          <p:nvPr>
            <p:ph sz="half" idx="4294967295"/>
          </p:nvPr>
        </p:nvSpPr>
        <p:spPr>
          <a:xfrm>
            <a:off x="7711640" y="2762455"/>
            <a:ext cx="822960" cy="1097280"/>
          </a:xfrm>
          <a:prstGeom prst="rect">
            <a:avLst/>
          </a:prstGeom>
        </p:spPr>
        <p:txBody>
          <a:bodyPr/>
          <a:lstStyle>
            <a:lvl1pPr algn="ctr">
              <a:defRPr/>
            </a:lvl1pPr>
          </a:lstStyle>
          <a:p>
            <a:endParaRPr lang="en-US" dirty="0"/>
          </a:p>
        </p:txBody>
      </p:sp>
      <p:sp>
        <p:nvSpPr>
          <p:cNvPr id="97" name="Content Placeholder 1"/>
          <p:cNvSpPr>
            <a:spLocks noGrp="1" noChangeAspect="1"/>
          </p:cNvSpPr>
          <p:nvPr>
            <p:ph sz="half" idx="4294967295"/>
          </p:nvPr>
        </p:nvSpPr>
        <p:spPr>
          <a:xfrm>
            <a:off x="6655476" y="2762455"/>
            <a:ext cx="822960" cy="1097280"/>
          </a:xfrm>
          <a:prstGeom prst="rect">
            <a:avLst/>
          </a:prstGeom>
        </p:spPr>
        <p:txBody>
          <a:bodyPr/>
          <a:lstStyle>
            <a:lvl1pPr algn="ctr">
              <a:defRPr/>
            </a:lvl1pPr>
          </a:lstStyle>
          <a:p>
            <a:endParaRPr lang="en-US" dirty="0"/>
          </a:p>
        </p:txBody>
      </p:sp>
      <p:sp>
        <p:nvSpPr>
          <p:cNvPr id="98" name="Content Placeholder 1"/>
          <p:cNvSpPr>
            <a:spLocks noGrp="1" noChangeAspect="1"/>
          </p:cNvSpPr>
          <p:nvPr>
            <p:ph sz="half" idx="4294967295"/>
          </p:nvPr>
        </p:nvSpPr>
        <p:spPr>
          <a:xfrm>
            <a:off x="3486984" y="2762455"/>
            <a:ext cx="822960" cy="1097280"/>
          </a:xfrm>
          <a:prstGeom prst="rect">
            <a:avLst/>
          </a:prstGeom>
        </p:spPr>
        <p:txBody>
          <a:bodyPr/>
          <a:lstStyle>
            <a:lvl1pPr algn="ctr">
              <a:defRPr/>
            </a:lvl1pPr>
          </a:lstStyle>
          <a:p>
            <a:endParaRPr lang="en-US" dirty="0"/>
          </a:p>
        </p:txBody>
      </p:sp>
      <p:sp>
        <p:nvSpPr>
          <p:cNvPr id="99" name="Content Placeholder 1"/>
          <p:cNvSpPr>
            <a:spLocks noGrp="1" noChangeAspect="1"/>
          </p:cNvSpPr>
          <p:nvPr>
            <p:ph sz="half" idx="4294967295"/>
          </p:nvPr>
        </p:nvSpPr>
        <p:spPr>
          <a:xfrm>
            <a:off x="2430820" y="2762455"/>
            <a:ext cx="822960" cy="1097280"/>
          </a:xfrm>
          <a:prstGeom prst="rect">
            <a:avLst/>
          </a:prstGeom>
        </p:spPr>
        <p:txBody>
          <a:bodyPr/>
          <a:lstStyle>
            <a:lvl1pPr algn="ctr">
              <a:defRPr/>
            </a:lvl1pPr>
          </a:lstStyle>
          <a:p>
            <a:endParaRPr lang="en-US" dirty="0"/>
          </a:p>
        </p:txBody>
      </p:sp>
      <p:sp>
        <p:nvSpPr>
          <p:cNvPr id="100" name="Content Placeholder 1"/>
          <p:cNvSpPr>
            <a:spLocks noGrp="1" noChangeAspect="1"/>
          </p:cNvSpPr>
          <p:nvPr>
            <p:ph sz="half" idx="4294967295"/>
          </p:nvPr>
        </p:nvSpPr>
        <p:spPr>
          <a:xfrm>
            <a:off x="1374656" y="2762455"/>
            <a:ext cx="822960" cy="1097280"/>
          </a:xfrm>
          <a:prstGeom prst="rect">
            <a:avLst/>
          </a:prstGeom>
        </p:spPr>
        <p:txBody>
          <a:bodyPr/>
          <a:lstStyle>
            <a:lvl1pPr algn="ctr">
              <a:defRPr/>
            </a:lvl1pPr>
          </a:lstStyle>
          <a:p>
            <a:endParaRPr lang="en-US" dirty="0"/>
          </a:p>
        </p:txBody>
      </p:sp>
      <p:sp>
        <p:nvSpPr>
          <p:cNvPr id="101" name="Content Placeholder 1"/>
          <p:cNvSpPr>
            <a:spLocks noGrp="1" noChangeAspect="1"/>
          </p:cNvSpPr>
          <p:nvPr>
            <p:ph sz="half" idx="4294967295"/>
          </p:nvPr>
        </p:nvSpPr>
        <p:spPr>
          <a:xfrm>
            <a:off x="318492" y="2762455"/>
            <a:ext cx="822960" cy="1097280"/>
          </a:xfrm>
          <a:prstGeom prst="rect">
            <a:avLst/>
          </a:prstGeom>
        </p:spPr>
        <p:txBody>
          <a:bodyPr/>
          <a:lstStyle>
            <a:lvl1pPr algn="ctr">
              <a:defRPr/>
            </a:lvl1pPr>
          </a:lstStyle>
          <a:p>
            <a:endParaRPr lang="en-US" dirty="0"/>
          </a:p>
        </p:txBody>
      </p:sp>
      <p:sp>
        <p:nvSpPr>
          <p:cNvPr id="102" name="Content Placeholder 1"/>
          <p:cNvSpPr>
            <a:spLocks noGrp="1" noChangeAspect="1"/>
          </p:cNvSpPr>
          <p:nvPr>
            <p:ph sz="half" idx="4294967295"/>
          </p:nvPr>
        </p:nvSpPr>
        <p:spPr>
          <a:xfrm>
            <a:off x="10880137" y="2762455"/>
            <a:ext cx="822960" cy="1097280"/>
          </a:xfrm>
          <a:prstGeom prst="rect">
            <a:avLst/>
          </a:prstGeom>
        </p:spPr>
        <p:txBody>
          <a:bodyPr/>
          <a:lstStyle>
            <a:lvl1pPr algn="ctr">
              <a:defRPr/>
            </a:lvl1pPr>
          </a:lstStyle>
          <a:p>
            <a:endParaRPr lang="en-US" dirty="0"/>
          </a:p>
        </p:txBody>
      </p:sp>
      <p:sp>
        <p:nvSpPr>
          <p:cNvPr id="103" name="Content Placeholder 1"/>
          <p:cNvSpPr>
            <a:spLocks noGrp="1" noChangeAspect="1"/>
          </p:cNvSpPr>
          <p:nvPr>
            <p:ph sz="half" idx="4294967295"/>
          </p:nvPr>
        </p:nvSpPr>
        <p:spPr>
          <a:xfrm>
            <a:off x="5599312" y="2762455"/>
            <a:ext cx="822960" cy="1097280"/>
          </a:xfrm>
          <a:prstGeom prst="rect">
            <a:avLst/>
          </a:prstGeom>
        </p:spPr>
        <p:txBody>
          <a:bodyPr/>
          <a:lstStyle>
            <a:lvl1pPr algn="ctr">
              <a:defRPr/>
            </a:lvl1pPr>
          </a:lstStyle>
          <a:p>
            <a:endParaRPr lang="en-US" dirty="0"/>
          </a:p>
        </p:txBody>
      </p:sp>
      <p:sp>
        <p:nvSpPr>
          <p:cNvPr id="104" name="Content Placeholder 1"/>
          <p:cNvSpPr>
            <a:spLocks noGrp="1" noChangeAspect="1"/>
          </p:cNvSpPr>
          <p:nvPr>
            <p:ph sz="half" idx="4294967295"/>
          </p:nvPr>
        </p:nvSpPr>
        <p:spPr>
          <a:xfrm>
            <a:off x="4543148" y="2762455"/>
            <a:ext cx="822960" cy="1097280"/>
          </a:xfrm>
          <a:prstGeom prst="rect">
            <a:avLst/>
          </a:prstGeom>
        </p:spPr>
        <p:txBody>
          <a:bodyPr/>
          <a:lstStyle>
            <a:lvl1pPr algn="ctr">
              <a:defRPr/>
            </a:lvl1pPr>
          </a:lstStyle>
          <a:p>
            <a:endParaRPr lang="en-US" dirty="0"/>
          </a:p>
        </p:txBody>
      </p:sp>
      <p:sp>
        <p:nvSpPr>
          <p:cNvPr id="105" name="Content Placeholder 1"/>
          <p:cNvSpPr>
            <a:spLocks noGrp="1" noChangeAspect="1"/>
          </p:cNvSpPr>
          <p:nvPr>
            <p:ph sz="half" idx="4294967295"/>
          </p:nvPr>
        </p:nvSpPr>
        <p:spPr>
          <a:xfrm>
            <a:off x="9823968" y="2762455"/>
            <a:ext cx="822960" cy="1097280"/>
          </a:xfrm>
          <a:prstGeom prst="rect">
            <a:avLst/>
          </a:prstGeom>
        </p:spPr>
        <p:txBody>
          <a:bodyPr/>
          <a:lstStyle>
            <a:lvl1pPr algn="ctr">
              <a:defRPr/>
            </a:lvl1pPr>
          </a:lstStyle>
          <a:p>
            <a:endParaRPr lang="en-US" dirty="0"/>
          </a:p>
        </p:txBody>
      </p:sp>
      <p:sp>
        <p:nvSpPr>
          <p:cNvPr id="106" name="Content Placeholder 1"/>
          <p:cNvSpPr>
            <a:spLocks noGrp="1" noChangeAspect="1"/>
          </p:cNvSpPr>
          <p:nvPr>
            <p:ph sz="half" idx="4294967295"/>
          </p:nvPr>
        </p:nvSpPr>
        <p:spPr>
          <a:xfrm>
            <a:off x="8767804" y="4123965"/>
            <a:ext cx="822960" cy="1097280"/>
          </a:xfrm>
          <a:prstGeom prst="rect">
            <a:avLst/>
          </a:prstGeom>
        </p:spPr>
        <p:txBody>
          <a:bodyPr/>
          <a:lstStyle>
            <a:lvl1pPr algn="ctr">
              <a:defRPr/>
            </a:lvl1pPr>
          </a:lstStyle>
          <a:p>
            <a:endParaRPr lang="en-US" dirty="0"/>
          </a:p>
        </p:txBody>
      </p:sp>
      <p:sp>
        <p:nvSpPr>
          <p:cNvPr id="107" name="Content Placeholder 1"/>
          <p:cNvSpPr>
            <a:spLocks noGrp="1" noChangeAspect="1"/>
          </p:cNvSpPr>
          <p:nvPr>
            <p:ph sz="half" idx="4294967295"/>
          </p:nvPr>
        </p:nvSpPr>
        <p:spPr>
          <a:xfrm>
            <a:off x="7711640" y="4123965"/>
            <a:ext cx="822960" cy="1097280"/>
          </a:xfrm>
          <a:prstGeom prst="rect">
            <a:avLst/>
          </a:prstGeom>
        </p:spPr>
        <p:txBody>
          <a:bodyPr/>
          <a:lstStyle>
            <a:lvl1pPr algn="ctr">
              <a:defRPr/>
            </a:lvl1pPr>
          </a:lstStyle>
          <a:p>
            <a:endParaRPr lang="en-US" dirty="0"/>
          </a:p>
        </p:txBody>
      </p:sp>
      <p:sp>
        <p:nvSpPr>
          <p:cNvPr id="108" name="Content Placeholder 1"/>
          <p:cNvSpPr>
            <a:spLocks noGrp="1" noChangeAspect="1"/>
          </p:cNvSpPr>
          <p:nvPr>
            <p:ph sz="half" idx="4294967295"/>
          </p:nvPr>
        </p:nvSpPr>
        <p:spPr>
          <a:xfrm>
            <a:off x="6655476" y="4123965"/>
            <a:ext cx="822960" cy="1097280"/>
          </a:xfrm>
          <a:prstGeom prst="rect">
            <a:avLst/>
          </a:prstGeom>
        </p:spPr>
        <p:txBody>
          <a:bodyPr/>
          <a:lstStyle>
            <a:lvl1pPr algn="ctr">
              <a:defRPr/>
            </a:lvl1pPr>
          </a:lstStyle>
          <a:p>
            <a:endParaRPr lang="en-US" dirty="0"/>
          </a:p>
        </p:txBody>
      </p:sp>
      <p:sp>
        <p:nvSpPr>
          <p:cNvPr id="109" name="Content Placeholder 1"/>
          <p:cNvSpPr>
            <a:spLocks noGrp="1" noChangeAspect="1"/>
          </p:cNvSpPr>
          <p:nvPr>
            <p:ph sz="half" idx="4294967295"/>
          </p:nvPr>
        </p:nvSpPr>
        <p:spPr>
          <a:xfrm>
            <a:off x="3486984" y="4123965"/>
            <a:ext cx="822960" cy="1097280"/>
          </a:xfrm>
          <a:prstGeom prst="rect">
            <a:avLst/>
          </a:prstGeom>
        </p:spPr>
        <p:txBody>
          <a:bodyPr/>
          <a:lstStyle>
            <a:lvl1pPr algn="ctr">
              <a:defRPr/>
            </a:lvl1pPr>
          </a:lstStyle>
          <a:p>
            <a:endParaRPr lang="en-US" dirty="0"/>
          </a:p>
        </p:txBody>
      </p:sp>
      <p:sp>
        <p:nvSpPr>
          <p:cNvPr id="110" name="Content Placeholder 1"/>
          <p:cNvSpPr>
            <a:spLocks noGrp="1" noChangeAspect="1"/>
          </p:cNvSpPr>
          <p:nvPr>
            <p:ph sz="half" idx="4294967295"/>
          </p:nvPr>
        </p:nvSpPr>
        <p:spPr>
          <a:xfrm>
            <a:off x="2430820" y="4123965"/>
            <a:ext cx="822960" cy="1097280"/>
          </a:xfrm>
          <a:prstGeom prst="rect">
            <a:avLst/>
          </a:prstGeom>
        </p:spPr>
        <p:txBody>
          <a:bodyPr/>
          <a:lstStyle>
            <a:lvl1pPr algn="ctr">
              <a:defRPr/>
            </a:lvl1pPr>
          </a:lstStyle>
          <a:p>
            <a:endParaRPr lang="en-US" dirty="0"/>
          </a:p>
        </p:txBody>
      </p:sp>
      <p:sp>
        <p:nvSpPr>
          <p:cNvPr id="111" name="Content Placeholder 1"/>
          <p:cNvSpPr>
            <a:spLocks noGrp="1" noChangeAspect="1"/>
          </p:cNvSpPr>
          <p:nvPr>
            <p:ph sz="half" idx="4294967295"/>
          </p:nvPr>
        </p:nvSpPr>
        <p:spPr>
          <a:xfrm>
            <a:off x="1374656" y="4123965"/>
            <a:ext cx="822960" cy="1097280"/>
          </a:xfrm>
          <a:prstGeom prst="rect">
            <a:avLst/>
          </a:prstGeom>
        </p:spPr>
        <p:txBody>
          <a:bodyPr/>
          <a:lstStyle>
            <a:lvl1pPr algn="ctr">
              <a:defRPr/>
            </a:lvl1pPr>
          </a:lstStyle>
          <a:p>
            <a:endParaRPr lang="en-US" dirty="0"/>
          </a:p>
        </p:txBody>
      </p:sp>
      <p:sp>
        <p:nvSpPr>
          <p:cNvPr id="112" name="Content Placeholder 1"/>
          <p:cNvSpPr>
            <a:spLocks noGrp="1" noChangeAspect="1"/>
          </p:cNvSpPr>
          <p:nvPr>
            <p:ph sz="half" idx="4294967295"/>
          </p:nvPr>
        </p:nvSpPr>
        <p:spPr>
          <a:xfrm>
            <a:off x="318492" y="4123965"/>
            <a:ext cx="822960" cy="1097280"/>
          </a:xfrm>
          <a:prstGeom prst="rect">
            <a:avLst/>
          </a:prstGeom>
        </p:spPr>
        <p:txBody>
          <a:bodyPr/>
          <a:lstStyle>
            <a:lvl1pPr algn="ctr">
              <a:defRPr/>
            </a:lvl1pPr>
          </a:lstStyle>
          <a:p>
            <a:endParaRPr lang="en-US" dirty="0"/>
          </a:p>
        </p:txBody>
      </p:sp>
      <p:sp>
        <p:nvSpPr>
          <p:cNvPr id="113" name="Content Placeholder 1"/>
          <p:cNvSpPr>
            <a:spLocks noGrp="1" noChangeAspect="1"/>
          </p:cNvSpPr>
          <p:nvPr>
            <p:ph sz="half" idx="4294967295"/>
          </p:nvPr>
        </p:nvSpPr>
        <p:spPr>
          <a:xfrm>
            <a:off x="10880137" y="4123965"/>
            <a:ext cx="822960" cy="1097280"/>
          </a:xfrm>
          <a:prstGeom prst="rect">
            <a:avLst/>
          </a:prstGeom>
        </p:spPr>
        <p:txBody>
          <a:bodyPr/>
          <a:lstStyle>
            <a:lvl1pPr algn="ctr">
              <a:defRPr/>
            </a:lvl1pPr>
          </a:lstStyle>
          <a:p>
            <a:endParaRPr lang="en-US" dirty="0"/>
          </a:p>
        </p:txBody>
      </p:sp>
      <p:sp>
        <p:nvSpPr>
          <p:cNvPr id="114" name="Content Placeholder 1"/>
          <p:cNvSpPr>
            <a:spLocks noGrp="1" noChangeAspect="1"/>
          </p:cNvSpPr>
          <p:nvPr>
            <p:ph sz="half" idx="4294967295"/>
          </p:nvPr>
        </p:nvSpPr>
        <p:spPr>
          <a:xfrm>
            <a:off x="5599312" y="4123965"/>
            <a:ext cx="822960" cy="1097280"/>
          </a:xfrm>
          <a:prstGeom prst="rect">
            <a:avLst/>
          </a:prstGeom>
        </p:spPr>
        <p:txBody>
          <a:bodyPr/>
          <a:lstStyle>
            <a:lvl1pPr algn="ctr">
              <a:defRPr/>
            </a:lvl1pPr>
          </a:lstStyle>
          <a:p>
            <a:endParaRPr lang="en-US" dirty="0"/>
          </a:p>
        </p:txBody>
      </p:sp>
      <p:sp>
        <p:nvSpPr>
          <p:cNvPr id="115" name="Content Placeholder 1"/>
          <p:cNvSpPr>
            <a:spLocks noGrp="1" noChangeAspect="1"/>
          </p:cNvSpPr>
          <p:nvPr>
            <p:ph sz="half" idx="4294967295"/>
          </p:nvPr>
        </p:nvSpPr>
        <p:spPr>
          <a:xfrm>
            <a:off x="4543148" y="4123965"/>
            <a:ext cx="822960" cy="1097280"/>
          </a:xfrm>
          <a:prstGeom prst="rect">
            <a:avLst/>
          </a:prstGeom>
        </p:spPr>
        <p:txBody>
          <a:bodyPr/>
          <a:lstStyle>
            <a:lvl1pPr algn="ctr">
              <a:defRPr/>
            </a:lvl1pPr>
          </a:lstStyle>
          <a:p>
            <a:endParaRPr lang="en-US" dirty="0"/>
          </a:p>
        </p:txBody>
      </p:sp>
      <p:sp>
        <p:nvSpPr>
          <p:cNvPr id="116" name="Content Placeholder 1"/>
          <p:cNvSpPr>
            <a:spLocks noGrp="1" noChangeAspect="1"/>
          </p:cNvSpPr>
          <p:nvPr>
            <p:ph sz="half" idx="4294967295"/>
          </p:nvPr>
        </p:nvSpPr>
        <p:spPr>
          <a:xfrm>
            <a:off x="9823968" y="4123965"/>
            <a:ext cx="822960" cy="1097280"/>
          </a:xfrm>
          <a:prstGeom prst="rect">
            <a:avLst/>
          </a:prstGeom>
        </p:spPr>
        <p:txBody>
          <a:bodyPr/>
          <a:lstStyle>
            <a:lvl1pPr algn="ctr">
              <a:defRPr/>
            </a:lvl1pPr>
          </a:lstStyle>
          <a:p>
            <a:endParaRPr lang="en-US" dirty="0"/>
          </a:p>
        </p:txBody>
      </p:sp>
      <p:sp>
        <p:nvSpPr>
          <p:cNvPr id="117" name="Content Placeholder 1"/>
          <p:cNvSpPr>
            <a:spLocks noGrp="1" noChangeAspect="1"/>
          </p:cNvSpPr>
          <p:nvPr>
            <p:ph sz="half" idx="4294967295"/>
          </p:nvPr>
        </p:nvSpPr>
        <p:spPr>
          <a:xfrm>
            <a:off x="8767804" y="5485475"/>
            <a:ext cx="822960" cy="1097280"/>
          </a:xfrm>
          <a:prstGeom prst="rect">
            <a:avLst/>
          </a:prstGeom>
        </p:spPr>
        <p:txBody>
          <a:bodyPr/>
          <a:lstStyle>
            <a:lvl1pPr algn="ctr">
              <a:defRPr/>
            </a:lvl1pPr>
          </a:lstStyle>
          <a:p>
            <a:endParaRPr lang="en-US" dirty="0"/>
          </a:p>
        </p:txBody>
      </p:sp>
      <p:sp>
        <p:nvSpPr>
          <p:cNvPr id="118" name="Content Placeholder 1"/>
          <p:cNvSpPr>
            <a:spLocks noGrp="1" noChangeAspect="1"/>
          </p:cNvSpPr>
          <p:nvPr>
            <p:ph sz="half" idx="4294967295"/>
          </p:nvPr>
        </p:nvSpPr>
        <p:spPr>
          <a:xfrm>
            <a:off x="7711640" y="5485475"/>
            <a:ext cx="822960" cy="1097280"/>
          </a:xfrm>
          <a:prstGeom prst="rect">
            <a:avLst/>
          </a:prstGeom>
        </p:spPr>
        <p:txBody>
          <a:bodyPr/>
          <a:lstStyle>
            <a:lvl1pPr algn="ctr">
              <a:defRPr/>
            </a:lvl1pPr>
          </a:lstStyle>
          <a:p>
            <a:endParaRPr lang="en-US" dirty="0"/>
          </a:p>
        </p:txBody>
      </p:sp>
      <p:sp>
        <p:nvSpPr>
          <p:cNvPr id="119" name="Content Placeholder 1"/>
          <p:cNvSpPr>
            <a:spLocks noGrp="1" noChangeAspect="1"/>
          </p:cNvSpPr>
          <p:nvPr>
            <p:ph sz="half" idx="4294967295"/>
          </p:nvPr>
        </p:nvSpPr>
        <p:spPr>
          <a:xfrm>
            <a:off x="6655476" y="5485475"/>
            <a:ext cx="822960" cy="1097280"/>
          </a:xfrm>
          <a:prstGeom prst="rect">
            <a:avLst/>
          </a:prstGeom>
        </p:spPr>
        <p:txBody>
          <a:bodyPr/>
          <a:lstStyle>
            <a:lvl1pPr algn="ctr">
              <a:defRPr/>
            </a:lvl1pPr>
          </a:lstStyle>
          <a:p>
            <a:endParaRPr lang="en-US" dirty="0"/>
          </a:p>
        </p:txBody>
      </p:sp>
      <p:sp>
        <p:nvSpPr>
          <p:cNvPr id="120" name="Content Placeholder 1"/>
          <p:cNvSpPr>
            <a:spLocks noGrp="1" noChangeAspect="1"/>
          </p:cNvSpPr>
          <p:nvPr>
            <p:ph sz="half" idx="4294967295"/>
          </p:nvPr>
        </p:nvSpPr>
        <p:spPr>
          <a:xfrm>
            <a:off x="3486984" y="5485475"/>
            <a:ext cx="822960" cy="1097280"/>
          </a:xfrm>
          <a:prstGeom prst="rect">
            <a:avLst/>
          </a:prstGeom>
        </p:spPr>
        <p:txBody>
          <a:bodyPr/>
          <a:lstStyle>
            <a:lvl1pPr algn="ctr">
              <a:defRPr/>
            </a:lvl1pPr>
          </a:lstStyle>
          <a:p>
            <a:endParaRPr lang="en-US" dirty="0"/>
          </a:p>
        </p:txBody>
      </p:sp>
      <p:sp>
        <p:nvSpPr>
          <p:cNvPr id="121" name="Content Placeholder 1"/>
          <p:cNvSpPr>
            <a:spLocks noGrp="1" noChangeAspect="1"/>
          </p:cNvSpPr>
          <p:nvPr>
            <p:ph sz="half" idx="4294967295"/>
          </p:nvPr>
        </p:nvSpPr>
        <p:spPr>
          <a:xfrm>
            <a:off x="2430820" y="5485475"/>
            <a:ext cx="822960" cy="1097280"/>
          </a:xfrm>
          <a:prstGeom prst="rect">
            <a:avLst/>
          </a:prstGeom>
        </p:spPr>
        <p:txBody>
          <a:bodyPr/>
          <a:lstStyle>
            <a:lvl1pPr algn="ctr">
              <a:defRPr/>
            </a:lvl1pPr>
          </a:lstStyle>
          <a:p>
            <a:endParaRPr lang="en-US" dirty="0"/>
          </a:p>
        </p:txBody>
      </p:sp>
      <p:sp>
        <p:nvSpPr>
          <p:cNvPr id="122" name="Content Placeholder 1"/>
          <p:cNvSpPr>
            <a:spLocks noGrp="1" noChangeAspect="1"/>
          </p:cNvSpPr>
          <p:nvPr>
            <p:ph sz="half" idx="4294967295"/>
          </p:nvPr>
        </p:nvSpPr>
        <p:spPr>
          <a:xfrm>
            <a:off x="1374656" y="5485475"/>
            <a:ext cx="822960" cy="1097280"/>
          </a:xfrm>
          <a:prstGeom prst="rect">
            <a:avLst/>
          </a:prstGeom>
        </p:spPr>
        <p:txBody>
          <a:bodyPr/>
          <a:lstStyle>
            <a:lvl1pPr algn="ctr">
              <a:defRPr/>
            </a:lvl1pPr>
          </a:lstStyle>
          <a:p>
            <a:endParaRPr lang="en-US" dirty="0"/>
          </a:p>
        </p:txBody>
      </p:sp>
      <p:sp>
        <p:nvSpPr>
          <p:cNvPr id="123" name="Content Placeholder 1"/>
          <p:cNvSpPr>
            <a:spLocks noGrp="1" noChangeAspect="1"/>
          </p:cNvSpPr>
          <p:nvPr>
            <p:ph sz="half" idx="4294967295"/>
          </p:nvPr>
        </p:nvSpPr>
        <p:spPr>
          <a:xfrm>
            <a:off x="318492" y="5485475"/>
            <a:ext cx="822960" cy="1097280"/>
          </a:xfrm>
          <a:prstGeom prst="rect">
            <a:avLst/>
          </a:prstGeom>
        </p:spPr>
        <p:txBody>
          <a:bodyPr/>
          <a:lstStyle>
            <a:lvl1pPr algn="ctr">
              <a:defRPr/>
            </a:lvl1pPr>
          </a:lstStyle>
          <a:p>
            <a:endParaRPr lang="en-US" dirty="0"/>
          </a:p>
        </p:txBody>
      </p:sp>
      <p:sp>
        <p:nvSpPr>
          <p:cNvPr id="124" name="Content Placeholder 1"/>
          <p:cNvSpPr>
            <a:spLocks noGrp="1" noChangeAspect="1"/>
          </p:cNvSpPr>
          <p:nvPr>
            <p:ph sz="half" idx="4294967295"/>
          </p:nvPr>
        </p:nvSpPr>
        <p:spPr>
          <a:xfrm>
            <a:off x="10880137" y="5485475"/>
            <a:ext cx="822960" cy="1097280"/>
          </a:xfrm>
          <a:prstGeom prst="rect">
            <a:avLst/>
          </a:prstGeom>
        </p:spPr>
        <p:txBody>
          <a:bodyPr/>
          <a:lstStyle>
            <a:lvl1pPr algn="ctr">
              <a:defRPr/>
            </a:lvl1pPr>
          </a:lstStyle>
          <a:p>
            <a:endParaRPr lang="en-US" dirty="0"/>
          </a:p>
        </p:txBody>
      </p:sp>
      <p:sp>
        <p:nvSpPr>
          <p:cNvPr id="125" name="Content Placeholder 1"/>
          <p:cNvSpPr>
            <a:spLocks noGrp="1" noChangeAspect="1"/>
          </p:cNvSpPr>
          <p:nvPr>
            <p:ph sz="half" idx="4294967295"/>
          </p:nvPr>
        </p:nvSpPr>
        <p:spPr>
          <a:xfrm>
            <a:off x="5599312" y="5485475"/>
            <a:ext cx="822960" cy="1097280"/>
          </a:xfrm>
          <a:prstGeom prst="rect">
            <a:avLst/>
          </a:prstGeom>
        </p:spPr>
        <p:txBody>
          <a:bodyPr/>
          <a:lstStyle>
            <a:lvl1pPr algn="ctr">
              <a:defRPr/>
            </a:lvl1pPr>
          </a:lstStyle>
          <a:p>
            <a:endParaRPr lang="en-US" dirty="0"/>
          </a:p>
        </p:txBody>
      </p:sp>
      <p:sp>
        <p:nvSpPr>
          <p:cNvPr id="126" name="Content Placeholder 1"/>
          <p:cNvSpPr>
            <a:spLocks noGrp="1" noChangeAspect="1"/>
          </p:cNvSpPr>
          <p:nvPr>
            <p:ph sz="half" idx="4294967295"/>
          </p:nvPr>
        </p:nvSpPr>
        <p:spPr>
          <a:xfrm>
            <a:off x="4543148" y="5485475"/>
            <a:ext cx="822960" cy="1097280"/>
          </a:xfrm>
          <a:prstGeom prst="rect">
            <a:avLst/>
          </a:prstGeom>
        </p:spPr>
        <p:txBody>
          <a:bodyPr/>
          <a:lstStyle>
            <a:lvl1pPr algn="ctr">
              <a:defRPr/>
            </a:lvl1pPr>
          </a:lstStyle>
          <a:p>
            <a:endParaRPr lang="en-US" dirty="0"/>
          </a:p>
        </p:txBody>
      </p:sp>
      <p:sp>
        <p:nvSpPr>
          <p:cNvPr id="127" name="Content Placeholder 1"/>
          <p:cNvSpPr>
            <a:spLocks noGrp="1" noChangeAspect="1"/>
          </p:cNvSpPr>
          <p:nvPr>
            <p:ph sz="half" idx="4294967295"/>
          </p:nvPr>
        </p:nvSpPr>
        <p:spPr>
          <a:xfrm>
            <a:off x="9823968" y="5485475"/>
            <a:ext cx="822960" cy="1097280"/>
          </a:xfrm>
          <a:prstGeom prst="rect">
            <a:avLst/>
          </a:prstGeom>
        </p:spPr>
        <p:txBody>
          <a:bodyPr/>
          <a:lstStyle>
            <a:lvl1pPr algn="ctr">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96557098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5"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5929665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a:t>Click to edit Master title style</a:t>
            </a:r>
          </a:p>
        </p:txBody>
      </p:sp>
      <p:sp>
        <p:nvSpPr>
          <p:cNvPr id="3" name="Content Placeholder 2"/>
          <p:cNvSpPr>
            <a:spLocks noGrp="1"/>
          </p:cNvSpPr>
          <p:nvPr>
            <p:ph sz="half" idx="1"/>
          </p:nvPr>
        </p:nvSpPr>
        <p:spPr>
          <a:xfrm>
            <a:off x="609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6" name="Rectangle 12"/>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7473238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3.png"/><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2E268C35-13A2-4299-B7BB-FB7E893B235D}" type="datetimeFigureOut">
              <a:rPr lang="en-US" smtClean="0"/>
              <a:pPr/>
              <a:t>9/19/2025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18D3C272-1074-4A47-9676-4E606000892A}" type="slidenum">
              <a:rPr lang="en-US" smtClean="0"/>
              <a:pPr/>
              <a:t>‹#›</a:t>
            </a:fld>
            <a:endParaRPr lang="en-US" dirty="0"/>
          </a:p>
        </p:txBody>
      </p:sp>
    </p:spTree>
    <p:extLst>
      <p:ext uri="{BB962C8B-B14F-4D97-AF65-F5344CB8AC3E}">
        <p14:creationId xmlns:p14="http://schemas.microsoft.com/office/powerpoint/2010/main" val="2904444378"/>
      </p:ext>
    </p:extLst>
  </p:cSld>
  <p:clrMap bg1="lt1" tx1="dk1" bg2="lt2" tx2="dk2" accent1="accent1" accent2="accent2" accent3="accent3" accent4="accent4" accent5="accent5" accent6="accent6" hlink="hlink" folHlink="folHlink"/>
  <p:sldLayoutIdLst>
    <p:sldLayoutId id="2147483655" r:id="rId1"/>
    <p:sldLayoutId id="2147483769" r:id="rId2"/>
    <p:sldLayoutId id="2147483773" r:id="rId3"/>
    <p:sldLayoutId id="2147483774" r:id="rId4"/>
    <p:sldLayoutId id="2147483775" r:id="rId5"/>
    <p:sldLayoutId id="2147483776" r:id="rId6"/>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Arial" charset="0"/>
                <a:ea typeface="ＭＳ Ｐゴシック" pitchFamily="1" charset="-128"/>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Arial" charset="0"/>
                <a:ea typeface="ＭＳ Ｐゴシック" pitchFamily="1"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pic>
        <p:nvPicPr>
          <p:cNvPr id="1032" name="Picture 5"/>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674526801"/>
      </p:ext>
    </p:extLst>
  </p:cSld>
  <p:clrMap bg1="lt1" tx1="dk1" bg2="lt2" tx2="dk2" accent1="accent1" accent2="accent2" accent3="accent3" accent4="accent4" accent5="accent5" accent6="accent6" hlink="hlink" folHlink="folHlink"/>
  <p:sldLayoutIdLst>
    <p:sldLayoutId id="2147483739" r:id="rId1"/>
    <p:sldLayoutId id="2147483662" r:id="rId2"/>
    <p:sldLayoutId id="2147483664" r:id="rId3"/>
    <p:sldLayoutId id="2147483767" r:id="rId4"/>
    <p:sldLayoutId id="2147483743" r:id="rId5"/>
    <p:sldLayoutId id="2147483745" r:id="rId6"/>
    <p:sldLayoutId id="2147483679" r:id="rId7"/>
    <p:sldLayoutId id="2147483768" r:id="rId8"/>
    <p:sldLayoutId id="2147483772" r:id="rId9"/>
  </p:sldLayoutIdLst>
  <p:transition/>
  <p:hf hdr="0" ftr="0" dt="0"/>
  <p:txStyles>
    <p:titleStyle>
      <a:lvl1pPr algn="ctr" rtl="0" eaLnBrk="0" fontAlgn="base" hangingPunct="0">
        <a:spcBef>
          <a:spcPct val="0"/>
        </a:spcBef>
        <a:spcAft>
          <a:spcPct val="0"/>
        </a:spcAft>
        <a:defRPr sz="3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41995" name="Rectangle 11"/>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Times New Roman" panose="02020603050405020304" pitchFamily="18" charset="0"/>
                <a:ea typeface="ＭＳ Ｐゴシック" pitchFamily="1" charset="-128"/>
                <a:cs typeface="Times New Roman" panose="02020603050405020304" pitchFamily="18" charset="0"/>
              </a:defRPr>
            </a:lvl1pPr>
          </a:lstStyle>
          <a:p>
            <a:pPr defTabSz="457200">
              <a:defRPr/>
            </a:pPr>
            <a:endParaRPr lang="en-US" dirty="0">
              <a:solidFill>
                <a:srgbClr val="000000"/>
              </a:solidFill>
            </a:endParaRPr>
          </a:p>
        </p:txBody>
      </p:sp>
      <p:sp>
        <p:nvSpPr>
          <p:cNvPr id="41996" name="Rectangle 12"/>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atin typeface="Times New Roman" panose="02020603050405020304" pitchFamily="18" charset="0"/>
                <a:ea typeface="ＭＳ Ｐゴシック" pitchFamily="1" charset="-128"/>
                <a:cs typeface="Times New Roman" panose="02020603050405020304" pitchFamily="18" charset="0"/>
              </a:defRPr>
            </a:lvl1pPr>
          </a:lstStyle>
          <a:p>
            <a:pPr defTabSz="457200">
              <a:defRPr/>
            </a:pPr>
            <a:endParaRPr lang="en-US" dirty="0">
              <a:solidFill>
                <a:srgbClr val="000000"/>
              </a:solidFill>
            </a:endParaRPr>
          </a:p>
        </p:txBody>
      </p:sp>
      <p:pic>
        <p:nvPicPr>
          <p:cNvPr id="1032" name="Picture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latin typeface="Times New Roman" panose="02020603050405020304" pitchFamily="18" charset="0"/>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84057935"/>
      </p:ext>
    </p:extLst>
  </p:cSld>
  <p:clrMap bg1="lt1" tx1="dk1" bg2="lt2" tx2="dk2" accent1="accent1" accent2="accent2" accent3="accent3" accent4="accent4" accent5="accent5" accent6="accent6" hlink="hlink" folHlink="folHlink"/>
  <p:sldLayoutIdLst>
    <p:sldLayoutId id="2147483677" r:id="rId1"/>
    <p:sldLayoutId id="2147483740" r:id="rId2"/>
    <p:sldLayoutId id="2147483770" r:id="rId3"/>
  </p:sldLayoutIdLst>
  <p:transition/>
  <p:hf hdr="0" ftr="0" dt="0"/>
  <p:txStyles>
    <p:titleStyle>
      <a:lvl1pPr algn="ctr" rtl="0" eaLnBrk="0" fontAlgn="base" hangingPunct="0">
        <a:spcBef>
          <a:spcPct val="0"/>
        </a:spcBef>
        <a:spcAft>
          <a:spcPct val="0"/>
        </a:spcAft>
        <a:defRPr sz="3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B48CD-50DE-4207-ACF7-5C2B5F8336A0}" type="datetimeFigureOut">
              <a:rPr lang="en-US" smtClean="0"/>
              <a:t>9/19/2025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A3344-3B06-4BFA-B3B5-EF37F1C11F08}" type="slidenum">
              <a:rPr lang="en-US" smtClean="0"/>
              <a:t>‹#›</a:t>
            </a:fld>
            <a:endParaRPr lang="en-US"/>
          </a:p>
        </p:txBody>
      </p:sp>
    </p:spTree>
    <p:extLst>
      <p:ext uri="{BB962C8B-B14F-4D97-AF65-F5344CB8AC3E}">
        <p14:creationId xmlns:p14="http://schemas.microsoft.com/office/powerpoint/2010/main" val="3463472638"/>
      </p:ext>
    </p:extLst>
  </p:cSld>
  <p:clrMap bg1="lt1" tx1="dk1" bg2="lt2" tx2="dk2" accent1="accent1" accent2="accent2" accent3="accent3" accent4="accent4" accent5="accent5" accent6="accent6" hlink="hlink" folHlink="folHlink"/>
  <p:sldLayoutIdLst>
    <p:sldLayoutId id="2147483765" r:id="rId1"/>
    <p:sldLayoutId id="21474837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117/1.JATIS.10.3.036003" TargetMode="External"/><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117/1.JATIS.10.3.036003" TargetMode="External"/><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59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hyperlink" Target="https://www.nist.gov/chips/rochester-institute-technology-rit-rochester" TargetMode="External"/><Relationship Id="rId3" Type="http://schemas.openxmlformats.org/officeDocument/2006/relationships/hyperlink" Target="https://www.rit.edu/news/rit-expands-its-workforce-initiatives-semiconductor-industry" TargetMode="External"/><Relationship Id="rId7" Type="http://schemas.openxmlformats.org/officeDocument/2006/relationships/hyperlink" Target="https://www.rochesterfirst.com/development/inside-upwards-at-rit-an-international-semiconductor-education-exchange-program/" TargetMode="External"/><Relationship Id="rId2" Type="http://schemas.openxmlformats.org/officeDocument/2006/relationships/hyperlink" Target="https://nsf.elsevierpure.com/en/projects/beginnings-empowering-minds-through-experiential-learning-researc" TargetMode="External"/><Relationship Id="rId1" Type="http://schemas.openxmlformats.org/officeDocument/2006/relationships/slideLayout" Target="../slideLayouts/slideLayout4.xml"/><Relationship Id="rId6" Type="http://schemas.openxmlformats.org/officeDocument/2006/relationships/hyperlink" Target="https://nsf.elsevierpure.com/en/projects/us-japan-university-partnership-for-workforce-advancement-and-res" TargetMode="External"/><Relationship Id="rId11" Type="http://schemas.openxmlformats.org/officeDocument/2006/relationships/hyperlink" Target="https://www.rit.edu/news/semiconductor-chips" TargetMode="External"/><Relationship Id="rId5" Type="http://schemas.openxmlformats.org/officeDocument/2006/relationships/hyperlink" Target="https://www.rit.edu/news/nsf-awards-rit-nearly-3-million-advance-semiconductor-technologies" TargetMode="External"/><Relationship Id="rId10" Type="http://schemas.openxmlformats.org/officeDocument/2006/relationships/hyperlink" Target="https://www.rochesterfirst.com/news/local-news/rit-awarded-1-5-million-to-train-555-students-in-semiconductor-program/" TargetMode="External"/><Relationship Id="rId4" Type="http://schemas.openxmlformats.org/officeDocument/2006/relationships/hyperlink" Target="https://www.nsf.gov/awardsearch/showAward?AWD_ID=2345983&amp;HistoricalAwards=false" TargetMode="External"/><Relationship Id="rId9" Type="http://schemas.openxmlformats.org/officeDocument/2006/relationships/hyperlink" Target="https://www.nist.gov/news-events/news/2024/09/biden-harris-administration-launches-nstc-workforce-center-excellenc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1.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928B-A014-3C31-FAE9-5E30886120EB}"/>
              </a:ext>
            </a:extLst>
          </p:cNvPr>
          <p:cNvSpPr>
            <a:spLocks noGrp="1"/>
          </p:cNvSpPr>
          <p:nvPr>
            <p:ph type="ctrTitle" sz="quarter"/>
          </p:nvPr>
        </p:nvSpPr>
        <p:spPr/>
        <p:txBody>
          <a:bodyPr/>
          <a:lstStyle/>
          <a:p>
            <a:r>
              <a:rPr lang="en-US" altLang="en-US" dirty="0"/>
              <a:t>Sensors and Detectors for Physical and Chemical Sciences</a:t>
            </a:r>
            <a:endParaRPr lang="en-US" dirty="0"/>
          </a:p>
        </p:txBody>
      </p:sp>
      <p:sp>
        <p:nvSpPr>
          <p:cNvPr id="3" name="Subtitle 2">
            <a:extLst>
              <a:ext uri="{FF2B5EF4-FFF2-40B4-BE49-F238E27FC236}">
                <a16:creationId xmlns:a16="http://schemas.microsoft.com/office/drawing/2014/main" id="{AE509C12-0F0D-698E-AD7C-2FC08705711B}"/>
              </a:ext>
            </a:extLst>
          </p:cNvPr>
          <p:cNvSpPr>
            <a:spLocks noGrp="1"/>
          </p:cNvSpPr>
          <p:nvPr>
            <p:ph type="subTitle" sz="quarter" idx="1"/>
          </p:nvPr>
        </p:nvSpPr>
        <p:spPr/>
        <p:txBody>
          <a:bodyPr/>
          <a:lstStyle/>
          <a:p>
            <a:r>
              <a:rPr lang="en-US" dirty="0"/>
              <a:t>Don Figer </a:t>
            </a:r>
          </a:p>
          <a:p>
            <a:r>
              <a:rPr lang="en-US" dirty="0"/>
              <a:t>College of Science, Professor </a:t>
            </a:r>
          </a:p>
          <a:p>
            <a:r>
              <a:rPr lang="en-US" dirty="0"/>
              <a:t>Future Photon Initiative, Director </a:t>
            </a:r>
          </a:p>
          <a:p>
            <a:r>
              <a:rPr lang="en-US" dirty="0"/>
              <a:t>Center for Detectors, Director</a:t>
            </a:r>
          </a:p>
          <a:p>
            <a:r>
              <a:rPr lang="en-US" dirty="0"/>
              <a:t>October 29, 2025</a:t>
            </a:r>
          </a:p>
          <a:p>
            <a:endParaRPr lang="en-US" dirty="0"/>
          </a:p>
        </p:txBody>
      </p:sp>
      <p:pic>
        <p:nvPicPr>
          <p:cNvPr id="9" name="Picture Placeholder 8" descr="A logo for a science company&#10;&#10;AI-generated content may be incorrect.">
            <a:extLst>
              <a:ext uri="{FF2B5EF4-FFF2-40B4-BE49-F238E27FC236}">
                <a16:creationId xmlns:a16="http://schemas.microsoft.com/office/drawing/2014/main" id="{452F3DC5-28F7-941C-7452-63C31D8E3AB7}"/>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tretch>
            <a:fillRect/>
          </a:stretch>
        </p:blipFill>
        <p:spPr>
          <a:xfrm>
            <a:off x="6309360" y="3886200"/>
            <a:ext cx="4639115" cy="2377440"/>
          </a:xfrm>
        </p:spPr>
      </p:pic>
    </p:spTree>
    <p:extLst>
      <p:ext uri="{BB962C8B-B14F-4D97-AF65-F5344CB8AC3E}">
        <p14:creationId xmlns:p14="http://schemas.microsoft.com/office/powerpoint/2010/main" val="141418362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Times New Roman" panose="02020603050405020304" pitchFamily="18" charset="0"/>
                <a:cs typeface="Times New Roman" panose="02020603050405020304" pitchFamily="18" charset="0"/>
              </a:rPr>
              <a:t>Single Photon Images</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sp>
        <p:nvSpPr>
          <p:cNvPr id="4" name="Slide Number Placeholder 3"/>
          <p:cNvSpPr>
            <a:spLocks noGrp="1"/>
          </p:cNvSpPr>
          <p:nvPr>
            <p:ph type="sldNum" sz="quarter" idx="12"/>
          </p:nvPr>
        </p:nvSpPr>
        <p:spPr/>
        <p:txBody>
          <a:bodyPr/>
          <a:lstStyle/>
          <a:p>
            <a:fld id="{B9B0392C-5BE7-214B-9E5F-CC8853CBAA6A}" type="slidenum">
              <a:rPr lang="en-US" smtClean="0"/>
              <a:pPr/>
              <a:t>10</a:t>
            </a:fld>
            <a:endParaRPr lang="en-US" dirty="0"/>
          </a:p>
        </p:txBody>
      </p:sp>
      <p:pic>
        <p:nvPicPr>
          <p:cNvPr id="2" name="Picture 1"/>
          <p:cNvPicPr>
            <a:picLocks noChangeAspect="1"/>
          </p:cNvPicPr>
          <p:nvPr/>
        </p:nvPicPr>
        <p:blipFill rotWithShape="1">
          <a:blip r:embed="rId3"/>
          <a:srcRect t="1" b="5989"/>
          <a:stretch/>
        </p:blipFill>
        <p:spPr>
          <a:xfrm>
            <a:off x="1701160" y="6003712"/>
            <a:ext cx="8804804" cy="284001"/>
          </a:xfrm>
          <a:prstGeom prst="rect">
            <a:avLst/>
          </a:prstGeom>
        </p:spPr>
      </p:pic>
      <p:sp>
        <p:nvSpPr>
          <p:cNvPr id="3" name="TextBox 2"/>
          <p:cNvSpPr txBox="1"/>
          <p:nvPr/>
        </p:nvSpPr>
        <p:spPr>
          <a:xfrm>
            <a:off x="5469402" y="6141741"/>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8" name="TextBox 7"/>
          <p:cNvSpPr txBox="1"/>
          <p:nvPr/>
        </p:nvSpPr>
        <p:spPr>
          <a:xfrm>
            <a:off x="6681458"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0" name="TextBox 9"/>
          <p:cNvSpPr txBox="1"/>
          <p:nvPr/>
        </p:nvSpPr>
        <p:spPr>
          <a:xfrm>
            <a:off x="789211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1" name="TextBox 10"/>
          <p:cNvSpPr txBox="1"/>
          <p:nvPr/>
        </p:nvSpPr>
        <p:spPr>
          <a:xfrm>
            <a:off x="9102774"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2" name="TextBox 11"/>
          <p:cNvSpPr txBox="1"/>
          <p:nvPr/>
        </p:nvSpPr>
        <p:spPr>
          <a:xfrm>
            <a:off x="10313432"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3" name="TextBox 12"/>
          <p:cNvSpPr txBox="1"/>
          <p:nvPr/>
        </p:nvSpPr>
        <p:spPr>
          <a:xfrm>
            <a:off x="425734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4" name="TextBox 13"/>
          <p:cNvSpPr txBox="1"/>
          <p:nvPr/>
        </p:nvSpPr>
        <p:spPr>
          <a:xfrm>
            <a:off x="3083390"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5" name="TextBox 14"/>
          <p:cNvSpPr txBox="1"/>
          <p:nvPr/>
        </p:nvSpPr>
        <p:spPr>
          <a:xfrm>
            <a:off x="1871334"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pic>
        <p:nvPicPr>
          <p:cNvPr id="16"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840912" y="1661694"/>
            <a:ext cx="4098175" cy="4098175"/>
          </a:xfrm>
        </p:spPr>
      </p:pic>
    </p:spTree>
    <p:extLst>
      <p:ext uri="{BB962C8B-B14F-4D97-AF65-F5344CB8AC3E}">
        <p14:creationId xmlns:p14="http://schemas.microsoft.com/office/powerpoint/2010/main" val="57899342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2728A798-A9B1-9345-5320-894E57F29C5D}"/>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Sensor Parameters and Performance</a:t>
            </a:r>
          </a:p>
        </p:txBody>
      </p:sp>
      <p:graphicFrame>
        <p:nvGraphicFramePr>
          <p:cNvPr id="4" name="Content Placeholder 3">
            <a:extLst>
              <a:ext uri="{FF2B5EF4-FFF2-40B4-BE49-F238E27FC236}">
                <a16:creationId xmlns:a16="http://schemas.microsoft.com/office/drawing/2014/main" id="{CD1C7522-2397-4287-8CFB-F9B8CCA9D1EE}"/>
              </a:ext>
            </a:extLst>
          </p:cNvPr>
          <p:cNvGraphicFramePr>
            <a:graphicFrameLocks noGrp="1"/>
          </p:cNvGraphicFramePr>
          <p:nvPr>
            <p:ph idx="1"/>
          </p:nvPr>
        </p:nvGraphicFramePr>
        <p:xfrm>
          <a:off x="609600" y="1295400"/>
          <a:ext cx="10972801" cy="4568822"/>
        </p:xfrm>
        <a:graphic>
          <a:graphicData uri="http://schemas.openxmlformats.org/drawingml/2006/table">
            <a:tbl>
              <a:tblPr/>
              <a:tblGrid>
                <a:gridCol w="2741625">
                  <a:extLst>
                    <a:ext uri="{9D8B030D-6E8A-4147-A177-3AD203B41FA5}">
                      <a16:colId xmlns:a16="http://schemas.microsoft.com/office/drawing/2014/main" val="2332609287"/>
                    </a:ext>
                  </a:extLst>
                </a:gridCol>
                <a:gridCol w="2741625">
                  <a:extLst>
                    <a:ext uri="{9D8B030D-6E8A-4147-A177-3AD203B41FA5}">
                      <a16:colId xmlns:a16="http://schemas.microsoft.com/office/drawing/2014/main" val="2955174432"/>
                    </a:ext>
                  </a:extLst>
                </a:gridCol>
                <a:gridCol w="2747926">
                  <a:extLst>
                    <a:ext uri="{9D8B030D-6E8A-4147-A177-3AD203B41FA5}">
                      <a16:colId xmlns:a16="http://schemas.microsoft.com/office/drawing/2014/main" val="2305467385"/>
                    </a:ext>
                  </a:extLst>
                </a:gridCol>
                <a:gridCol w="2741625">
                  <a:extLst>
                    <a:ext uri="{9D8B030D-6E8A-4147-A177-3AD203B41FA5}">
                      <a16:colId xmlns:a16="http://schemas.microsoft.com/office/drawing/2014/main" val="756167128"/>
                    </a:ext>
                  </a:extLst>
                </a:gridCol>
              </a:tblGrid>
              <a:tr h="269948">
                <a:tc gridSpan="4">
                  <a:txBody>
                    <a:bodyPr/>
                    <a:lstStyle/>
                    <a:p>
                      <a:pPr algn="ctr" fontAlgn="ctr"/>
                      <a:r>
                        <a:rPr lang="en-US" sz="1600" b="0" i="0" u="none" strike="noStrike" dirty="0">
                          <a:solidFill>
                            <a:srgbClr val="FFFFFF"/>
                          </a:solidFill>
                          <a:effectLst/>
                          <a:latin typeface="Calibri" panose="020F0502020204030204" pitchFamily="34" charset="0"/>
                        </a:rPr>
                        <a:t>Sensor Parameters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1327400"/>
                  </a:ext>
                </a:extLst>
              </a:tr>
              <a:tr h="269948">
                <a:tc>
                  <a:txBody>
                    <a:bodyPr/>
                    <a:lstStyle/>
                    <a:p>
                      <a:pPr algn="ctr" fontAlgn="ctr"/>
                      <a:r>
                        <a:rPr lang="en-US" sz="1600" b="0" i="0" u="none" strike="noStrike">
                          <a:solidFill>
                            <a:srgbClr val="FFFFFF"/>
                          </a:solidFill>
                          <a:effectLst/>
                          <a:latin typeface="Calibri" panose="020F0502020204030204" pitchFamily="34" charset="0"/>
                        </a:rPr>
                        <a:t>Parameter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Unit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QISSAT1-2</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FFFFFF"/>
                          </a:solidFill>
                          <a:effectLst/>
                          <a:latin typeface="Calibri" panose="020F0502020204030204" pitchFamily="34" charset="0"/>
                        </a:rPr>
                        <a:t>HWK4123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1113929771"/>
                  </a:ext>
                </a:extLst>
              </a:tr>
              <a:tr h="269948">
                <a:tc>
                  <a:txBody>
                    <a:bodyPr/>
                    <a:lstStyle/>
                    <a:p>
                      <a:pPr algn="ctr" fontAlgn="ctr"/>
                      <a:r>
                        <a:rPr lang="en-US" sz="1600" b="0" i="0" u="none" strike="noStrike" dirty="0">
                          <a:solidFill>
                            <a:srgbClr val="FFFFFF"/>
                          </a:solidFill>
                          <a:effectLst/>
                          <a:latin typeface="Calibri" panose="020F0502020204030204" pitchFamily="34" charset="0"/>
                        </a:rPr>
                        <a:t>Format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1024 × 1024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4096 × 2304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271981"/>
                  </a:ext>
                </a:extLst>
              </a:tr>
              <a:tr h="269948">
                <a:tc>
                  <a:txBody>
                    <a:bodyPr/>
                    <a:lstStyle/>
                    <a:p>
                      <a:pPr algn="ctr" fontAlgn="ctr"/>
                      <a:r>
                        <a:rPr lang="en-US" sz="1600" b="0" i="0" u="none" strike="noStrike" dirty="0">
                          <a:solidFill>
                            <a:srgbClr val="FFFFFF"/>
                          </a:solidFill>
                          <a:effectLst/>
                          <a:latin typeface="Calibri" panose="020F0502020204030204" pitchFamily="34" charset="0"/>
                        </a:rPr>
                        <a:t>Pixel Size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l-GR" sz="1600" b="0" i="0" u="none" strike="noStrike">
                          <a:solidFill>
                            <a:srgbClr val="000000"/>
                          </a:solidFill>
                          <a:effectLst/>
                          <a:latin typeface="Calibri" panose="020F0502020204030204" pitchFamily="34" charset="0"/>
                        </a:rPr>
                        <a:t>μ</a:t>
                      </a:r>
                      <a:r>
                        <a:rPr lang="en-US" sz="1600" b="0" i="0" u="none" strike="noStrike">
                          <a:solidFill>
                            <a:srgbClr val="000000"/>
                          </a:solidFill>
                          <a:effectLst/>
                          <a:latin typeface="Calibri" panose="020F0502020204030204" pitchFamily="34" charset="0"/>
                        </a:rPr>
                        <a:t>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1.1</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4.6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7891986"/>
                  </a:ext>
                </a:extLst>
              </a:tr>
              <a:tr h="269948">
                <a:tc gridSpan="4">
                  <a:txBody>
                    <a:bodyPr/>
                    <a:lstStyle/>
                    <a:p>
                      <a:pPr algn="ctr" fontAlgn="ctr"/>
                      <a:r>
                        <a:rPr lang="en-US" sz="1600" b="0" i="0" u="none" strike="noStrike" dirty="0">
                          <a:solidFill>
                            <a:srgbClr val="FFFFFF"/>
                          </a:solidFill>
                          <a:effectLst/>
                          <a:latin typeface="Calibri" panose="020F0502020204030204" pitchFamily="34" charset="0"/>
                        </a:rPr>
                        <a:t>Sensor Performance Metrics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625387"/>
                  </a:ext>
                </a:extLst>
              </a:tr>
              <a:tr h="269948">
                <a:tc>
                  <a:txBody>
                    <a:bodyPr/>
                    <a:lstStyle/>
                    <a:p>
                      <a:pPr algn="ctr" fontAlgn="ctr"/>
                      <a:r>
                        <a:rPr lang="en-US" sz="1600" b="0" i="0" u="none" strike="noStrike">
                          <a:solidFill>
                            <a:srgbClr val="FFFFFF"/>
                          </a:solidFill>
                          <a:effectLst/>
                          <a:latin typeface="Calibri" panose="020F0502020204030204" pitchFamily="34" charset="0"/>
                        </a:rPr>
                        <a:t>Dark Current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r>
                        <a:rPr lang="en-US" sz="1600" b="0" i="0" u="none" strike="noStrike" dirty="0">
                          <a:solidFill>
                            <a:srgbClr val="000000"/>
                          </a:solidFill>
                          <a:effectLst/>
                          <a:latin typeface="Calibri" panose="020F0502020204030204" pitchFamily="34" charset="0"/>
                        </a:rPr>
                        <a:t>/pix/s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0.0004 (253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0.006 (233 K)</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1912694"/>
                  </a:ext>
                </a:extLst>
              </a:tr>
              <a:tr h="269948">
                <a:tc rowSpan="3">
                  <a:txBody>
                    <a:bodyPr/>
                    <a:lstStyle/>
                    <a:p>
                      <a:pPr algn="ctr" fontAlgn="ctr"/>
                      <a:r>
                        <a:rPr lang="en-US" sz="1600" b="0" i="0" u="none" strike="noStrike">
                          <a:solidFill>
                            <a:srgbClr val="FFFFFF"/>
                          </a:solidFill>
                          <a:effectLst/>
                          <a:latin typeface="Calibri" panose="020F0502020204030204" pitchFamily="34" charset="0"/>
                        </a:rPr>
                        <a:t>Quantum Efficiency</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dirty="0">
                          <a:solidFill>
                            <a:srgbClr val="000000"/>
                          </a:solidFill>
                          <a:effectLst/>
                          <a:latin typeface="Calibri" panose="020F0502020204030204" pitchFamily="34" charset="0"/>
                        </a:rPr>
                        <a:t>% (325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60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1850560"/>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(500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284871"/>
                  </a:ext>
                </a:extLst>
              </a:tr>
              <a:tr h="269948">
                <a:tc vMerge="1">
                  <a:txBody>
                    <a:bodyPr/>
                    <a:lstStyle/>
                    <a:p>
                      <a:endParaRPr lang="en-US"/>
                    </a:p>
                  </a:txBody>
                  <a:tcPr/>
                </a:tc>
                <a:tc>
                  <a:txBody>
                    <a:bodyPr/>
                    <a:lstStyle/>
                    <a:p>
                      <a:pPr algn="ctr" fontAlgn="ctr"/>
                      <a:r>
                        <a:rPr lang="en-US" sz="1600" b="0" i="0" u="none" strike="noStrike" dirty="0">
                          <a:solidFill>
                            <a:srgbClr val="000000"/>
                          </a:solidFill>
                          <a:effectLst/>
                          <a:latin typeface="Calibri" panose="020F0502020204030204" pitchFamily="34" charset="0"/>
                        </a:rPr>
                        <a:t>% (940 nm)</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36</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74497"/>
                  </a:ext>
                </a:extLst>
              </a:tr>
              <a:tr h="529749">
                <a:tc>
                  <a:txBody>
                    <a:bodyPr/>
                    <a:lstStyle/>
                    <a:p>
                      <a:pPr algn="ctr" fontAlgn="ctr"/>
                      <a:r>
                        <a:rPr lang="en-US" sz="1600" b="0" i="0" u="none" strike="noStrike">
                          <a:solidFill>
                            <a:srgbClr val="FFFFFF"/>
                          </a:solidFill>
                          <a:effectLst/>
                          <a:latin typeface="Calibri" panose="020F0502020204030204" pitchFamily="34" charset="0"/>
                        </a:rPr>
                        <a:t>Read Noise (median)</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cs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0.27</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0.23</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0937926"/>
                  </a:ext>
                </a:extLst>
              </a:tr>
              <a:tr h="269948">
                <a:tc>
                  <a:txBody>
                    <a:bodyPr/>
                    <a:lstStyle/>
                    <a:p>
                      <a:pPr algn="ctr" fontAlgn="ctr"/>
                      <a:r>
                        <a:rPr lang="en-US" sz="1600" b="0" i="0" u="none" strike="noStrike">
                          <a:solidFill>
                            <a:srgbClr val="FFFFFF"/>
                          </a:solidFill>
                          <a:effectLst/>
                          <a:latin typeface="Calibri" panose="020F0502020204030204" pitchFamily="34" charset="0"/>
                        </a:rPr>
                        <a:t>Full Well Depth</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altLang="en-US" sz="1600" dirty="0">
                          <a:latin typeface="Calibri" panose="020F0502020204030204" pitchFamily="34" charset="0"/>
                          <a:ea typeface="Calibri" panose="020F0502020204030204" pitchFamily="34" charset="0"/>
                          <a:cs typeface="Calibri" panose="020F0502020204030204" pitchFamily="34" charset="0"/>
                        </a:rPr>
                        <a:t>e</a:t>
                      </a:r>
                      <a:r>
                        <a:rPr lang="en-US" altLang="en-US" sz="1600" baseline="30000" dirty="0">
                          <a:latin typeface="Calibri" panose="020F0502020204030204" pitchFamily="34" charset="0"/>
                          <a:ea typeface="Calibri" panose="020F0502020204030204" pitchFamily="34" charset="0"/>
                          <a:cs typeface="Calibri" panose="020F0502020204030204" pitchFamily="34" charset="0"/>
                        </a:rPr>
                        <a:t>-</a:t>
                      </a:r>
                      <a:endParaRPr lang="en-US" sz="1600" b="0" i="0" u="none" strike="noStrike" dirty="0">
                        <a:solidFill>
                          <a:srgbClr val="000000"/>
                        </a:solidFill>
                        <a:effectLst/>
                        <a:latin typeface="Calibri" panose="020F0502020204030204" pitchFamily="34" charset="0"/>
                      </a:endParaRP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275</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7000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9016035"/>
                  </a:ext>
                </a:extLst>
              </a:tr>
              <a:tr h="269948">
                <a:tc>
                  <a:txBody>
                    <a:bodyPr/>
                    <a:lstStyle/>
                    <a:p>
                      <a:pPr algn="ctr" fontAlgn="ctr"/>
                      <a:r>
                        <a:rPr lang="en-US" sz="1600" b="0" i="0" u="none" strike="noStrike">
                          <a:solidFill>
                            <a:srgbClr val="FFFFFF"/>
                          </a:solidFill>
                          <a:effectLst/>
                          <a:latin typeface="Calibri" panose="020F0502020204030204" pitchFamily="34" charset="0"/>
                        </a:rPr>
                        <a:t>Fill Factor</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100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215703"/>
                  </a:ext>
                </a:extLst>
              </a:tr>
              <a:tr h="269948">
                <a:tc>
                  <a:txBody>
                    <a:bodyPr/>
                    <a:lstStyle/>
                    <a:p>
                      <a:pPr algn="ctr" fontAlgn="ctr"/>
                      <a:r>
                        <a:rPr lang="en-US" sz="1600" b="0" i="0" u="none" strike="noStrike">
                          <a:solidFill>
                            <a:srgbClr val="FFFFFF"/>
                          </a:solidFill>
                          <a:effectLst/>
                          <a:latin typeface="Calibri" panose="020F0502020204030204" pitchFamily="34" charset="0"/>
                        </a:rPr>
                        <a:t>Frame Rate</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fps</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up to 30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up to 120</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5497594"/>
                  </a:ext>
                </a:extLst>
              </a:tr>
              <a:tr h="529749">
                <a:tc>
                  <a:txBody>
                    <a:bodyPr/>
                    <a:lstStyle/>
                    <a:p>
                      <a:pPr algn="ctr" fontAlgn="ctr"/>
                      <a:r>
                        <a:rPr lang="en-US" sz="1600" b="0" i="0" u="none" strike="noStrike">
                          <a:solidFill>
                            <a:srgbClr val="FFFFFF"/>
                          </a:solidFill>
                          <a:effectLst/>
                          <a:latin typeface="Calibri" panose="020F0502020204030204" pitchFamily="34" charset="0"/>
                        </a:rPr>
                        <a:t>Current TRL</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en-US" sz="1600" b="0" i="0" u="none" strike="noStrike">
                          <a:solidFill>
                            <a:srgbClr val="000000"/>
                          </a:solidFill>
                          <a:effectLst/>
                          <a:latin typeface="Calibri" panose="020F0502020204030204" pitchFamily="34" charset="0"/>
                        </a:rPr>
                        <a:t>-</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5 (pixels)</a:t>
                      </a:r>
                      <a:br>
                        <a:rPr lang="en-US" sz="1600" b="0" i="0" u="none" strike="noStrike" dirty="0">
                          <a:solidFill>
                            <a:srgbClr val="000000"/>
                          </a:solidFill>
                          <a:effectLst/>
                          <a:latin typeface="Calibri" panose="020F0502020204030204" pitchFamily="34" charset="0"/>
                        </a:rPr>
                      </a:br>
                      <a:r>
                        <a:rPr lang="en-US" sz="1600" b="0" i="0" u="none" strike="noStrike" dirty="0">
                          <a:solidFill>
                            <a:srgbClr val="000000"/>
                          </a:solidFill>
                          <a:effectLst/>
                          <a:latin typeface="Calibri" panose="020F0502020204030204" pitchFamily="34" charset="0"/>
                        </a:rPr>
                        <a:t>4 (ROIC)</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4</a:t>
                      </a:r>
                    </a:p>
                  </a:txBody>
                  <a:tcPr marL="12859" marR="12859"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8004957"/>
                  </a:ext>
                </a:extLst>
              </a:tr>
              <a:tr h="269948">
                <a:tc gridSpan="4">
                  <a:txBody>
                    <a:bodyPr/>
                    <a:lstStyle/>
                    <a:p>
                      <a:pPr algn="ctr" fontAlgn="ctr"/>
                      <a:r>
                        <a:rPr lang="en-US" sz="1600" b="0" i="0" u="none" strike="noStrike" dirty="0">
                          <a:solidFill>
                            <a:srgbClr val="000000"/>
                          </a:solidFill>
                          <a:effectLst/>
                          <a:latin typeface="Calibri" panose="020F0502020204030204" pitchFamily="34" charset="0"/>
                        </a:rPr>
                        <a:t> </a:t>
                      </a:r>
                    </a:p>
                  </a:txBody>
                  <a:tcPr marL="12859" marR="12859"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9057003"/>
                  </a:ext>
                </a:extLst>
              </a:tr>
            </a:tbl>
          </a:graphicData>
        </a:graphic>
      </p:graphicFrame>
      <p:sp>
        <p:nvSpPr>
          <p:cNvPr id="24" name="Slide Number Placeholder 23"/>
          <p:cNvSpPr>
            <a:spLocks noGrp="1"/>
          </p:cNvSpPr>
          <p:nvPr>
            <p:ph type="sldNum" sz="quarter" idx="12"/>
          </p:nvPr>
        </p:nvSpPr>
        <p:spPr/>
        <p:txBody>
          <a:bodyPr/>
          <a:lstStyle/>
          <a:p>
            <a:fld id="{B9B0392C-5BE7-214B-9E5F-CC8853CBAA6A}" type="slidenum">
              <a:rPr lang="en-US" smtClean="0"/>
              <a:pPr/>
              <a:t>11</a:t>
            </a:fld>
            <a:endParaRPr lang="en-US"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74805319-9D03-F60A-0402-03DE3F3251B0}"/>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Radiation Mitigation Readout Modes</a:t>
            </a:r>
          </a:p>
        </p:txBody>
      </p:sp>
      <p:sp>
        <p:nvSpPr>
          <p:cNvPr id="25603" name="Content Placeholder 7">
            <a:extLst>
              <a:ext uri="{FF2B5EF4-FFF2-40B4-BE49-F238E27FC236}">
                <a16:creationId xmlns:a16="http://schemas.microsoft.com/office/drawing/2014/main" id="{4BD84B32-5D22-286D-7BA0-70B9F0E6C962}"/>
              </a:ext>
            </a:extLst>
          </p:cNvPr>
          <p:cNvSpPr>
            <a:spLocks noGrp="1" noChangeArrowheads="1"/>
          </p:cNvSpPr>
          <p:nvPr>
            <p:ph sz="half" idx="1"/>
          </p:nvPr>
        </p:nvSpPr>
        <p:spPr/>
        <p:txBody>
          <a:bodyPr>
            <a:normAutofit fontScale="92500" lnSpcReduction="10000"/>
          </a:bodyPr>
          <a:lstStyle/>
          <a:p>
            <a:r>
              <a:rPr lang="en-US" altLang="en-US"/>
              <a:t>create and validate single event upset mitigation readout modes</a:t>
            </a:r>
          </a:p>
          <a:p>
            <a:r>
              <a:rPr lang="en-US" altLang="en-US"/>
              <a:t>develop and test damage mitigation operational modes</a:t>
            </a:r>
          </a:p>
          <a:p>
            <a:r>
              <a:rPr lang="en-US" altLang="en-US"/>
              <a:t>leverage CMOS digital pixel multiplexing</a:t>
            </a:r>
          </a:p>
          <a:p>
            <a:r>
              <a:rPr lang="en-US" altLang="en-US"/>
              <a:t>generate modular waveforms for custom readout</a:t>
            </a:r>
          </a:p>
          <a:p>
            <a:r>
              <a:rPr lang="en-US" altLang="en-US"/>
              <a:t>verify performance of custom modes at radiation beam line</a:t>
            </a:r>
          </a:p>
          <a:p>
            <a:r>
              <a:rPr lang="en-US" altLang="en-US"/>
              <a:t>advance new readout modes beyond TRL2</a:t>
            </a:r>
          </a:p>
          <a:p>
            <a:endParaRPr lang="en-US" altLang="en-US"/>
          </a:p>
          <a:p>
            <a:endParaRPr lang="en-US" altLang="en-US"/>
          </a:p>
        </p:txBody>
      </p:sp>
      <p:pic>
        <p:nvPicPr>
          <p:cNvPr id="25604" name="Content Placeholder 11">
            <a:extLst>
              <a:ext uri="{FF2B5EF4-FFF2-40B4-BE49-F238E27FC236}">
                <a16:creationId xmlns:a16="http://schemas.microsoft.com/office/drawing/2014/main" id="{53F78AD6-CF89-8DD7-AD1E-F741DB018D98}"/>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532947" y="1574569"/>
            <a:ext cx="2714105" cy="1803862"/>
          </a:xfrm>
        </p:spPr>
      </p:pic>
      <p:pic>
        <p:nvPicPr>
          <p:cNvPr id="10" name="Picture 2">
            <a:extLst>
              <a:ext uri="{FF2B5EF4-FFF2-40B4-BE49-F238E27FC236}">
                <a16:creationId xmlns:a16="http://schemas.microsoft.com/office/drawing/2014/main" id="{37867C83-C8A4-5E4B-C03A-6F32CF0D98E7}"/>
              </a:ext>
            </a:extLst>
          </p:cNvPr>
          <p:cNvPicPr>
            <a:picLocks noGrp="1" noChangeAspect="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bwMode="auto">
          <a:xfrm>
            <a:off x="6197600" y="3908697"/>
            <a:ext cx="5384800" cy="2069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B9B0392C-5BE7-214B-9E5F-CC8853CBAA6A}" type="slidenum">
              <a:rPr lang="en-US" smtClean="0"/>
              <a:pPr/>
              <a:t>12</a:t>
            </a:fld>
            <a:endParaRPr lang="en-US"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Custom Cryogenic and Vacuum Safe Readout Electronics</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descr="\\hawk.cfd.rit.edu\C\RIDL\internal\projects\SAT\internal docs\images\SAT Full System Cooldown\IMG_20220224_154620226.jpg"/>
          <p:cNvPicPr>
            <a:picLocks noGrp="1"/>
          </p:cNvPicPr>
          <p:nvPr>
            <p:ph sz="half" idx="2"/>
          </p:nvPr>
        </p:nvPicPr>
        <p:blipFill rotWithShape="1">
          <a:blip r:embed="rId3" cstate="print">
            <a:extLst>
              <a:ext uri="{28A0092B-C50C-407E-A947-70E740481C1C}">
                <a14:useLocalDpi xmlns:a14="http://schemas.microsoft.com/office/drawing/2010/main" val="0"/>
              </a:ext>
            </a:extLst>
          </a:blip>
          <a:stretch/>
        </p:blipFill>
        <p:spPr>
          <a:xfrm>
            <a:off x="6346305" y="1803010"/>
            <a:ext cx="5087389" cy="3815542"/>
          </a:xfrm>
        </p:spPr>
      </p:pic>
      <p:sp>
        <p:nvSpPr>
          <p:cNvPr id="4" name="Slide Number Placeholder 3"/>
          <p:cNvSpPr>
            <a:spLocks noGrp="1"/>
          </p:cNvSpPr>
          <p:nvPr>
            <p:ph type="sldNum" sz="quarter" idx="12"/>
          </p:nvPr>
        </p:nvSpPr>
        <p:spPr>
          <a:prstGeom prst="rect">
            <a:avLst/>
          </a:prstGeo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13</a:t>
            </a:fld>
            <a:endParaRPr lang="en-US" dirty="0"/>
          </a:p>
        </p:txBody>
      </p:sp>
    </p:spTree>
    <p:extLst>
      <p:ext uri="{BB962C8B-B14F-4D97-AF65-F5344CB8AC3E}">
        <p14:creationId xmlns:p14="http://schemas.microsoft.com/office/powerpoint/2010/main" val="47704401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Detector Mounted for Radiation (left) and Optical (right) Testing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46305" y="2280992"/>
            <a:ext cx="5087389" cy="2859578"/>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14</a:t>
            </a:fld>
            <a:endParaRPr lang="en-US" dirty="0"/>
          </a:p>
        </p:txBody>
      </p:sp>
    </p:spTree>
    <p:extLst>
      <p:ext uri="{BB962C8B-B14F-4D97-AF65-F5344CB8AC3E}">
        <p14:creationId xmlns:p14="http://schemas.microsoft.com/office/powerpoint/2010/main" val="407132900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Dewar and Detector at the Proton Radiation Testing Facility</a:t>
            </a:r>
            <a:endParaRPr lang="en-US" dirty="0"/>
          </a:p>
        </p:txBody>
      </p:sp>
      <p:pic>
        <p:nvPicPr>
          <p:cNvPr id="13" name="Content Placeholder 12"/>
          <p:cNvPicPr>
            <a:picLocks noGrp="1" noChangeAspect="1"/>
          </p:cNvPicPr>
          <p:nvPr>
            <p:ph idx="1"/>
          </p:nvPr>
        </p:nvPicPr>
        <p:blipFill>
          <a:blip r:embed="rId2"/>
          <a:stretch>
            <a:fillRect/>
          </a:stretch>
        </p:blipFill>
        <p:spPr>
          <a:xfrm>
            <a:off x="1818696" y="1295400"/>
            <a:ext cx="8554608" cy="4830763"/>
          </a:xfrm>
        </p:spPr>
      </p:pic>
      <p:sp>
        <p:nvSpPr>
          <p:cNvPr id="4" name="Slide Number Placeholder 3"/>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D336BF90-F6C3-40B9-A101-D2D9AB0941E0}" type="slidenum">
              <a:rPr lang="en-US" altLang="en-US" smtClean="0"/>
              <a:pPr>
                <a:defRPr/>
              </a:pPr>
              <a:t>15</a:t>
            </a:fld>
            <a:endParaRPr lang="en-US" dirty="0"/>
          </a:p>
        </p:txBody>
      </p:sp>
    </p:spTree>
    <p:extLst>
      <p:ext uri="{BB962C8B-B14F-4D97-AF65-F5344CB8AC3E}">
        <p14:creationId xmlns:p14="http://schemas.microsoft.com/office/powerpoint/2010/main" val="61075658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Proton Increases Dark Current</a:t>
            </a:r>
          </a:p>
        </p:txBody>
      </p:sp>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16</a:t>
            </a:fld>
            <a:endParaRPr lang="en-US"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893"/>
          <a:stretch/>
        </p:blipFill>
        <p:spPr>
          <a:xfrm>
            <a:off x="2914494" y="1531766"/>
            <a:ext cx="6363012" cy="4594397"/>
          </a:xfrm>
        </p:spPr>
      </p:pic>
      <p:sp>
        <p:nvSpPr>
          <p:cNvPr id="3" name="Rectangle 2"/>
          <p:cNvSpPr/>
          <p:nvPr/>
        </p:nvSpPr>
        <p:spPr>
          <a:xfrm>
            <a:off x="2914495" y="6126163"/>
            <a:ext cx="6363012" cy="553998"/>
          </a:xfrm>
          <a:prstGeom prst="rect">
            <a:avLst/>
          </a:prstGeom>
        </p:spPr>
        <p:txBody>
          <a:bodyPr wrap="square">
            <a:spAutoFit/>
          </a:bodyPr>
          <a:lstStyle/>
          <a:p>
            <a:r>
              <a:rPr lang="en-US" sz="1000" dirty="0">
                <a:solidFill>
                  <a:srgbClr val="333333"/>
                </a:solidFill>
                <a:latin typeface="Times New Roman" panose="02020603050405020304" pitchFamily="18" charset="0"/>
                <a:cs typeface="Times New Roman" panose="02020603050405020304" pitchFamily="18" charset="0"/>
              </a:rPr>
              <a:t>Justin P. Gallagher, Lazar Buntic, Wei Deng, Eric R. Fossum, Donald F. </a:t>
            </a:r>
            <a:r>
              <a:rPr lang="en-US" sz="1000" dirty="0" err="1">
                <a:solidFill>
                  <a:srgbClr val="333333"/>
                </a:solidFill>
                <a:latin typeface="Times New Roman" panose="02020603050405020304" pitchFamily="18" charset="0"/>
                <a:cs typeface="Times New Roman" panose="02020603050405020304" pitchFamily="18" charset="0"/>
              </a:rPr>
              <a:t>Figer</a:t>
            </a:r>
            <a:r>
              <a:rPr lang="en-US" sz="1000" dirty="0">
                <a:solidFill>
                  <a:srgbClr val="333333"/>
                </a:solidFill>
                <a:latin typeface="Times New Roman" panose="02020603050405020304" pitchFamily="18" charset="0"/>
                <a:cs typeface="Times New Roman" panose="02020603050405020304" pitchFamily="18" charset="0"/>
              </a:rPr>
              <a:t>, "Radiation tolerance of a single-photon counting complementary metal-oxide semiconductor image sensor," J. Astron. </a:t>
            </a:r>
            <a:r>
              <a:rPr lang="en-US" sz="1000" dirty="0" err="1">
                <a:solidFill>
                  <a:srgbClr val="333333"/>
                </a:solidFill>
                <a:latin typeface="Times New Roman" panose="02020603050405020304" pitchFamily="18" charset="0"/>
                <a:cs typeface="Times New Roman" panose="02020603050405020304" pitchFamily="18" charset="0"/>
              </a:rPr>
              <a:t>Telesc</a:t>
            </a:r>
            <a:r>
              <a:rPr lang="en-US" sz="1000" dirty="0">
                <a:solidFill>
                  <a:srgbClr val="333333"/>
                </a:solidFill>
                <a:latin typeface="Times New Roman" panose="02020603050405020304" pitchFamily="18" charset="0"/>
                <a:cs typeface="Times New Roman" panose="02020603050405020304" pitchFamily="18" charset="0"/>
              </a:rPr>
              <a:t>. </a:t>
            </a:r>
            <a:r>
              <a:rPr lang="en-US" sz="1000" dirty="0" err="1">
                <a:solidFill>
                  <a:srgbClr val="333333"/>
                </a:solidFill>
                <a:latin typeface="Times New Roman" panose="02020603050405020304" pitchFamily="18" charset="0"/>
                <a:cs typeface="Times New Roman" panose="02020603050405020304" pitchFamily="18" charset="0"/>
              </a:rPr>
              <a:t>Instrum</a:t>
            </a:r>
            <a:r>
              <a:rPr lang="en-US" sz="1000" dirty="0">
                <a:solidFill>
                  <a:srgbClr val="333333"/>
                </a:solidFill>
                <a:latin typeface="Times New Roman" panose="02020603050405020304" pitchFamily="18" charset="0"/>
                <a:cs typeface="Times New Roman" panose="02020603050405020304" pitchFamily="18" charset="0"/>
              </a:rPr>
              <a:t>. Syst. 10(3) 036003 (24 September 2024)</a:t>
            </a:r>
            <a:r>
              <a:rPr lang="en-US" sz="1000" u="sng" dirty="0">
                <a:solidFill>
                  <a:srgbClr val="333333"/>
                </a:solidFill>
                <a:latin typeface="Times New Roman" panose="02020603050405020304" pitchFamily="18" charset="0"/>
                <a:cs typeface="Times New Roman" panose="02020603050405020304" pitchFamily="18" charset="0"/>
                <a:hlinkClick r:id="rId3"/>
              </a:rPr>
              <a:t> https://doi.org/10.1117/1.JATIS.10.3.036003</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98386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Dark Current After Exposure to 60 MeV Protons</a:t>
            </a:r>
          </a:p>
        </p:txBody>
      </p:sp>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17</a:t>
            </a:fld>
            <a:endParaRPr lang="en-US" dirty="0"/>
          </a:p>
        </p:txBody>
      </p:sp>
      <p:pic>
        <p:nvPicPr>
          <p:cNvPr id="9" name="Content Placeholder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978"/>
          <a:stretch/>
        </p:blipFill>
        <p:spPr>
          <a:xfrm>
            <a:off x="2948572" y="1584183"/>
            <a:ext cx="6294855" cy="4541980"/>
          </a:xfrm>
        </p:spPr>
      </p:pic>
      <p:sp>
        <p:nvSpPr>
          <p:cNvPr id="3" name="TextBox 2"/>
          <p:cNvSpPr txBox="1"/>
          <p:nvPr/>
        </p:nvSpPr>
        <p:spPr>
          <a:xfrm rot="19394454">
            <a:off x="5939642" y="2952406"/>
            <a:ext cx="1391728" cy="200055"/>
          </a:xfrm>
          <a:prstGeom prst="rect">
            <a:avLst/>
          </a:prstGeom>
          <a:noFill/>
        </p:spPr>
        <p:txBody>
          <a:bodyPr wrap="none" rtlCol="0">
            <a:spAutoFit/>
          </a:bodyPr>
          <a:lstStyle/>
          <a:p>
            <a:r>
              <a:rPr lang="en-US" sz="700" dirty="0"/>
              <a:t>Doubling Temperature =~8.5K</a:t>
            </a:r>
          </a:p>
        </p:txBody>
      </p:sp>
      <p:sp>
        <p:nvSpPr>
          <p:cNvPr id="6" name="Rectangle 5"/>
          <p:cNvSpPr/>
          <p:nvPr/>
        </p:nvSpPr>
        <p:spPr>
          <a:xfrm>
            <a:off x="2914495" y="6126163"/>
            <a:ext cx="6363012" cy="553998"/>
          </a:xfrm>
          <a:prstGeom prst="rect">
            <a:avLst/>
          </a:prstGeom>
        </p:spPr>
        <p:txBody>
          <a:bodyPr wrap="square">
            <a:spAutoFit/>
          </a:bodyPr>
          <a:lstStyle/>
          <a:p>
            <a:r>
              <a:rPr lang="en-US" sz="1000" dirty="0">
                <a:solidFill>
                  <a:srgbClr val="333333"/>
                </a:solidFill>
                <a:latin typeface="Times New Roman" panose="02020603050405020304" pitchFamily="18" charset="0"/>
                <a:cs typeface="Times New Roman" panose="02020603050405020304" pitchFamily="18" charset="0"/>
              </a:rPr>
              <a:t>Justin P. Gallagher, Lazar Buntic, Wei Deng, Eric R. Fossum, Donald F. </a:t>
            </a:r>
            <a:r>
              <a:rPr lang="en-US" sz="1000" dirty="0" err="1">
                <a:solidFill>
                  <a:srgbClr val="333333"/>
                </a:solidFill>
                <a:latin typeface="Times New Roman" panose="02020603050405020304" pitchFamily="18" charset="0"/>
                <a:cs typeface="Times New Roman" panose="02020603050405020304" pitchFamily="18" charset="0"/>
              </a:rPr>
              <a:t>Figer</a:t>
            </a:r>
            <a:r>
              <a:rPr lang="en-US" sz="1000" dirty="0">
                <a:solidFill>
                  <a:srgbClr val="333333"/>
                </a:solidFill>
                <a:latin typeface="Times New Roman" panose="02020603050405020304" pitchFamily="18" charset="0"/>
                <a:cs typeface="Times New Roman" panose="02020603050405020304" pitchFamily="18" charset="0"/>
              </a:rPr>
              <a:t>, "Radiation tolerance of a single-photon counting complementary metal-oxide semiconductor image sensor," J. Astron. </a:t>
            </a:r>
            <a:r>
              <a:rPr lang="en-US" sz="1000" dirty="0" err="1">
                <a:solidFill>
                  <a:srgbClr val="333333"/>
                </a:solidFill>
                <a:latin typeface="Times New Roman" panose="02020603050405020304" pitchFamily="18" charset="0"/>
                <a:cs typeface="Times New Roman" panose="02020603050405020304" pitchFamily="18" charset="0"/>
              </a:rPr>
              <a:t>Telesc</a:t>
            </a:r>
            <a:r>
              <a:rPr lang="en-US" sz="1000" dirty="0">
                <a:solidFill>
                  <a:srgbClr val="333333"/>
                </a:solidFill>
                <a:latin typeface="Times New Roman" panose="02020603050405020304" pitchFamily="18" charset="0"/>
                <a:cs typeface="Times New Roman" panose="02020603050405020304" pitchFamily="18" charset="0"/>
              </a:rPr>
              <a:t>. </a:t>
            </a:r>
            <a:r>
              <a:rPr lang="en-US" sz="1000" dirty="0" err="1">
                <a:solidFill>
                  <a:srgbClr val="333333"/>
                </a:solidFill>
                <a:latin typeface="Times New Roman" panose="02020603050405020304" pitchFamily="18" charset="0"/>
                <a:cs typeface="Times New Roman" panose="02020603050405020304" pitchFamily="18" charset="0"/>
              </a:rPr>
              <a:t>Instrum</a:t>
            </a:r>
            <a:r>
              <a:rPr lang="en-US" sz="1000" dirty="0">
                <a:solidFill>
                  <a:srgbClr val="333333"/>
                </a:solidFill>
                <a:latin typeface="Times New Roman" panose="02020603050405020304" pitchFamily="18" charset="0"/>
                <a:cs typeface="Times New Roman" panose="02020603050405020304" pitchFamily="18" charset="0"/>
              </a:rPr>
              <a:t>. Syst. 10(3) 036003 (24 September 2024)</a:t>
            </a:r>
            <a:r>
              <a:rPr lang="en-US" sz="1000" u="sng" dirty="0">
                <a:solidFill>
                  <a:srgbClr val="333333"/>
                </a:solidFill>
                <a:latin typeface="Times New Roman" panose="02020603050405020304" pitchFamily="18" charset="0"/>
                <a:cs typeface="Times New Roman" panose="02020603050405020304" pitchFamily="18" charset="0"/>
                <a:hlinkClick r:id="rId3"/>
              </a:rPr>
              <a:t> https://doi.org/10.1117/1.JATIS.10.3.036003</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427409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2B650D88-7B9D-4314-AB46-94F03DD5008F}"/>
              </a:ext>
            </a:extLst>
          </p:cNvPr>
          <p:cNvSpPr txBox="1">
            <a:spLocks noChangeArrowheads="1"/>
          </p:cNvSpPr>
          <p:nvPr/>
        </p:nvSpPr>
        <p:spPr bwMode="auto">
          <a:xfrm>
            <a:off x="609600" y="1295400"/>
            <a:ext cx="5384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FF6A06"/>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6A06"/>
              </a:buClr>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FF6A06"/>
              </a:buClr>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FF6A06"/>
              </a:buClr>
              <a:buChar char="–"/>
              <a:defRPr sz="1800">
                <a:solidFill>
                  <a:schemeClr val="tx1"/>
                </a:solidFill>
                <a:latin typeface="+mn-lt"/>
                <a:ea typeface="+mn-ea"/>
              </a:defRPr>
            </a:lvl4pPr>
            <a:lvl5pPr marL="2057400" indent="-228600" algn="l" rtl="0" eaLnBrk="0" fontAlgn="base" hangingPunct="0">
              <a:spcBef>
                <a:spcPct val="20000"/>
              </a:spcBef>
              <a:spcAft>
                <a:spcPct val="0"/>
              </a:spcAft>
              <a:buClr>
                <a:srgbClr val="FF6A06"/>
              </a:buClr>
              <a:buChar char="»"/>
              <a:defRPr sz="1800">
                <a:solidFill>
                  <a:schemeClr val="tx1"/>
                </a:solidFill>
                <a:latin typeface="+mn-lt"/>
                <a:ea typeface="+mn-ea"/>
              </a:defRPr>
            </a:lvl5pPr>
            <a:lvl6pPr marL="2514600" indent="-228600" algn="l" rtl="0" fontAlgn="base">
              <a:spcBef>
                <a:spcPct val="20000"/>
              </a:spcBef>
              <a:spcAft>
                <a:spcPct val="0"/>
              </a:spcAft>
              <a:buClr>
                <a:srgbClr val="FF6A06"/>
              </a:buClr>
              <a:buChar char="»"/>
              <a:defRPr sz="1800">
                <a:solidFill>
                  <a:schemeClr val="tx1"/>
                </a:solidFill>
                <a:latin typeface="+mn-lt"/>
                <a:ea typeface="+mn-ea"/>
              </a:defRPr>
            </a:lvl6pPr>
            <a:lvl7pPr marL="2971800" indent="-228600" algn="l" rtl="0" fontAlgn="base">
              <a:spcBef>
                <a:spcPct val="20000"/>
              </a:spcBef>
              <a:spcAft>
                <a:spcPct val="0"/>
              </a:spcAft>
              <a:buClr>
                <a:srgbClr val="FF6A06"/>
              </a:buClr>
              <a:buChar char="»"/>
              <a:defRPr sz="1800">
                <a:solidFill>
                  <a:schemeClr val="tx1"/>
                </a:solidFill>
                <a:latin typeface="+mn-lt"/>
                <a:ea typeface="+mn-ea"/>
              </a:defRPr>
            </a:lvl7pPr>
            <a:lvl8pPr marL="3429000" indent="-228600" algn="l" rtl="0" fontAlgn="base">
              <a:spcBef>
                <a:spcPct val="20000"/>
              </a:spcBef>
              <a:spcAft>
                <a:spcPct val="0"/>
              </a:spcAft>
              <a:buClr>
                <a:srgbClr val="FF6A06"/>
              </a:buClr>
              <a:buChar char="»"/>
              <a:defRPr sz="1800">
                <a:solidFill>
                  <a:schemeClr val="tx1"/>
                </a:solidFill>
                <a:latin typeface="+mn-lt"/>
                <a:ea typeface="+mn-ea"/>
              </a:defRPr>
            </a:lvl8pPr>
            <a:lvl9pPr marL="3886200" indent="-228600" algn="l" rtl="0" fontAlgn="base">
              <a:spcBef>
                <a:spcPct val="20000"/>
              </a:spcBef>
              <a:spcAft>
                <a:spcPct val="0"/>
              </a:spcAft>
              <a:buClr>
                <a:srgbClr val="FF6A06"/>
              </a:buClr>
              <a:buChar char="»"/>
              <a:defRPr sz="1800">
                <a:solidFill>
                  <a:schemeClr val="tx1"/>
                </a:solidFill>
                <a:latin typeface="+mn-lt"/>
                <a:ea typeface="+mn-ea"/>
              </a:defRPr>
            </a:lvl9pPr>
          </a:lstStyle>
          <a:p>
            <a:pPr marL="457200" indent="-457200">
              <a:defRPr/>
            </a:pPr>
            <a:endParaRPr lang="en-US" altLang="en-US" kern="0" dirty="0"/>
          </a:p>
        </p:txBody>
      </p:sp>
      <p:sp>
        <p:nvSpPr>
          <p:cNvPr id="27651" name="Title 1">
            <a:extLst>
              <a:ext uri="{FF2B5EF4-FFF2-40B4-BE49-F238E27FC236}">
                <a16:creationId xmlns:a16="http://schemas.microsoft.com/office/drawing/2014/main" id="{25F0213F-2105-2C01-45BA-4AFC4C5B7C95}"/>
              </a:ext>
            </a:extLst>
          </p:cNvPr>
          <p:cNvSpPr>
            <a:spLocks noGrp="1" noChangeArrowheads="1"/>
          </p:cNvSpPr>
          <p:nvPr>
            <p:ph type="title"/>
          </p:nvPr>
        </p:nvSpPr>
        <p:spPr/>
        <p:txBody>
          <a:bodyPr/>
          <a:lstStyle/>
          <a:p>
            <a:r>
              <a:rPr lang="en-US" altLang="en-US" dirty="0"/>
              <a:t>Single-Photon Sensing NIR Photodiode</a:t>
            </a:r>
          </a:p>
        </p:txBody>
      </p:sp>
      <p:sp>
        <p:nvSpPr>
          <p:cNvPr id="12" name="Content Placeholder 11"/>
          <p:cNvSpPr>
            <a:spLocks noGrp="1"/>
          </p:cNvSpPr>
          <p:nvPr>
            <p:ph sz="half" idx="1"/>
          </p:nvPr>
        </p:nvSpPr>
        <p:spPr/>
        <p:txBody>
          <a:bodyPr>
            <a:normAutofit/>
          </a:bodyPr>
          <a:lstStyle/>
          <a:p>
            <a:pPr marL="457200" indent="-457200">
              <a:buFontTx/>
              <a:buAutoNum type="arabicPeriod"/>
              <a:defRPr/>
            </a:pPr>
            <a:r>
              <a:rPr lang="en-US" altLang="en-US" dirty="0"/>
              <a:t>develop Si TCAD model of pixel using Synopsys </a:t>
            </a:r>
            <a:r>
              <a:rPr lang="en-US" altLang="en-US" dirty="0" err="1"/>
              <a:t>Sentaurus</a:t>
            </a:r>
            <a:endParaRPr lang="en-US" altLang="en-US" dirty="0"/>
          </a:p>
          <a:p>
            <a:pPr marL="457200" indent="-457200">
              <a:buFontTx/>
              <a:buAutoNum type="arabicPeriod"/>
              <a:defRPr/>
            </a:pPr>
            <a:r>
              <a:rPr lang="en-US" altLang="en-US" dirty="0"/>
              <a:t>demonstrate pixel operation and low-capacitance sense node</a:t>
            </a:r>
          </a:p>
          <a:p>
            <a:pPr marL="457200" indent="-457200">
              <a:buFontTx/>
              <a:buAutoNum type="arabicPeriod"/>
              <a:defRPr/>
            </a:pPr>
            <a:r>
              <a:rPr lang="en-US" altLang="en-US" dirty="0"/>
              <a:t>migrate structure to MCT material platform</a:t>
            </a:r>
          </a:p>
          <a:p>
            <a:pPr marL="457200" indent="-457200">
              <a:buFontTx/>
              <a:buAutoNum type="arabicPeriod"/>
              <a:defRPr/>
            </a:pPr>
            <a:r>
              <a:rPr lang="en-US" altLang="en-US" dirty="0"/>
              <a:t>simulate photodiode performance and compare to Si predecessor</a:t>
            </a:r>
          </a:p>
          <a:p>
            <a:pPr marL="457200" indent="-457200">
              <a:buFontTx/>
              <a:buAutoNum type="arabicPeriod"/>
              <a:defRPr/>
            </a:pPr>
            <a:r>
              <a:rPr lang="en-US" altLang="en-US" dirty="0"/>
              <a:t>advance single-photon sensing and photon-number resoling NIR photodiode beyond TRL2</a:t>
            </a:r>
          </a:p>
          <a:p>
            <a:pPr marL="457200" indent="-457200">
              <a:buFontTx/>
              <a:buAutoNum type="arabicPeriod"/>
              <a:defRPr/>
            </a:pPr>
            <a:endParaRPr lang="en-US" altLang="en-US" dirty="0"/>
          </a:p>
          <a:p>
            <a:pPr marL="0" indent="0">
              <a:buFontTx/>
              <a:buNone/>
              <a:defRPr/>
            </a:pPr>
            <a:endParaRPr lang="en-US" altLang="en-US" dirty="0"/>
          </a:p>
          <a:p>
            <a:pPr marL="457200" indent="-457200">
              <a:defRPr/>
            </a:pPr>
            <a:endParaRPr lang="en-US" altLang="en-US" dirty="0"/>
          </a:p>
          <a:p>
            <a:endParaRPr lang="en-US" dirty="0"/>
          </a:p>
        </p:txBody>
      </p:sp>
      <p:pic>
        <p:nvPicPr>
          <p:cNvPr id="27654" name="Content Placeholder 3">
            <a:extLst>
              <a:ext uri="{FF2B5EF4-FFF2-40B4-BE49-F238E27FC236}">
                <a16:creationId xmlns:a16="http://schemas.microsoft.com/office/drawing/2014/main" id="{C2063059-2335-A862-B1F4-3C4B9DF54D90}"/>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60627" y="2530317"/>
            <a:ext cx="3258746" cy="2360928"/>
          </a:xfrm>
        </p:spPr>
      </p:pic>
      <p:sp>
        <p:nvSpPr>
          <p:cNvPr id="13" name="Slide Number Placeholder 12"/>
          <p:cNvSpPr>
            <a:spLocks noGrp="1"/>
          </p:cNvSpPr>
          <p:nvPr>
            <p:ph type="sldNum" sz="quarter" idx="12"/>
          </p:nvPr>
        </p:nvSpPr>
        <p:spPr/>
        <p:txBody>
          <a:bodyPr/>
          <a:lstStyle/>
          <a:p>
            <a:fld id="{B9B0392C-5BE7-214B-9E5F-CC8853CBAA6A}" type="slidenum">
              <a:rPr lang="en-US" smtClean="0"/>
              <a:pPr/>
              <a:t>18</a:t>
            </a:fld>
            <a:endParaRPr lang="en-US" dirty="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Telescopes at UofR’s Observatory (left) and RIT’s Observatory (right)</a:t>
            </a:r>
            <a:endParaRPr lang="en-US" dirty="0"/>
          </a:p>
        </p:txBody>
      </p:sp>
      <p:pic>
        <p:nvPicPr>
          <p:cNvPr id="12" name="Content Placeholder 11"/>
          <p:cNvPicPr>
            <a:picLocks noGrp="1" noChangeAspect="1"/>
          </p:cNvPicPr>
          <p:nvPr>
            <p:ph idx="1"/>
          </p:nvPr>
        </p:nvPicPr>
        <p:blipFill>
          <a:blip r:embed="rId2"/>
          <a:stretch>
            <a:fillRect/>
          </a:stretch>
        </p:blipFill>
        <p:spPr>
          <a:xfrm>
            <a:off x="2387879" y="1295400"/>
            <a:ext cx="7416241" cy="4830763"/>
          </a:xfrm>
        </p:spPr>
      </p:pic>
      <p:sp>
        <p:nvSpPr>
          <p:cNvPr id="4" name="Slide Number Placeholder 3"/>
          <p:cNvSpPr>
            <a:spLocks noGrp="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1DE96E15-BA78-4D39-8A3D-718822BD91F9}" type="slidenum">
              <a:rPr lang="en-US" altLang="en-US" smtClean="0"/>
              <a:pPr>
                <a:defRPr/>
              </a:pPr>
              <a:t>19</a:t>
            </a:fld>
            <a:endParaRPr lang="en-US" altLang="en-US"/>
          </a:p>
        </p:txBody>
      </p:sp>
    </p:spTree>
    <p:extLst>
      <p:ext uri="{BB962C8B-B14F-4D97-AF65-F5344CB8AC3E}">
        <p14:creationId xmlns:p14="http://schemas.microsoft.com/office/powerpoint/2010/main" val="407638641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dirty="0"/>
              <a:t>Outline</a:t>
            </a:r>
          </a:p>
        </p:txBody>
      </p:sp>
      <p:sp>
        <p:nvSpPr>
          <p:cNvPr id="5124" name="Rectangle 3"/>
          <p:cNvSpPr>
            <a:spLocks noGrp="1" noChangeArrowheads="1"/>
          </p:cNvSpPr>
          <p:nvPr>
            <p:ph idx="1"/>
          </p:nvPr>
        </p:nvSpPr>
        <p:spPr/>
        <p:txBody>
          <a:bodyPr/>
          <a:lstStyle/>
          <a:p>
            <a:r>
              <a:rPr lang="en-US" altLang="en-US" dirty="0"/>
              <a:t>Speaker Bio</a:t>
            </a:r>
          </a:p>
          <a:p>
            <a:r>
              <a:rPr lang="en-US" altLang="en-US" dirty="0"/>
              <a:t>Sensors &amp; Detectors: Why do they matter?</a:t>
            </a:r>
          </a:p>
          <a:p>
            <a:r>
              <a:rPr lang="en-US" altLang="en-US" dirty="0"/>
              <a:t>Science Applications</a:t>
            </a:r>
          </a:p>
          <a:p>
            <a:r>
              <a:rPr lang="en-US" altLang="en-US" dirty="0"/>
              <a:t>CMOS Imaging Detectors and Life in the Universe</a:t>
            </a:r>
          </a:p>
          <a:p>
            <a:r>
              <a:rPr lang="en-US" altLang="en-US" dirty="0"/>
              <a:t>Future Photon Initiative &amp; Center for Detectors</a:t>
            </a:r>
          </a:p>
          <a:p>
            <a:r>
              <a:rPr lang="en-US" altLang="en-US" dirty="0"/>
              <a:t>CHIPs-related Activities at RIT</a:t>
            </a:r>
          </a:p>
          <a:p>
            <a:endParaRPr lang="en-US" altLang="en-US" dirty="0"/>
          </a:p>
        </p:txBody>
      </p:sp>
      <p:sp>
        <p:nvSpPr>
          <p:cNvPr id="24" name="Slide Number Placeholder 23"/>
          <p:cNvSpPr>
            <a:spLocks noGrp="1"/>
          </p:cNvSpPr>
          <p:nvPr>
            <p:ph type="sldNum" sz="quarter" idx="12"/>
          </p:nvPr>
        </p:nvSpPr>
        <p:spPr/>
        <p:txBody>
          <a:bodyPr/>
          <a:lstStyle/>
          <a:p>
            <a:fld id="{B9B0392C-5BE7-214B-9E5F-CC8853CBAA6A}" type="slidenum">
              <a:rPr lang="en-US" smtClean="0"/>
              <a:pPr/>
              <a:t>2</a:t>
            </a:fld>
            <a:endParaRPr lang="en-US" dirty="0"/>
          </a:p>
        </p:txBody>
      </p:sp>
    </p:spTree>
    <p:extLst>
      <p:ext uri="{BB962C8B-B14F-4D97-AF65-F5344CB8AC3E}">
        <p14:creationId xmlns:p14="http://schemas.microsoft.com/office/powerpoint/2010/main" val="2288900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of Lunar Terminator and Saturn</a:t>
            </a:r>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sp>
        <p:nvSpPr>
          <p:cNvPr id="4" name="Slide Number Placeholder 3"/>
          <p:cNvSpPr>
            <a:spLocks noGrp="1"/>
          </p:cNvSpPr>
          <p:nvPr>
            <p:ph type="sldNum" sz="quarter" idx="12"/>
          </p:nvPr>
        </p:nvSpPr>
        <p:spPr/>
        <p:txBody>
          <a:bodyPr/>
          <a:lstStyle/>
          <a:p>
            <a:fld id="{B9B0392C-5BE7-214B-9E5F-CC8853CBAA6A}" type="slidenum">
              <a:rPr lang="en-US" smtClean="0"/>
              <a:pPr/>
              <a:t>20</a:t>
            </a:fld>
            <a:endParaRPr lang="en-US" dirty="0"/>
          </a:p>
        </p:txBody>
      </p:sp>
      <p:sp>
        <p:nvSpPr>
          <p:cNvPr id="7" name="Rectangle 6"/>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814" y="1661595"/>
            <a:ext cx="4098372" cy="4098372"/>
          </a:xfrm>
        </p:spPr>
      </p:pic>
    </p:spTree>
    <p:extLst>
      <p:ext uri="{BB962C8B-B14F-4D97-AF65-F5344CB8AC3E}">
        <p14:creationId xmlns:p14="http://schemas.microsoft.com/office/powerpoint/2010/main" val="85317627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 image of M67 using QISCDK </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80618" y="1295400"/>
            <a:ext cx="4830763" cy="4830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E96E15-BA78-4D39-8A3D-718822BD91F9}" type="slidenum">
              <a:rPr lang="en-US" altLang="en-US" smtClean="0"/>
              <a:pPr/>
              <a:t>21</a:t>
            </a:fld>
            <a:endParaRPr lang="en-US" dirty="0"/>
          </a:p>
        </p:txBody>
      </p:sp>
      <p:sp>
        <p:nvSpPr>
          <p:cNvPr id="5" name="Rectangle 4"/>
          <p:cNvSpPr/>
          <p:nvPr/>
        </p:nvSpPr>
        <p:spPr>
          <a:xfrm>
            <a:off x="2347075" y="6484579"/>
            <a:ext cx="7497851" cy="338554"/>
          </a:xfrm>
          <a:prstGeom prst="rect">
            <a:avLst/>
          </a:prstGeom>
        </p:spPr>
        <p:txBody>
          <a:bodyPr wrap="square">
            <a:spAutoFit/>
          </a:bodyPr>
          <a:lstStyle/>
          <a:p>
            <a:r>
              <a:rPr lang="en-US" sz="800" dirty="0">
                <a:solidFill>
                  <a:srgbClr val="000000"/>
                </a:solidFill>
                <a:latin typeface="arial" panose="020B0604020202020204" pitchFamily="34" charset="0"/>
              </a:rPr>
              <a:t>Gallagher, J., Buntic, L., Figer, D. F., and Deng, W. 2022, “Characterization of single-photon sensing and photon-number resolving CMOS image sensors,” SPIE Astronomical Telescopes and Instrumentation, Montreal, Paper 12191-28</a:t>
            </a:r>
            <a:endParaRPr lang="en-US" sz="800" dirty="0"/>
          </a:p>
        </p:txBody>
      </p:sp>
    </p:spTree>
    <p:extLst>
      <p:ext uri="{BB962C8B-B14F-4D97-AF65-F5344CB8AC3E}">
        <p14:creationId xmlns:p14="http://schemas.microsoft.com/office/powerpoint/2010/main" val="270587906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a:extLst>
              <a:ext uri="{FF2B5EF4-FFF2-40B4-BE49-F238E27FC236}">
                <a16:creationId xmlns:a16="http://schemas.microsoft.com/office/drawing/2014/main" id="{0F5211D9-80F9-CC6C-45EB-B1FF578D383D}"/>
              </a:ext>
            </a:extLst>
          </p:cNvPr>
          <p:cNvSpPr>
            <a:spLocks noGrp="1" noChangeArrowheads="1"/>
          </p:cNvSpPr>
          <p:nvPr>
            <p:ph sz="half" idx="1"/>
          </p:nvPr>
        </p:nvSpPr>
        <p:spPr>
          <a:xfrm>
            <a:off x="609600" y="1295400"/>
            <a:ext cx="5334000" cy="3581400"/>
          </a:xfrm>
        </p:spPr>
        <p:txBody>
          <a:bodyPr/>
          <a:lstStyle/>
          <a:p>
            <a:pPr>
              <a:buFontTx/>
              <a:buAutoNum type="arabicPeriod"/>
            </a:pPr>
            <a:r>
              <a:rPr lang="en-US" altLang="en-US" sz="2400"/>
              <a:t>challenging science</a:t>
            </a:r>
          </a:p>
          <a:p>
            <a:pPr>
              <a:buFontTx/>
              <a:buAutoNum type="arabicPeriod"/>
            </a:pPr>
            <a:r>
              <a:rPr lang="en-US" altLang="en-US" sz="2400"/>
              <a:t>observe low photon flux sources</a:t>
            </a:r>
          </a:p>
          <a:p>
            <a:pPr>
              <a:buFontTx/>
              <a:buAutoNum type="arabicPeriod"/>
            </a:pPr>
            <a:r>
              <a:rPr lang="en-US" altLang="en-US" sz="2400"/>
              <a:t>detect biosignatures on exoplanets</a:t>
            </a:r>
          </a:p>
          <a:p>
            <a:pPr>
              <a:buFontTx/>
              <a:buAutoNum type="arabicPeriod"/>
            </a:pPr>
            <a:r>
              <a:rPr lang="en-US" altLang="en-US" sz="2400"/>
              <a:t>develop detector technologies for HWO single-photon sensing in UV, optical, and NIR</a:t>
            </a:r>
          </a:p>
        </p:txBody>
      </p:sp>
      <p:sp>
        <p:nvSpPr>
          <p:cNvPr id="30723" name="Title 1">
            <a:extLst>
              <a:ext uri="{FF2B5EF4-FFF2-40B4-BE49-F238E27FC236}">
                <a16:creationId xmlns:a16="http://schemas.microsoft.com/office/drawing/2014/main" id="{BA0EEE0A-9E4F-3013-CD2D-EF07F178A9A9}"/>
              </a:ext>
            </a:extLst>
          </p:cNvPr>
          <p:cNvSpPr>
            <a:spLocks noGrp="1" noChangeArrowheads="1"/>
          </p:cNvSpPr>
          <p:nvPr>
            <p:ph type="title"/>
          </p:nvPr>
        </p:nvSpPr>
        <p:spPr/>
        <p:txBody>
          <a:bodyPr/>
          <a:lstStyle/>
          <a:p>
            <a:r>
              <a:rPr lang="en-US" altLang="en-US"/>
              <a:t>Summary</a:t>
            </a:r>
          </a:p>
        </p:txBody>
      </p:sp>
      <p:pic>
        <p:nvPicPr>
          <p:cNvPr id="30724" name="Content Placeholder 4">
            <a:extLst>
              <a:ext uri="{FF2B5EF4-FFF2-40B4-BE49-F238E27FC236}">
                <a16:creationId xmlns:a16="http://schemas.microsoft.com/office/drawing/2014/main" id="{9B974455-DC85-0714-AA3C-2AE03461B19F}"/>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224588" y="1417638"/>
            <a:ext cx="5384800" cy="4710112"/>
          </a:xfrm>
        </p:spPr>
      </p:pic>
      <p:sp>
        <p:nvSpPr>
          <p:cNvPr id="30725" name="Rectangle 1">
            <a:extLst>
              <a:ext uri="{FF2B5EF4-FFF2-40B4-BE49-F238E27FC236}">
                <a16:creationId xmlns:a16="http://schemas.microsoft.com/office/drawing/2014/main" id="{F1E056FB-6B28-1051-37CF-982F5C3B51A9}"/>
              </a:ext>
            </a:extLst>
          </p:cNvPr>
          <p:cNvSpPr>
            <a:spLocks noChangeArrowheads="1"/>
          </p:cNvSpPr>
          <p:nvPr/>
        </p:nvSpPr>
        <p:spPr bwMode="auto">
          <a:xfrm>
            <a:off x="609600" y="3709988"/>
            <a:ext cx="54610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100" b="1" u="sng">
                <a:solidFill>
                  <a:srgbClr val="000000"/>
                </a:solidFill>
              </a:rPr>
              <a:t>Recent Publications:</a:t>
            </a:r>
          </a:p>
          <a:p>
            <a:pPr>
              <a:spcBef>
                <a:spcPct val="0"/>
              </a:spcBef>
              <a:buClrTx/>
              <a:buFontTx/>
              <a:buNone/>
            </a:pPr>
            <a:br>
              <a:rPr lang="en-US" altLang="en-US" sz="1100"/>
            </a:br>
            <a:r>
              <a:rPr lang="en-US" altLang="en-US" sz="1100">
                <a:solidFill>
                  <a:srgbClr val="000000"/>
                </a:solidFill>
              </a:rPr>
              <a:t>Gallagher, J. P., Buntic, L., Deng, W., Fossum, E. R., and Figer, D. F. 2024, Radiation tolerance of a single-photon counting complementary metal-oxide semiconductor image sensor, J. Astron. Telesc. Instrum. Syst. 10(3), 036003, doi: 10.1117/1.JATIS.10.3.036003.</a:t>
            </a:r>
          </a:p>
          <a:p>
            <a:pPr>
              <a:spcBef>
                <a:spcPct val="0"/>
              </a:spcBef>
              <a:buClrTx/>
              <a:buFontTx/>
              <a:buNone/>
            </a:pPr>
            <a:br>
              <a:rPr lang="en-US" altLang="en-US" sz="1100"/>
            </a:br>
            <a:r>
              <a:rPr lang="en-US" altLang="en-US" sz="1100"/>
              <a:t>Gallagher, J. P., Buntic, L., Alexani, E., Bouthsarath, K., and Figer, D. F. 2024, Characterizing radiation-tolerant single photon resolving CMOS detectors, Proceedings Volume 13103, X-Ray, Optical, and Infrared Detectors for Astronomy XI; 131030S, Yokohama, Japan, https://doi.org/10.1117/12.3019105.</a:t>
            </a:r>
          </a:p>
          <a:p>
            <a:pPr>
              <a:spcBef>
                <a:spcPct val="0"/>
              </a:spcBef>
              <a:buClrTx/>
              <a:buFontTx/>
              <a:buNone/>
            </a:pPr>
            <a:endParaRPr lang="en-US" altLang="en-US" sz="1100"/>
          </a:p>
          <a:p>
            <a:pPr>
              <a:spcBef>
                <a:spcPct val="0"/>
              </a:spcBef>
              <a:buClrTx/>
              <a:buFontTx/>
              <a:buNone/>
            </a:pPr>
            <a:r>
              <a:rPr lang="en-US" altLang="en-US" sz="1100"/>
              <a:t>Gallagher, J. P., Buntic, L., </a:t>
            </a:r>
            <a:r>
              <a:rPr lang="en-US" altLang="en-US" sz="1100">
                <a:solidFill>
                  <a:srgbClr val="000000"/>
                </a:solidFill>
              </a:rPr>
              <a:t>Figer, D. F., Deng, W. 2024, </a:t>
            </a:r>
            <a:r>
              <a:rPr lang="en-US" altLang="en-US" sz="1100"/>
              <a:t>Characterization of single-photon sensing and photon-number resolving CMOS image sensors, Proc. SPIE 12191, X-Ray, Optical, and Infrared Detectors for Astronomy X, Montreal, Canada, https://doi.org/10.1117/12.2629006</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CE8C-3D75-F88E-B7D4-9C85B49C8A5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CH4 + O2 reaction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20BF2E-E1CE-F4A2-1AED-ECA0D63B8474}"/>
                  </a:ext>
                </a:extLst>
              </p:cNvPr>
              <p:cNvSpPr>
                <a:spLocks noGrp="1"/>
              </p:cNvSpPr>
              <p:nvPr>
                <p:ph idx="1"/>
              </p:nvPr>
            </p:nvSpPr>
            <p:spPr/>
            <p:txBody>
              <a:bodyPr/>
              <a:lstStyle/>
              <a:p>
                <a:pPr marL="0" indent="0">
                  <a:buNone/>
                </a:pPr>
                <a:r>
                  <a:rPr lang="en-US" sz="1400" b="1" dirty="0"/>
                  <a:t>Balanced equation</a:t>
                </a:r>
                <a:r>
                  <a:rPr lang="en-US" sz="1400" dirty="0"/>
                  <a:t>:</a:t>
                </a:r>
              </a:p>
              <a:p>
                <a14:m>
                  <m:oMath xmlns:m="http://schemas.openxmlformats.org/officeDocument/2006/math">
                    <m:sSub>
                      <m:sSubPr>
                        <m:ctrlPr>
                          <a:rPr lang="ar-AE" sz="1400" i="1">
                            <a:latin typeface="Cambria Math" panose="02040503050406030204" pitchFamily="18" charset="0"/>
                          </a:rPr>
                        </m:ctrlPr>
                      </m:sSubPr>
                      <m:e>
                        <m:r>
                          <m:rPr>
                            <m:nor/>
                          </m:rPr>
                          <a:rPr lang="en-US" sz="1400" b="0"/>
                          <m:t>CH</m:t>
                        </m:r>
                      </m:e>
                      <m:sub>
                        <m:r>
                          <a:rPr lang="ar-AE" sz="1400">
                            <a:latin typeface="Cambria Math" panose="02040503050406030204" pitchFamily="18" charset="0"/>
                          </a:rPr>
                          <m:t>4</m:t>
                        </m:r>
                      </m:sub>
                    </m:sSub>
                    <m:r>
                      <a:rPr lang="ar-AE" sz="1400">
                        <a:latin typeface="Cambria Math" panose="02040503050406030204" pitchFamily="18" charset="0"/>
                      </a:rPr>
                      <m:t>+</m:t>
                    </m:r>
                    <m:r>
                      <a:rPr lang="ar-AE" sz="1400">
                        <a:latin typeface="Cambria Math" panose="02040503050406030204" pitchFamily="18" charset="0"/>
                      </a:rPr>
                      <m:t>2</m:t>
                    </m:r>
                    <m:sSub>
                      <m:sSubPr>
                        <m:ctrlPr>
                          <a:rPr lang="ar-AE" sz="1400" i="1">
                            <a:latin typeface="Cambria Math" panose="02040503050406030204" pitchFamily="18" charset="0"/>
                          </a:rPr>
                        </m:ctrlPr>
                      </m:sSubPr>
                      <m:e>
                        <m:r>
                          <m:rPr>
                            <m:nor/>
                          </m:rPr>
                          <a:rPr lang="en-US" sz="1400" i="1"/>
                          <m:t>O</m:t>
                        </m:r>
                      </m:e>
                      <m:sub>
                        <m:r>
                          <a:rPr lang="ar-AE" sz="1400">
                            <a:latin typeface="Cambria Math" panose="02040503050406030204" pitchFamily="18" charset="0"/>
                          </a:rPr>
                          <m:t>2</m:t>
                        </m:r>
                      </m:sub>
                    </m:sSub>
                    <m:r>
                      <m:rPr>
                        <m:nor/>
                      </m:rPr>
                      <a:rPr lang="ar-AE" sz="1400" i="1"/>
                      <m:t>  </m:t>
                    </m:r>
                    <m:r>
                      <a:rPr lang="ar-AE" sz="1400">
                        <a:latin typeface="Cambria Math" panose="02040503050406030204" pitchFamily="18" charset="0"/>
                      </a:rPr>
                      <m:t>→</m:t>
                    </m:r>
                    <m:r>
                      <m:rPr>
                        <m:nor/>
                      </m:rPr>
                      <a:rPr lang="ar-AE" sz="1400" i="1"/>
                      <m:t>  </m:t>
                    </m:r>
                    <m:sSub>
                      <m:sSubPr>
                        <m:ctrlPr>
                          <a:rPr lang="ar-AE" sz="1400" i="1">
                            <a:latin typeface="Cambria Math" panose="02040503050406030204" pitchFamily="18" charset="0"/>
                          </a:rPr>
                        </m:ctrlPr>
                      </m:sSubPr>
                      <m:e>
                        <m:r>
                          <m:rPr>
                            <m:nor/>
                          </m:rPr>
                          <a:rPr lang="en-US" sz="1400" i="1"/>
                          <m:t>CO</m:t>
                        </m:r>
                      </m:e>
                      <m:sub>
                        <m:r>
                          <a:rPr lang="ar-AE" sz="1400">
                            <a:latin typeface="Cambria Math" panose="02040503050406030204" pitchFamily="18" charset="0"/>
                          </a:rPr>
                          <m:t>2</m:t>
                        </m:r>
                      </m:sub>
                    </m:sSub>
                    <m:r>
                      <a:rPr lang="ar-AE" sz="1400">
                        <a:latin typeface="Cambria Math" panose="02040503050406030204" pitchFamily="18" charset="0"/>
                      </a:rPr>
                      <m:t>+</m:t>
                    </m:r>
                    <m:r>
                      <a:rPr lang="ar-AE" sz="1400">
                        <a:latin typeface="Cambria Math" panose="02040503050406030204" pitchFamily="18" charset="0"/>
                      </a:rPr>
                      <m:t>2</m:t>
                    </m:r>
                    <m:sSub>
                      <m:sSubPr>
                        <m:ctrlPr>
                          <a:rPr lang="ar-AE" sz="1400" i="1">
                            <a:latin typeface="Cambria Math" panose="02040503050406030204" pitchFamily="18" charset="0"/>
                          </a:rPr>
                        </m:ctrlPr>
                      </m:sSubPr>
                      <m:e>
                        <m:r>
                          <m:rPr>
                            <m:nor/>
                          </m:rPr>
                          <a:rPr lang="en-US" sz="1400" i="1"/>
                          <m:t>H</m:t>
                        </m:r>
                      </m:e>
                      <m:sub>
                        <m:r>
                          <a:rPr lang="ar-AE" sz="1400">
                            <a:latin typeface="Cambria Math" panose="02040503050406030204" pitchFamily="18" charset="0"/>
                          </a:rPr>
                          <m:t>2</m:t>
                        </m:r>
                      </m:sub>
                    </m:sSub>
                    <m:r>
                      <m:rPr>
                        <m:nor/>
                      </m:rPr>
                      <a:rPr lang="en-US" sz="1400" i="1"/>
                      <m:t>O</m:t>
                    </m:r>
                  </m:oMath>
                </a14:m>
                <a:endParaRPr lang="en-US" sz="1400" b="0" dirty="0"/>
              </a:p>
              <a:p>
                <a:pPr marL="0" indent="0">
                  <a:buNone/>
                </a:pPr>
                <a:r>
                  <a:rPr lang="en-US" sz="1400" b="1" dirty="0"/>
                  <a:t>Type</a:t>
                </a:r>
                <a:r>
                  <a:rPr lang="en-US" sz="1400" dirty="0"/>
                  <a:t>: Exothermic oxidation (combustion).</a:t>
                </a:r>
              </a:p>
              <a:p>
                <a:pPr marL="0" indent="0">
                  <a:buNone/>
                </a:pPr>
                <a:r>
                  <a:rPr lang="en-US" sz="1400" b="1" dirty="0"/>
                  <a:t>Initiation</a:t>
                </a:r>
                <a:r>
                  <a:rPr lang="en-US" sz="1400" dirty="0"/>
                  <a:t>: Triggered by heat, UV light, sparks, or catalytic radicals (e.g., OH).</a:t>
                </a:r>
              </a:p>
              <a:p>
                <a:pPr marL="0" indent="0">
                  <a:buNone/>
                </a:pPr>
                <a:r>
                  <a:rPr lang="en-US" sz="1400" b="1" dirty="0"/>
                  <a:t>Mechanism</a:t>
                </a:r>
                <a:r>
                  <a:rPr lang="en-US" sz="1400" dirty="0"/>
                  <a:t>: Often proceeds through photochemistry and chain reactions with reactive oxygen species.</a:t>
                </a:r>
              </a:p>
              <a:p>
                <a:pPr marL="0" indent="0">
                  <a:buNone/>
                </a:pPr>
                <a:r>
                  <a:rPr lang="en-US" sz="1400" b="1" dirty="0"/>
                  <a:t>Atmospheric Implications</a:t>
                </a:r>
              </a:p>
              <a:p>
                <a:pPr marL="0" indent="0">
                  <a:buNone/>
                </a:pPr>
                <a:r>
                  <a:rPr lang="en-US" sz="1400" b="1" dirty="0"/>
                  <a:t>Instability</a:t>
                </a:r>
                <a:r>
                  <a:rPr lang="en-US" sz="1400" dirty="0"/>
                  <a:t>: CH₄ and O₂ rapidly react; they cannot coexist for long in significant amounts without continuous replenishment.</a:t>
                </a:r>
              </a:p>
              <a:p>
                <a:pPr marL="0" indent="0">
                  <a:buNone/>
                </a:pPr>
                <a:r>
                  <a:rPr lang="en-US" sz="1400" b="1" dirty="0"/>
                  <a:t>Disequilibrium</a:t>
                </a:r>
                <a:r>
                  <a:rPr lang="en-US" sz="1400" dirty="0"/>
                  <a:t>: Their simultaneous presence indicates a chemically unstable atmosphere, often interpreted as a biosignature.</a:t>
                </a:r>
              </a:p>
              <a:p>
                <a:pPr marL="0" indent="0">
                  <a:buNone/>
                </a:pPr>
                <a:r>
                  <a:rPr lang="en-US" sz="1400" b="1"/>
                  <a:t>Key Takeaway:</a:t>
                </a:r>
                <a:endParaRPr lang="en-US" sz="1400" b="1" dirty="0"/>
              </a:p>
              <a:p>
                <a:pPr marL="0" indent="0">
                  <a:buNone/>
                </a:pPr>
                <a:r>
                  <a:rPr lang="en-US" sz="1400" b="1" dirty="0"/>
                  <a:t>CH₄ + O₂ → CO₂ + H₂O</a:t>
                </a:r>
                <a:r>
                  <a:rPr lang="en-US" sz="1400" dirty="0"/>
                  <a:t> is a rapid, energetically favorable reaction.</a:t>
                </a:r>
              </a:p>
              <a:p>
                <a:r>
                  <a:rPr lang="en-US" sz="1400" dirty="0"/>
                  <a:t>The persistence of both CH₄ and O₂ in an atmosphere suggests ongoing replenishment, most plausibly by biological activity, making their coexistence a strong biosignature.</a:t>
                </a:r>
              </a:p>
              <a:p>
                <a:endParaRPr lang="en-US" dirty="0"/>
              </a:p>
            </p:txBody>
          </p:sp>
        </mc:Choice>
        <mc:Fallback xmlns="">
          <p:sp>
            <p:nvSpPr>
              <p:cNvPr id="3" name="Content Placeholder 2">
                <a:extLst>
                  <a:ext uri="{FF2B5EF4-FFF2-40B4-BE49-F238E27FC236}">
                    <a16:creationId xmlns:a16="http://schemas.microsoft.com/office/drawing/2014/main" id="{C720BF2E-E1CE-F4A2-1AED-ECA0D63B8474}"/>
                  </a:ext>
                </a:extLst>
              </p:cNvPr>
              <p:cNvSpPr>
                <a:spLocks noGrp="1" noRot="1" noChangeAspect="1" noMove="1" noResize="1" noEditPoints="1" noAdjustHandles="1" noChangeArrowheads="1" noChangeShapeType="1" noTextEdit="1"/>
              </p:cNvSpPr>
              <p:nvPr>
                <p:ph idx="1"/>
              </p:nvPr>
            </p:nvSpPr>
            <p:spPr>
              <a:blipFill>
                <a:blip r:embed="rId2"/>
                <a:stretch>
                  <a:fillRect l="-167" t="-253"/>
                </a:stretch>
              </a:blipFill>
            </p:spPr>
            <p:txBody>
              <a:bodyPr/>
              <a:lstStyle/>
              <a:p>
                <a:r>
                  <a:rPr lang="en-US">
                    <a:noFill/>
                  </a:rPr>
                  <a:t> </a:t>
                </a:r>
              </a:p>
            </p:txBody>
          </p:sp>
        </mc:Fallback>
      </mc:AlternateContent>
    </p:spTree>
    <p:extLst>
      <p:ext uri="{BB962C8B-B14F-4D97-AF65-F5344CB8AC3E}">
        <p14:creationId xmlns:p14="http://schemas.microsoft.com/office/powerpoint/2010/main" val="85443952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63B405-3E26-BFAE-2158-12946631DFF8}"/>
              </a:ext>
            </a:extLst>
          </p:cNvPr>
          <p:cNvSpPr>
            <a:spLocks noGrp="1"/>
          </p:cNvSpPr>
          <p:nvPr>
            <p:ph type="title"/>
          </p:nvPr>
        </p:nvSpPr>
        <p:spPr/>
        <p:txBody>
          <a:bodyPr/>
          <a:lstStyle/>
          <a:p>
            <a:r>
              <a:rPr lang="en-US" dirty="0"/>
              <a:t>Alien Life</a:t>
            </a:r>
          </a:p>
        </p:txBody>
      </p:sp>
      <p:sp>
        <p:nvSpPr>
          <p:cNvPr id="6" name="Content Placeholder 5">
            <a:extLst>
              <a:ext uri="{FF2B5EF4-FFF2-40B4-BE49-F238E27FC236}">
                <a16:creationId xmlns:a16="http://schemas.microsoft.com/office/drawing/2014/main" id="{2E2736F2-BCFA-7978-1BAF-4C191839B306}"/>
              </a:ext>
            </a:extLst>
          </p:cNvPr>
          <p:cNvSpPr>
            <a:spLocks noGrp="1"/>
          </p:cNvSpPr>
          <p:nvPr>
            <p:ph sz="half" idx="1"/>
          </p:nvPr>
        </p:nvSpPr>
        <p:spPr/>
        <p:txBody>
          <a:bodyPr/>
          <a:lstStyle/>
          <a:p>
            <a:r>
              <a:rPr lang="en-US" dirty="0"/>
              <a:t>The coexistence of methane (CH₄) and oxygen (O₂) in a planet’s atmosphere suggests potential alien life.</a:t>
            </a:r>
          </a:p>
          <a:p>
            <a:r>
              <a:rPr lang="en-US" dirty="0"/>
              <a:t>CH₄ and O₂ are highly reactive and cannot persist together without continuous replenishment.</a:t>
            </a:r>
          </a:p>
          <a:p>
            <a:r>
              <a:rPr lang="en-US" dirty="0"/>
              <a:t>On Earth, microbes generate CH₄ while plants and algae produce O₂, sustaining disequilibrium.</a:t>
            </a:r>
          </a:p>
          <a:p>
            <a:r>
              <a:rPr lang="en-US" dirty="0"/>
              <a:t>Detecting both gases elsewhere may indicate biology at work.</a:t>
            </a:r>
          </a:p>
        </p:txBody>
      </p:sp>
      <p:sp>
        <p:nvSpPr>
          <p:cNvPr id="2" name="Content Placeholder 1">
            <a:extLst>
              <a:ext uri="{FF2B5EF4-FFF2-40B4-BE49-F238E27FC236}">
                <a16:creationId xmlns:a16="http://schemas.microsoft.com/office/drawing/2014/main" id="{FFFDB807-AFF4-4159-98B4-9F00AAB9DABF}"/>
              </a:ext>
            </a:extLst>
          </p:cNvPr>
          <p:cNvSpPr>
            <a:spLocks noGrp="1"/>
          </p:cNvSpPr>
          <p:nvPr>
            <p:ph sz="half" idx="2"/>
          </p:nvPr>
        </p:nvSpPr>
        <p:spPr/>
        <p:txBody>
          <a:bodyPr/>
          <a:lstStyle/>
          <a:p>
            <a:endParaRPr lang="en-US" dirty="0"/>
          </a:p>
        </p:txBody>
      </p:sp>
      <p:sp>
        <p:nvSpPr>
          <p:cNvPr id="4" name="Slide Number Placeholder 3">
            <a:extLst>
              <a:ext uri="{FF2B5EF4-FFF2-40B4-BE49-F238E27FC236}">
                <a16:creationId xmlns:a16="http://schemas.microsoft.com/office/drawing/2014/main" id="{50B61331-D248-2D2A-9459-F48916ED196C}"/>
              </a:ext>
            </a:extLst>
          </p:cNvPr>
          <p:cNvSpPr>
            <a:spLocks noGrp="1"/>
          </p:cNvSpPr>
          <p:nvPr>
            <p:ph type="sldNum" sz="quarter" idx="12"/>
          </p:nvPr>
        </p:nvSpPr>
        <p:spPr/>
        <p:txBody>
          <a:bodyPr/>
          <a:lstStyle/>
          <a:p>
            <a:fld id="{B9B0392C-5BE7-214B-9E5F-CC8853CBAA6A}" type="slidenum">
              <a:rPr lang="en-US" smtClean="0"/>
              <a:pPr/>
              <a:t>24</a:t>
            </a:fld>
            <a:endParaRPr lang="en-US" dirty="0"/>
          </a:p>
        </p:txBody>
      </p:sp>
    </p:spTree>
    <p:extLst>
      <p:ext uri="{BB962C8B-B14F-4D97-AF65-F5344CB8AC3E}">
        <p14:creationId xmlns:p14="http://schemas.microsoft.com/office/powerpoint/2010/main" val="131253625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48EE-97F7-73D0-F32E-7B4A4E410A21}"/>
              </a:ext>
            </a:extLst>
          </p:cNvPr>
          <p:cNvSpPr>
            <a:spLocks noGrp="1"/>
          </p:cNvSpPr>
          <p:nvPr>
            <p:ph type="title"/>
          </p:nvPr>
        </p:nvSpPr>
        <p:spPr/>
        <p:txBody>
          <a:bodyPr/>
          <a:lstStyle/>
          <a:p>
            <a:r>
              <a:rPr lang="en-US" dirty="0"/>
              <a:t>Beyond CH₄ + O₂</a:t>
            </a:r>
          </a:p>
        </p:txBody>
      </p:sp>
      <p:sp>
        <p:nvSpPr>
          <p:cNvPr id="3" name="Content Placeholder 2">
            <a:extLst>
              <a:ext uri="{FF2B5EF4-FFF2-40B4-BE49-F238E27FC236}">
                <a16:creationId xmlns:a16="http://schemas.microsoft.com/office/drawing/2014/main" id="{03DC96AC-8DD8-4144-B758-7635F1A16D42}"/>
              </a:ext>
            </a:extLst>
          </p:cNvPr>
          <p:cNvSpPr>
            <a:spLocks noGrp="1"/>
          </p:cNvSpPr>
          <p:nvPr>
            <p:ph idx="1"/>
          </p:nvPr>
        </p:nvSpPr>
        <p:spPr/>
        <p:txBody>
          <a:bodyPr/>
          <a:lstStyle/>
          <a:p>
            <a:r>
              <a:rPr lang="en-US" dirty="0"/>
              <a:t>Additional chemical reactions may hint at life or habitability:</a:t>
            </a:r>
          </a:p>
          <a:p>
            <a:pPr lvl="1"/>
            <a:r>
              <a:rPr lang="en-US" dirty="0"/>
              <a:t>CO₂ + H₂ → CH₄ (geological or biological)</a:t>
            </a:r>
          </a:p>
          <a:p>
            <a:pPr lvl="1"/>
            <a:r>
              <a:rPr lang="en-US" dirty="0"/>
              <a:t>N₂ + O₂ imbalance (linked to biological cycling)</a:t>
            </a:r>
          </a:p>
          <a:p>
            <a:pPr lvl="1"/>
            <a:r>
              <a:rPr lang="en-US" dirty="0"/>
              <a:t>Trace gases like NH₃ or PH₃ that require active replenishment.</a:t>
            </a:r>
          </a:p>
          <a:p>
            <a:r>
              <a:rPr lang="en-US" dirty="0"/>
              <a:t>These broaden the search beyond methane and oxygen alone.</a:t>
            </a:r>
          </a:p>
        </p:txBody>
      </p:sp>
      <p:sp>
        <p:nvSpPr>
          <p:cNvPr id="4" name="Slide Number Placeholder 3">
            <a:extLst>
              <a:ext uri="{FF2B5EF4-FFF2-40B4-BE49-F238E27FC236}">
                <a16:creationId xmlns:a16="http://schemas.microsoft.com/office/drawing/2014/main" id="{A00FFAFD-898C-EAC8-A8BB-05977C2B829E}"/>
              </a:ext>
            </a:extLst>
          </p:cNvPr>
          <p:cNvSpPr>
            <a:spLocks noGrp="1"/>
          </p:cNvSpPr>
          <p:nvPr>
            <p:ph type="sldNum" sz="quarter" idx="12"/>
          </p:nvPr>
        </p:nvSpPr>
        <p:spPr/>
        <p:txBody>
          <a:bodyPr/>
          <a:lstStyle/>
          <a:p>
            <a:fld id="{B9B0392C-5BE7-214B-9E5F-CC8853CBAA6A}" type="slidenum">
              <a:rPr lang="en-US" smtClean="0"/>
              <a:pPr/>
              <a:t>25</a:t>
            </a:fld>
            <a:endParaRPr lang="en-US" dirty="0"/>
          </a:p>
        </p:txBody>
      </p:sp>
    </p:spTree>
    <p:extLst>
      <p:ext uri="{BB962C8B-B14F-4D97-AF65-F5344CB8AC3E}">
        <p14:creationId xmlns:p14="http://schemas.microsoft.com/office/powerpoint/2010/main" val="256598108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p:txBody>
          <a:bodyPr/>
          <a:lstStyle/>
          <a:p>
            <a:r>
              <a:rPr lang="en-US"/>
              <a:t>Finding Life Outside the Solar System</a:t>
            </a:r>
          </a:p>
        </p:txBody>
      </p:sp>
      <p:sp>
        <p:nvSpPr>
          <p:cNvPr id="3" name="Content Placeholder 2">
            <a:extLst>
              <a:ext uri="{FF2B5EF4-FFF2-40B4-BE49-F238E27FC236}">
                <a16:creationId xmlns:a16="http://schemas.microsoft.com/office/drawing/2014/main" id="{EBAA0562-BF5B-D854-D336-F36F1D548AD1}"/>
              </a:ext>
            </a:extLst>
          </p:cNvPr>
          <p:cNvSpPr>
            <a:spLocks noGrp="1"/>
          </p:cNvSpPr>
          <p:nvPr>
            <p:ph idx="1"/>
          </p:nvPr>
        </p:nvSpPr>
        <p:spPr/>
        <p:txBody>
          <a:bodyPr/>
          <a:lstStyle/>
          <a:p>
            <a:r>
              <a:rPr lang="en-US" dirty="0"/>
              <a:t>Spectroscopy reveals the composition of exoplanet atmospheres.</a:t>
            </a:r>
          </a:p>
          <a:p>
            <a:r>
              <a:rPr lang="en-US" dirty="0"/>
              <a:t>Key strategy: look for gas combinations in disequilibrium (e.g., CH₄ + O₂, N₂O, PH₃).</a:t>
            </a:r>
          </a:p>
          <a:p>
            <a:r>
              <a:rPr lang="en-US" dirty="0"/>
              <a:t>Context matters: planetary temperature, pressure, and other gases help interpretation.</a:t>
            </a:r>
          </a:p>
          <a:p>
            <a:r>
              <a:rPr lang="en-US" dirty="0"/>
              <a:t>Future observatories (HWO, Extremely Large Telescopes, JWST successors) will expand the search.</a:t>
            </a:r>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p:txBody>
          <a:bodyPr/>
          <a:lstStyle/>
          <a:p>
            <a:fld id="{B9B0392C-5BE7-214B-9E5F-CC8853CBAA6A}" type="slidenum">
              <a:rPr lang="en-US" smtClean="0"/>
              <a:pPr/>
              <a:t>26</a:t>
            </a:fld>
            <a:endParaRPr lang="en-US" dirty="0"/>
          </a:p>
        </p:txBody>
      </p:sp>
    </p:spTree>
    <p:extLst>
      <p:ext uri="{BB962C8B-B14F-4D97-AF65-F5344CB8AC3E}">
        <p14:creationId xmlns:p14="http://schemas.microsoft.com/office/powerpoint/2010/main" val="144609711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a:t>Future Photon Initiative and Center for Detectors</a:t>
            </a:r>
          </a:p>
        </p:txBody>
      </p:sp>
      <p:sp>
        <p:nvSpPr>
          <p:cNvPr id="2" name="Subtitle 1">
            <a:extLst>
              <a:ext uri="{FF2B5EF4-FFF2-40B4-BE49-F238E27FC236}">
                <a16:creationId xmlns:a16="http://schemas.microsoft.com/office/drawing/2014/main" id="{3B4A631C-E9E1-40C6-BD62-C8E07F8C0D25}"/>
              </a:ext>
            </a:extLst>
          </p:cNvPr>
          <p:cNvSpPr>
            <a:spLocks noGrp="1"/>
          </p:cNvSpPr>
          <p:nvPr>
            <p:ph type="subTitle" sz="quarter" idx="1"/>
          </p:nvPr>
        </p:nvSpPr>
        <p:spPr/>
        <p:txBody>
          <a:bodyPr/>
          <a:lstStyle/>
          <a:p>
            <a:endParaRPr lang="en-US"/>
          </a:p>
        </p:txBody>
      </p:sp>
      <p:sp>
        <p:nvSpPr>
          <p:cNvPr id="3" name="Media Placeholder 2">
            <a:extLst>
              <a:ext uri="{FF2B5EF4-FFF2-40B4-BE49-F238E27FC236}">
                <a16:creationId xmlns:a16="http://schemas.microsoft.com/office/drawing/2014/main" id="{DE735710-AE5D-43C3-8492-9F25D8806DEA}"/>
              </a:ext>
            </a:extLst>
          </p:cNvPr>
          <p:cNvSpPr>
            <a:spLocks noGrp="1"/>
          </p:cNvSpPr>
          <p:nvPr>
            <p:ph type="media" sz="quarter" idx="10"/>
          </p:nvPr>
        </p:nvSpPr>
        <p:spPr/>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27</a:t>
            </a:fld>
            <a:endParaRPr lang="en-US" dirty="0"/>
          </a:p>
        </p:txBody>
      </p:sp>
    </p:spTree>
    <p:extLst>
      <p:ext uri="{BB962C8B-B14F-4D97-AF65-F5344CB8AC3E}">
        <p14:creationId xmlns:p14="http://schemas.microsoft.com/office/powerpoint/2010/main" val="254699217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1DE96E15-BA78-4D39-8A3D-718822BD91F9}" type="slidenum">
              <a:rPr lang="en-US" altLang="en-US" noProof="0" smtClean="0"/>
              <a:pPr lvl="0"/>
              <a:t>28</a:t>
            </a:fld>
            <a:endParaRPr lang="en-US" altLang="en-US" noProof="0"/>
          </a:p>
        </p:txBody>
      </p:sp>
      <p:sp>
        <p:nvSpPr>
          <p:cNvPr id="2" name="Title 1"/>
          <p:cNvSpPr>
            <a:spLocks noGrp="1"/>
          </p:cNvSpPr>
          <p:nvPr>
            <p:ph type="title"/>
          </p:nvPr>
        </p:nvSpPr>
        <p:spPr/>
        <p:txBody>
          <a:bodyPr/>
          <a:lstStyle/>
          <a:p>
            <a:r>
              <a:rPr lang="en-US"/>
              <a:t>Future Photon Initiative</a:t>
            </a:r>
            <a:endParaRPr lang="en-US" dirty="0"/>
          </a:p>
        </p:txBody>
      </p:sp>
      <p:sp>
        <p:nvSpPr>
          <p:cNvPr id="3" name="Content Placeholder 2"/>
          <p:cNvSpPr>
            <a:spLocks noGrp="1"/>
          </p:cNvSpPr>
          <p:nvPr>
            <p:ph idx="1"/>
          </p:nvPr>
        </p:nvSpPr>
        <p:spPr/>
        <p:txBody>
          <a:bodyPr>
            <a:normAutofit fontScale="85000" lnSpcReduction="20000"/>
          </a:bodyPr>
          <a:lstStyle/>
          <a:p>
            <a:r>
              <a:rPr lang="en-US" dirty="0"/>
              <a:t>The Future Photon Initiative develops photonic devices in pursuit of answers to grand questions, leveraging efforts of existing RIT research groups using the generation, transmission, manipulation, absorption, and detection of photons.</a:t>
            </a:r>
          </a:p>
          <a:p>
            <a:r>
              <a:rPr lang="en-US" dirty="0"/>
              <a:t>FPI cross-disciplinary teams collaborate with external university groups, industry, and national laboratories to develop new photonic device technology. </a:t>
            </a:r>
          </a:p>
          <a:p>
            <a:r>
              <a:rPr lang="en-US" dirty="0"/>
              <a:t>Areas include solar energy, </a:t>
            </a:r>
            <a:r>
              <a:rPr lang="en-US" dirty="0" err="1"/>
              <a:t>biophotonics</a:t>
            </a:r>
            <a:r>
              <a:rPr lang="en-US" dirty="0"/>
              <a:t>, high performance imaging, astrophysics, quantum, and communication. </a:t>
            </a:r>
          </a:p>
          <a:p>
            <a:r>
              <a:rPr lang="en-US" dirty="0"/>
              <a:t>Eight groups: Center for Detectors, Integrated Photonics Group, Nanolithography Research Lab, </a:t>
            </a:r>
            <a:r>
              <a:rPr lang="en-US" dirty="0" err="1"/>
              <a:t>NanoPower</a:t>
            </a:r>
            <a:r>
              <a:rPr lang="en-US" dirty="0"/>
              <a:t> Research Labs, Photonic Systems Lab, Photonics and Optics Workforce Education Research, Semiconductor Nanofabrication Lab, and the Simone Center for Innovation and Entrepreneurship.</a:t>
            </a:r>
          </a:p>
          <a:p>
            <a:r>
              <a:rPr lang="en-US" dirty="0">
                <a:highlight>
                  <a:srgbClr val="FFFF00"/>
                </a:highlight>
              </a:rPr>
              <a:t>43 ongoing grants, with $7.7M ongoing funding</a:t>
            </a:r>
          </a:p>
          <a:p>
            <a:endParaRPr lang="en-US" dirty="0"/>
          </a:p>
        </p:txBody>
      </p:sp>
      <p:pic>
        <p:nvPicPr>
          <p:cNvPr id="15" name="Content Placeholder 14"/>
          <p:cNvPicPr>
            <a:picLocks noGrp="1" noChangeAspect="1"/>
          </p:cNvPicPr>
          <p:nvPr>
            <p:ph idx="13"/>
          </p:nvPr>
        </p:nvPicPr>
        <p:blipFill>
          <a:blip r:embed="rId2"/>
          <a:stretch>
            <a:fillRect/>
          </a:stretch>
        </p:blipFill>
        <p:spPr>
          <a:xfrm>
            <a:off x="6510797" y="1295400"/>
            <a:ext cx="4804443" cy="4830763"/>
          </a:xfrm>
          <a:prstGeom prst="rect">
            <a:avLst/>
          </a:prstGeom>
        </p:spPr>
      </p:pic>
    </p:spTree>
    <p:extLst>
      <p:ext uri="{BB962C8B-B14F-4D97-AF65-F5344CB8AC3E}">
        <p14:creationId xmlns:p14="http://schemas.microsoft.com/office/powerpoint/2010/main" val="551300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fld id="{1DE96E15-BA78-4D39-8A3D-718822BD91F9}" type="slidenum">
              <a:rPr lang="en-US" altLang="en-US" noProof="0" smtClean="0"/>
              <a:pPr lvl="0"/>
              <a:t>29</a:t>
            </a:fld>
            <a:endParaRPr lang="en-US" altLang="en-US" noProof="0"/>
          </a:p>
        </p:txBody>
      </p:sp>
      <p:sp>
        <p:nvSpPr>
          <p:cNvPr id="2" name="Title 1"/>
          <p:cNvSpPr>
            <a:spLocks noGrp="1"/>
          </p:cNvSpPr>
          <p:nvPr>
            <p:ph type="title"/>
          </p:nvPr>
        </p:nvSpPr>
        <p:spPr/>
        <p:txBody>
          <a:bodyPr/>
          <a:lstStyle/>
          <a:p>
            <a:r>
              <a:rPr lang="en-US" dirty="0"/>
              <a:t>FPI Research Funding</a:t>
            </a:r>
          </a:p>
        </p:txBody>
      </p:sp>
      <p:pic>
        <p:nvPicPr>
          <p:cNvPr id="8" name="Picture 7">
            <a:extLst>
              <a:ext uri="{FF2B5EF4-FFF2-40B4-BE49-F238E27FC236}">
                <a16:creationId xmlns:a16="http://schemas.microsoft.com/office/drawing/2014/main" id="{C4476676-0310-EDD6-0C02-C8379C40A485}"/>
              </a:ext>
            </a:extLst>
          </p:cNvPr>
          <p:cNvPicPr>
            <a:picLocks noChangeAspect="1"/>
          </p:cNvPicPr>
          <p:nvPr/>
        </p:nvPicPr>
        <p:blipFill>
          <a:blip r:embed="rId2"/>
          <a:stretch>
            <a:fillRect/>
          </a:stretch>
        </p:blipFill>
        <p:spPr>
          <a:xfrm>
            <a:off x="156253" y="1934642"/>
            <a:ext cx="11883346" cy="3690392"/>
          </a:xfrm>
          <a:prstGeom prst="rect">
            <a:avLst/>
          </a:prstGeom>
        </p:spPr>
      </p:pic>
    </p:spTree>
    <p:extLst>
      <p:ext uri="{BB962C8B-B14F-4D97-AF65-F5344CB8AC3E}">
        <p14:creationId xmlns:p14="http://schemas.microsoft.com/office/powerpoint/2010/main" val="563341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Don Figer - Speaker Bio</a:t>
            </a:r>
          </a:p>
        </p:txBody>
      </p:sp>
      <p:sp>
        <p:nvSpPr>
          <p:cNvPr id="5124" name="Rectangle 3"/>
          <p:cNvSpPr>
            <a:spLocks noGrp="1" noChangeArrowheads="1"/>
          </p:cNvSpPr>
          <p:nvPr>
            <p:ph idx="1"/>
          </p:nvPr>
        </p:nvSpPr>
        <p:spPr/>
        <p:txBody>
          <a:bodyPr/>
          <a:lstStyle/>
          <a:p>
            <a:r>
              <a:rPr lang="en-US" altLang="en-US" dirty="0"/>
              <a:t>Professor in College of Science at RIT</a:t>
            </a:r>
          </a:p>
          <a:p>
            <a:r>
              <a:rPr lang="en-US" altLang="en-US" dirty="0"/>
              <a:t>Professor in Astrophysical Sciences and Technology Graduate Program</a:t>
            </a:r>
          </a:p>
          <a:p>
            <a:r>
              <a:rPr lang="en-US" altLang="en-US" dirty="0"/>
              <a:t>Director of the Center for Detectors</a:t>
            </a:r>
          </a:p>
          <a:p>
            <a:r>
              <a:rPr lang="en-US" altLang="en-US" dirty="0"/>
              <a:t>Director of the Future Photon Initiative</a:t>
            </a:r>
          </a:p>
          <a:p>
            <a:r>
              <a:rPr lang="en-US" altLang="en-US" dirty="0"/>
              <a:t>At RIT since 2006</a:t>
            </a:r>
          </a:p>
          <a:p>
            <a:r>
              <a:rPr lang="en-US" altLang="en-US" dirty="0"/>
              <a:t>Previously</a:t>
            </a:r>
          </a:p>
          <a:p>
            <a:pPr lvl="1"/>
            <a:r>
              <a:rPr lang="en-US" altLang="en-US" dirty="0"/>
              <a:t>Space Telescope Science Institute (operates Hubble and JWST)</a:t>
            </a:r>
          </a:p>
          <a:p>
            <a:pPr lvl="1"/>
            <a:r>
              <a:rPr lang="en-US" altLang="en-US" dirty="0"/>
              <a:t>UCLA (designed optics for infrared spectrograph on Keck)</a:t>
            </a:r>
          </a:p>
          <a:p>
            <a:r>
              <a:rPr lang="en-US" altLang="en-US" dirty="0"/>
              <a:t>Research Interests: Detectors, Massive Stars, Massive Star Clusters, Galactic Center</a:t>
            </a:r>
          </a:p>
          <a:p>
            <a:endParaRPr lang="en-US" altLang="en-US" dirty="0"/>
          </a:p>
        </p:txBody>
      </p:sp>
      <p:grpSp>
        <p:nvGrpSpPr>
          <p:cNvPr id="13" name="Group 12"/>
          <p:cNvGrpSpPr/>
          <p:nvPr/>
        </p:nvGrpSpPr>
        <p:grpSpPr>
          <a:xfrm>
            <a:off x="2241268" y="2339974"/>
            <a:ext cx="2756709" cy="1219200"/>
            <a:chOff x="4042970" y="2847976"/>
            <a:chExt cx="2756709" cy="1219200"/>
          </a:xfrm>
        </p:grpSpPr>
        <p:pic>
          <p:nvPicPr>
            <p:cNvPr id="36866" name="Picture 2" descr="Space Telescope Science Institute (STS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2463" y="2847976"/>
              <a:ext cx="1627216"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36866" idx="1"/>
            </p:cNvCxnSpPr>
            <p:nvPr/>
          </p:nvCxnSpPr>
          <p:spPr bwMode="auto">
            <a:xfrm flipH="1">
              <a:off x="4042970" y="330517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7" name="Group 6"/>
          <p:cNvGrpSpPr/>
          <p:nvPr/>
        </p:nvGrpSpPr>
        <p:grpSpPr>
          <a:xfrm>
            <a:off x="1722121" y="2736740"/>
            <a:ext cx="2674749" cy="1223962"/>
            <a:chOff x="7757979" y="2578894"/>
            <a:chExt cx="2674749" cy="1223962"/>
          </a:xfrm>
        </p:grpSpPr>
        <p:pic>
          <p:nvPicPr>
            <p:cNvPr id="36868" name="Picture 4" descr="https://irlab.astro.ucla.edu/images/20thanniversary/labtal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1128" y="2578894"/>
              <a:ext cx="13716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bwMode="auto">
            <a:xfrm flipH="1">
              <a:off x="7757979" y="304085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3" name="Group 22"/>
          <p:cNvGrpSpPr/>
          <p:nvPr/>
        </p:nvGrpSpPr>
        <p:grpSpPr>
          <a:xfrm>
            <a:off x="6808898" y="2344400"/>
            <a:ext cx="2346665" cy="1795798"/>
            <a:chOff x="8610600" y="2852402"/>
            <a:chExt cx="2346665" cy="1795798"/>
          </a:xfrm>
        </p:grpSpPr>
        <p:pic>
          <p:nvPicPr>
            <p:cNvPr id="36870" name="Picture 6" descr="The twin 10-meter Keck Observatory telescop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86361" y="2852402"/>
              <a:ext cx="1370904"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bwMode="auto">
            <a:xfrm flipH="1">
              <a:off x="8610600" y="3813438"/>
              <a:ext cx="1661213" cy="83476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1" name="Group 20"/>
          <p:cNvGrpSpPr/>
          <p:nvPr/>
        </p:nvGrpSpPr>
        <p:grpSpPr>
          <a:xfrm>
            <a:off x="4903898" y="2339974"/>
            <a:ext cx="1217995" cy="1247642"/>
            <a:chOff x="6705600" y="2847976"/>
            <a:chExt cx="1217995" cy="1247642"/>
          </a:xfrm>
        </p:grpSpPr>
        <p:pic>
          <p:nvPicPr>
            <p:cNvPr id="18" name="Picture 2" descr="https://www.nasa.gov/sites/default/files/thumbnails/image/hst-sm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2847976"/>
              <a:ext cx="121799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bwMode="auto">
            <a:xfrm flipH="1">
              <a:off x="7388746" y="3813438"/>
              <a:ext cx="23658" cy="28218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 name="Group 15"/>
          <p:cNvGrpSpPr/>
          <p:nvPr/>
        </p:nvGrpSpPr>
        <p:grpSpPr>
          <a:xfrm>
            <a:off x="6934201" y="4681658"/>
            <a:ext cx="3765919" cy="914400"/>
            <a:chOff x="5410200" y="5311577"/>
            <a:chExt cx="3765919" cy="914400"/>
          </a:xfrm>
        </p:grpSpPr>
        <p:pic>
          <p:nvPicPr>
            <p:cNvPr id="36872" name="Picture 8" descr="The H4RG-10 focal plane array has 4096×4096 pixels, with 16.7 million pixels in each array. The H4RG-10 is the largest infrared array qualified for use in space, a significant step beyond the 1 million pixel (H1R) array used in the Hubble Space Telescope and the 4.2 million pixel (H2RG) arrays used in the James Webb Space Telescope (JWST). (Photo: Business Wi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8279"/>
            <a:stretch/>
          </p:blipFill>
          <p:spPr bwMode="auto">
            <a:xfrm>
              <a:off x="5410200" y="5311577"/>
              <a:ext cx="838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Pistol star and nebul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4727" y="5311577"/>
              <a:ext cx="909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Quintuplet Clus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90054" y="5311577"/>
              <a:ext cx="90533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8" name="Picture 14" descr="A view of the star cluster and gas clouds at the center of the Milky Way. [ESO/S. Gillessen et 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1719" y="5311577"/>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186007" y="2339974"/>
            <a:ext cx="1534538" cy="1200018"/>
            <a:chOff x="7987709" y="2847976"/>
            <a:chExt cx="1534538" cy="1200018"/>
          </a:xfrm>
        </p:grpSpPr>
        <p:pic>
          <p:nvPicPr>
            <p:cNvPr id="4" name="Picture 3"/>
            <p:cNvPicPr>
              <a:picLocks noChangeAspect="1"/>
            </p:cNvPicPr>
            <p:nvPr/>
          </p:nvPicPr>
          <p:blipFill>
            <a:blip r:embed="rId10"/>
            <a:stretch>
              <a:fillRect/>
            </a:stretch>
          </p:blipFill>
          <p:spPr>
            <a:xfrm>
              <a:off x="7987709" y="2847976"/>
              <a:ext cx="1534538" cy="914400"/>
            </a:xfrm>
            <a:prstGeom prst="rect">
              <a:avLst/>
            </a:prstGeom>
          </p:spPr>
        </p:pic>
        <p:cxnSp>
          <p:nvCxnSpPr>
            <p:cNvPr id="26" name="Straight Arrow Connector 25"/>
            <p:cNvCxnSpPr/>
            <p:nvPr/>
          </p:nvCxnSpPr>
          <p:spPr bwMode="auto">
            <a:xfrm flipH="1">
              <a:off x="8610600" y="3796572"/>
              <a:ext cx="220903" cy="2514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
        <p:nvSpPr>
          <p:cNvPr id="24" name="Slide Number Placeholder 23"/>
          <p:cNvSpPr>
            <a:spLocks noGrp="1"/>
          </p:cNvSpPr>
          <p:nvPr>
            <p:ph type="sldNum" sz="quarter" idx="12"/>
          </p:nvPr>
        </p:nvSpPr>
        <p:spPr/>
        <p:txBody>
          <a:bodyPr/>
          <a:lstStyle/>
          <a:p>
            <a:fld id="{B9B0392C-5BE7-214B-9E5F-CC8853CBAA6A}" type="slidenum">
              <a:rPr lang="en-US" smtClean="0"/>
              <a:pPr/>
              <a:t>3</a:t>
            </a:fld>
            <a:endParaRPr lang="en-US" dirty="0"/>
          </a:p>
        </p:txBody>
      </p:sp>
    </p:spTree>
    <p:extLst>
      <p:ext uri="{BB962C8B-B14F-4D97-AF65-F5344CB8AC3E}">
        <p14:creationId xmlns:p14="http://schemas.microsoft.com/office/powerpoint/2010/main" val="2634688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24">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24">
                                            <p:txEl>
                                              <p:pRg st="8" end="8"/>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723"/>
            <a:ext cx="12192000" cy="6854553"/>
          </a:xfrm>
          <a:prstGeom prst="rect">
            <a:avLst/>
          </a:prstGeom>
          <a:solidFill>
            <a:schemeClr val="accent4">
              <a:lumMod val="50000"/>
              <a:lumOff val="50000"/>
              <a:alpha val="0"/>
            </a:schemeClr>
          </a:solidFill>
        </p:spPr>
      </p:pic>
      <p:sp>
        <p:nvSpPr>
          <p:cNvPr id="5" name="Slide Number Placeholder 4"/>
          <p:cNvSpPr>
            <a:spLocks noGrp="1"/>
          </p:cNvSpPr>
          <p:nvPr>
            <p:ph type="sldNum" sz="quarter" idx="12"/>
          </p:nvPr>
        </p:nvSpPr>
        <p:spPr>
          <a:xfrm>
            <a:off x="8737600" y="6245225"/>
            <a:ext cx="2844800" cy="47625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36BF90-F6C3-40B9-A101-D2D9AB0941E0}" type="slidenum">
              <a:rPr kumimoji="0" lang="en-US" altLang="en-US" sz="1050" b="0"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en-US" sz="1050" b="0" i="0" u="none" strike="noStrike" kern="1200" cap="none" spc="0" normalizeH="0" baseline="0" noProof="0">
              <a:ln>
                <a:noFill/>
              </a:ln>
              <a:solidFill>
                <a:srgbClr val="000000"/>
              </a:solidFill>
              <a:effectLst/>
              <a:uLnTx/>
              <a:uFillTx/>
              <a:latin typeface="Arial"/>
              <a:ea typeface="ＭＳ Ｐゴシック"/>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833118666"/>
              </p:ext>
            </p:extLst>
          </p:nvPr>
        </p:nvGraphicFramePr>
        <p:xfrm>
          <a:off x="958732" y="4334510"/>
          <a:ext cx="10274533" cy="2148840"/>
        </p:xfrm>
        <a:graphic>
          <a:graphicData uri="http://schemas.openxmlformats.org/drawingml/2006/table">
            <a:tbl>
              <a:tblPr firstRow="1" bandRow="1">
                <a:tableStyleId>{5C22544A-7EE6-4342-B048-85BDC9FD1C3A}</a:tableStyleId>
              </a:tblPr>
              <a:tblGrid>
                <a:gridCol w="1737361">
                  <a:extLst>
                    <a:ext uri="{9D8B030D-6E8A-4147-A177-3AD203B41FA5}">
                      <a16:colId xmlns:a16="http://schemas.microsoft.com/office/drawing/2014/main" val="3727218306"/>
                    </a:ext>
                  </a:extLst>
                </a:gridCol>
                <a:gridCol w="2402378">
                  <a:extLst>
                    <a:ext uri="{9D8B030D-6E8A-4147-A177-3AD203B41FA5}">
                      <a16:colId xmlns:a16="http://schemas.microsoft.com/office/drawing/2014/main" val="3711043553"/>
                    </a:ext>
                  </a:extLst>
                </a:gridCol>
                <a:gridCol w="1753986">
                  <a:extLst>
                    <a:ext uri="{9D8B030D-6E8A-4147-A177-3AD203B41FA5}">
                      <a16:colId xmlns:a16="http://schemas.microsoft.com/office/drawing/2014/main" val="4020208363"/>
                    </a:ext>
                  </a:extLst>
                </a:gridCol>
                <a:gridCol w="2325901">
                  <a:extLst>
                    <a:ext uri="{9D8B030D-6E8A-4147-A177-3AD203B41FA5}">
                      <a16:colId xmlns:a16="http://schemas.microsoft.com/office/drawing/2014/main" val="1818139703"/>
                    </a:ext>
                  </a:extLst>
                </a:gridCol>
                <a:gridCol w="2054907">
                  <a:extLst>
                    <a:ext uri="{9D8B030D-6E8A-4147-A177-3AD203B41FA5}">
                      <a16:colId xmlns:a16="http://schemas.microsoft.com/office/drawing/2014/main" val="2756923"/>
                    </a:ext>
                  </a:extLst>
                </a:gridCol>
              </a:tblGrid>
              <a:tr h="1952914">
                <a:tc>
                  <a:txBody>
                    <a:bodyPr/>
                    <a:lstStyle/>
                    <a:p>
                      <a:pPr algn="ctr"/>
                      <a:r>
                        <a:rPr lang="en-US" dirty="0">
                          <a:solidFill>
                            <a:schemeClr val="bg1"/>
                          </a:solidFill>
                        </a:rPr>
                        <a:t>CfD designs, develops, and implements photon devices to enable scientific discoveries. </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err="1">
                          <a:solidFill>
                            <a:schemeClr val="bg1"/>
                          </a:solidFill>
                        </a:rPr>
                        <a:t>CfD</a:t>
                      </a:r>
                      <a:r>
                        <a:rPr lang="en-US" dirty="0">
                          <a:solidFill>
                            <a:schemeClr val="bg1"/>
                          </a:solidFill>
                        </a:rPr>
                        <a:t> trains students through research and development in detectors, instrumentation, observational astrophysics, nanostructures, silicon photonics, quantum optics and photonics, and wide bandgap materials.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was established in 2010, and includes seven professors and over two dozen students at all levels of matriculation.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Staff and student researchers investigate high impact engineering and development problems through external financial support from federal agencies, private foundations, national laboratories, and industry.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operates nine laboratories in three buildings and has an average of 32 externally funded projects (~$2.5M/year).</a:t>
                      </a:r>
                    </a:p>
                    <a:p>
                      <a:pPr algn="ctr"/>
                      <a:endParaRPr lang="en-US"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extLst>
                  <a:ext uri="{0D108BD9-81ED-4DB2-BD59-A6C34878D82A}">
                    <a16:rowId xmlns:a16="http://schemas.microsoft.com/office/drawing/2014/main" val="1513920786"/>
                  </a:ext>
                </a:extLst>
              </a:tr>
            </a:tbl>
          </a:graphicData>
        </a:graphic>
      </p:graphicFrame>
      <p:sp>
        <p:nvSpPr>
          <p:cNvPr id="9" name="TextBox 8"/>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Center for Detectors</a:t>
            </a:r>
          </a:p>
        </p:txBody>
      </p:sp>
    </p:spTree>
    <p:extLst>
      <p:ext uri="{BB962C8B-B14F-4D97-AF65-F5344CB8AC3E}">
        <p14:creationId xmlns:p14="http://schemas.microsoft.com/office/powerpoint/2010/main" val="385493331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11159"/>
            <a:ext cx="12192000" cy="8132601"/>
          </a:xfrm>
          <a:prstGeom prst="rect">
            <a:avLst/>
          </a:prstGeom>
        </p:spPr>
      </p:pic>
      <p:sp>
        <p:nvSpPr>
          <p:cNvPr id="5" name="Slide Number Placeholder 4"/>
          <p:cNvSpPr>
            <a:spLocks noGrp="1"/>
          </p:cNvSpPr>
          <p:nvPr>
            <p:ph type="sldNum" sz="quarter" idx="12"/>
          </p:nvPr>
        </p:nvSpPr>
        <p:spPr/>
        <p:txBody>
          <a:bodyPr/>
          <a:lstStyle/>
          <a:p>
            <a:pPr lvl="0"/>
            <a:fld id="{D336BF90-F6C3-40B9-A101-D2D9AB0941E0}" type="slidenum">
              <a:rPr lang="en-US" altLang="en-US" noProof="0" smtClean="0"/>
              <a:pPr lvl="0"/>
              <a:t>31</a:t>
            </a:fld>
            <a:endParaRPr lang="en-US" altLang="en-US" noProof="0"/>
          </a:p>
        </p:txBody>
      </p:sp>
      <p:graphicFrame>
        <p:nvGraphicFramePr>
          <p:cNvPr id="6" name="Table 5"/>
          <p:cNvGraphicFramePr>
            <a:graphicFrameLocks noGrp="1"/>
          </p:cNvGraphicFramePr>
          <p:nvPr>
            <p:extLst>
              <p:ext uri="{D42A27DB-BD31-4B8C-83A1-F6EECF244321}">
                <p14:modId xmlns:p14="http://schemas.microsoft.com/office/powerpoint/2010/main" val="57603342"/>
              </p:ext>
            </p:extLst>
          </p:nvPr>
        </p:nvGraphicFramePr>
        <p:xfrm>
          <a:off x="1597104" y="4425435"/>
          <a:ext cx="8127999" cy="25603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52747270"/>
                    </a:ext>
                  </a:extLst>
                </a:gridCol>
                <a:gridCol w="2709333">
                  <a:extLst>
                    <a:ext uri="{9D8B030D-6E8A-4147-A177-3AD203B41FA5}">
                      <a16:colId xmlns:a16="http://schemas.microsoft.com/office/drawing/2014/main" val="1180508428"/>
                    </a:ext>
                  </a:extLst>
                </a:gridCol>
                <a:gridCol w="2709333">
                  <a:extLst>
                    <a:ext uri="{9D8B030D-6E8A-4147-A177-3AD203B41FA5}">
                      <a16:colId xmlns:a16="http://schemas.microsoft.com/office/drawing/2014/main" val="695018370"/>
                    </a:ext>
                  </a:extLst>
                </a:gridCol>
              </a:tblGrid>
              <a:tr h="1629293">
                <a:tc>
                  <a:txBody>
                    <a:bodyPr/>
                    <a:lstStyle/>
                    <a:p>
                      <a:pPr algn="ctr"/>
                      <a:r>
                        <a:rPr lang="en-US" dirty="0"/>
                        <a:t>The RIT Integrated Photonics Group conducts research in the Lobozzo Photonics and Optical Characterization lab.</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Dr. Preble and his team develop high performance nanophotonic devices and systems using complementary metal-oxide-semiconductor compatible materials and processes.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Their work enables unique performance and efficiency by leveraging the inherently high bandwidths and low power of photons with the intelligence of electronics.</a:t>
                      </a:r>
                    </a:p>
                    <a:p>
                      <a:pPr algn="ctr"/>
                      <a:endParaRPr lang="en-US" dirty="0"/>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969696">
                        <a:alpha val="41000"/>
                      </a:srgbClr>
                    </a:solidFill>
                  </a:tcPr>
                </a:tc>
                <a:extLst>
                  <a:ext uri="{0D108BD9-81ED-4DB2-BD59-A6C34878D82A}">
                    <a16:rowId xmlns:a16="http://schemas.microsoft.com/office/drawing/2014/main" val="3339290215"/>
                  </a:ext>
                </a:extLst>
              </a:tr>
            </a:tbl>
          </a:graphicData>
        </a:graphic>
      </p:graphicFrame>
      <p:sp>
        <p:nvSpPr>
          <p:cNvPr id="8" name="TextBox 7"/>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Integrated Photonics Group</a:t>
            </a:r>
          </a:p>
        </p:txBody>
      </p:sp>
    </p:spTree>
    <p:extLst>
      <p:ext uri="{BB962C8B-B14F-4D97-AF65-F5344CB8AC3E}">
        <p14:creationId xmlns:p14="http://schemas.microsoft.com/office/powerpoint/2010/main" val="3778333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31660"/>
            <a:ext cx="12192000" cy="81326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6038920"/>
              </p:ext>
            </p:extLst>
          </p:nvPr>
        </p:nvGraphicFramePr>
        <p:xfrm>
          <a:off x="2032000" y="4066300"/>
          <a:ext cx="8127999" cy="28346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040932282"/>
                    </a:ext>
                  </a:extLst>
                </a:gridCol>
                <a:gridCol w="2709333">
                  <a:extLst>
                    <a:ext uri="{9D8B030D-6E8A-4147-A177-3AD203B41FA5}">
                      <a16:colId xmlns:a16="http://schemas.microsoft.com/office/drawing/2014/main" val="3334426971"/>
                    </a:ext>
                  </a:extLst>
                </a:gridCol>
                <a:gridCol w="2709333">
                  <a:extLst>
                    <a:ext uri="{9D8B030D-6E8A-4147-A177-3AD203B41FA5}">
                      <a16:colId xmlns:a16="http://schemas.microsoft.com/office/drawing/2014/main" val="3582413798"/>
                    </a:ext>
                  </a:extLst>
                </a:gridCol>
              </a:tblGrid>
              <a:tr h="28101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The Suborbital Astrophysics Laboratory designs, integrates, and launches sounding rocket payloads for astrophysical science. </a:t>
                      </a:r>
                    </a:p>
                    <a:p>
                      <a:pPr algn="ctr"/>
                      <a:endParaRPr lang="en-US" dirty="0">
                        <a:ln>
                          <a:noFill/>
                        </a:ln>
                        <a:solidFill>
                          <a:schemeClr val="bg1"/>
                        </a:solidFill>
                      </a:endParaRPr>
                    </a:p>
                  </a:txBody>
                  <a:tcPr anchor="ct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77777">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It includes clean facilities to allow disassembly and assembly of rocket instruments, optical and electronic development and validation instruments, and cryogenic and vacuum capabilities. </a:t>
                      </a:r>
                    </a:p>
                    <a:p>
                      <a:pPr algn="ctr"/>
                      <a:endParaRPr lang="en-US"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77777">
                        <a:alpha val="49804"/>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n>
                            <a:noFill/>
                          </a:ln>
                          <a:solidFill>
                            <a:schemeClr val="bg1"/>
                          </a:solidFill>
                        </a:rPr>
                        <a:t>In this lab, Dr. Zemcov and his team prepared the CSTARS and CIBER-2 payloads for flight at White Sands Missile Range, NM.</a:t>
                      </a:r>
                    </a:p>
                    <a:p>
                      <a:pPr algn="ctr"/>
                      <a:endParaRPr lang="en-US" dirty="0">
                        <a:ln>
                          <a:noFill/>
                        </a:ln>
                        <a:solidFill>
                          <a:schemeClr val="bg1"/>
                        </a:solidFill>
                      </a:endParaRPr>
                    </a:p>
                  </a:txBody>
                  <a:tcPr anchor="ct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777777">
                        <a:alpha val="49804"/>
                      </a:srgbClr>
                    </a:solidFill>
                  </a:tcPr>
                </a:tc>
                <a:extLst>
                  <a:ext uri="{0D108BD9-81ED-4DB2-BD59-A6C34878D82A}">
                    <a16:rowId xmlns:a16="http://schemas.microsoft.com/office/drawing/2014/main" val="3000305821"/>
                  </a:ext>
                </a:extLst>
              </a:tr>
            </a:tbl>
          </a:graphicData>
        </a:graphic>
      </p:graphicFrame>
      <p:sp>
        <p:nvSpPr>
          <p:cNvPr id="6" name="TextBox 5"/>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Suborbital Astrophysics Lab</a:t>
            </a:r>
          </a:p>
        </p:txBody>
      </p:sp>
    </p:spTree>
    <p:extLst>
      <p:ext uri="{BB962C8B-B14F-4D97-AF65-F5344CB8AC3E}">
        <p14:creationId xmlns:p14="http://schemas.microsoft.com/office/powerpoint/2010/main" val="633758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p:txBody>
          <a:bodyPr/>
          <a:lstStyle/>
          <a:p>
            <a:r>
              <a:rPr lang="en-US" altLang="en-US" dirty="0"/>
              <a:t>CHIPs-related Activities at RIT</a:t>
            </a:r>
          </a:p>
        </p:txBody>
      </p:sp>
      <p:sp>
        <p:nvSpPr>
          <p:cNvPr id="2" name="Subtitle 1">
            <a:extLst>
              <a:ext uri="{FF2B5EF4-FFF2-40B4-BE49-F238E27FC236}">
                <a16:creationId xmlns:a16="http://schemas.microsoft.com/office/drawing/2014/main" id="{3B4A631C-E9E1-40C6-BD62-C8E07F8C0D25}"/>
              </a:ext>
            </a:extLst>
          </p:cNvPr>
          <p:cNvSpPr>
            <a:spLocks noGrp="1"/>
          </p:cNvSpPr>
          <p:nvPr>
            <p:ph type="subTitle" sz="quarter" idx="1"/>
          </p:nvPr>
        </p:nvSpPr>
        <p:spPr/>
        <p:txBody>
          <a:bodyPr/>
          <a:lstStyle/>
          <a:p>
            <a:endParaRPr lang="en-US"/>
          </a:p>
        </p:txBody>
      </p:sp>
      <p:sp>
        <p:nvSpPr>
          <p:cNvPr id="3" name="Media Placeholder 2">
            <a:extLst>
              <a:ext uri="{FF2B5EF4-FFF2-40B4-BE49-F238E27FC236}">
                <a16:creationId xmlns:a16="http://schemas.microsoft.com/office/drawing/2014/main" id="{DE735710-AE5D-43C3-8492-9F25D8806DEA}"/>
              </a:ext>
            </a:extLst>
          </p:cNvPr>
          <p:cNvSpPr>
            <a:spLocks noGrp="1"/>
          </p:cNvSpPr>
          <p:nvPr>
            <p:ph type="media" sz="quarter" idx="10"/>
          </p:nvPr>
        </p:nvSpPr>
        <p:spPr/>
      </p:sp>
      <p:sp>
        <p:nvSpPr>
          <p:cNvPr id="24" name="Slide Number Placeholder 23"/>
          <p:cNvSpPr>
            <a:spLocks noGrp="1"/>
          </p:cNvSpPr>
          <p:nvPr>
            <p:ph type="sldNum" sz="quarter" idx="4294967295"/>
          </p:nvPr>
        </p:nvSpPr>
        <p:spPr>
          <a:xfrm>
            <a:off x="9347200" y="6492875"/>
            <a:ext cx="2844800" cy="365125"/>
          </a:xfrm>
        </p:spPr>
        <p:txBody>
          <a:bodyPr/>
          <a:lstStyle/>
          <a:p>
            <a:fld id="{B9B0392C-5BE7-214B-9E5F-CC8853CBAA6A}" type="slidenum">
              <a:rPr lang="en-US" smtClean="0"/>
              <a:pPr/>
              <a:t>33</a:t>
            </a:fld>
            <a:endParaRPr lang="en-US" dirty="0"/>
          </a:p>
        </p:txBody>
      </p:sp>
    </p:spTree>
    <p:extLst>
      <p:ext uri="{BB962C8B-B14F-4D97-AF65-F5344CB8AC3E}">
        <p14:creationId xmlns:p14="http://schemas.microsoft.com/office/powerpoint/2010/main" val="211056199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E0A3-2FCF-8DF1-9572-F43844F7255F}"/>
              </a:ext>
            </a:extLst>
          </p:cNvPr>
          <p:cNvSpPr>
            <a:spLocks noGrp="1"/>
          </p:cNvSpPr>
          <p:nvPr>
            <p:ph type="title"/>
          </p:nvPr>
        </p:nvSpPr>
        <p:spPr/>
        <p:txBody>
          <a:bodyPr/>
          <a:lstStyle/>
          <a:p>
            <a:r>
              <a:rPr lang="en-US" dirty="0"/>
              <a:t>RIT CHIPS-Related Programs</a:t>
            </a:r>
          </a:p>
        </p:txBody>
      </p:sp>
      <p:sp>
        <p:nvSpPr>
          <p:cNvPr id="3" name="Content Placeholder 2">
            <a:extLst>
              <a:ext uri="{FF2B5EF4-FFF2-40B4-BE49-F238E27FC236}">
                <a16:creationId xmlns:a16="http://schemas.microsoft.com/office/drawing/2014/main" id="{0D3E1FD0-A854-BF6B-26B9-EE45FB145D83}"/>
              </a:ext>
            </a:extLst>
          </p:cNvPr>
          <p:cNvSpPr>
            <a:spLocks noGrp="1"/>
          </p:cNvSpPr>
          <p:nvPr>
            <p:ph sz="half" idx="1"/>
          </p:nvPr>
        </p:nvSpPr>
        <p:spPr/>
        <p:txBody>
          <a:bodyPr>
            <a:normAutofit fontScale="62500" lnSpcReduction="20000"/>
          </a:bodyPr>
          <a:lstStyle/>
          <a:p>
            <a:pPr marL="0" indent="0">
              <a:buNone/>
            </a:pPr>
            <a:r>
              <a:rPr lang="en-US" sz="2300" b="1" dirty="0"/>
              <a:t>NSF </a:t>
            </a:r>
            <a:r>
              <a:rPr lang="en-US" sz="2300" b="1" dirty="0" err="1"/>
              <a:t>ExLENT</a:t>
            </a:r>
            <a:r>
              <a:rPr lang="en-US" sz="2300" b="1" dirty="0"/>
              <a:t>: EMERGE-MICRO</a:t>
            </a:r>
          </a:p>
          <a:p>
            <a:pPr marL="0" indent="0">
              <a:buNone/>
            </a:pPr>
            <a:r>
              <a:rPr lang="en-US" sz="2300" dirty="0"/>
              <a:t>Sponsor: NSF TIP &amp; EDU</a:t>
            </a:r>
            <a:br>
              <a:rPr lang="en-US" sz="2300" dirty="0"/>
            </a:br>
            <a:r>
              <a:rPr lang="en-US" sz="2300" dirty="0"/>
              <a:t>Funding: ~$1M | 2024 – 2027</a:t>
            </a:r>
          </a:p>
          <a:p>
            <a:r>
              <a:rPr lang="en-US" sz="2300" dirty="0"/>
              <a:t>Develop a pilot pipeline for community college students through A.S. → B.S. in Microelectronic Engineering.</a:t>
            </a:r>
          </a:p>
          <a:p>
            <a:r>
              <a:rPr lang="en-US" sz="2300" dirty="0"/>
              <a:t>Hands-on cleanroom training, co-op placements, and industry-guided research.</a:t>
            </a:r>
          </a:p>
          <a:p>
            <a:r>
              <a:rPr lang="en-US" sz="2300" dirty="0"/>
              <a:t>Collaborators: MCC, FLCC, GlobalFoundries, Micron, University of Rochester evaluator.</a:t>
            </a:r>
          </a:p>
          <a:p>
            <a:pPr marL="0" indent="0">
              <a:buNone/>
            </a:pPr>
            <a:endParaRPr lang="en-US" sz="2300" b="1" dirty="0"/>
          </a:p>
          <a:p>
            <a:pPr marL="0" indent="0">
              <a:buNone/>
            </a:pPr>
            <a:r>
              <a:rPr lang="en-US" sz="2300" b="1" dirty="0"/>
              <a:t>NSF: UPWARDS for the Future</a:t>
            </a:r>
          </a:p>
          <a:p>
            <a:pPr marL="0" indent="0">
              <a:buNone/>
            </a:pPr>
            <a:r>
              <a:rPr lang="en-US" sz="2300" dirty="0"/>
              <a:t>Sponsor: NSF | (UW lead)</a:t>
            </a:r>
            <a:br>
              <a:rPr lang="en-US" sz="2300" dirty="0"/>
            </a:br>
            <a:r>
              <a:rPr lang="en-US" sz="2300" dirty="0"/>
              <a:t>Funding: ~$10M | 2023 – 2028</a:t>
            </a:r>
          </a:p>
          <a:p>
            <a:r>
              <a:rPr lang="en-US" sz="2300" dirty="0"/>
              <a:t>U.S.–Japan university partnership engaging six U.S. and five Japanese universities.</a:t>
            </a:r>
          </a:p>
          <a:p>
            <a:r>
              <a:rPr lang="en-US" sz="2300" dirty="0"/>
              <a:t>Activities: Student exchanges, faculty visiting programs, certification, curriculum development, focused semiconductor and memory-centric research.</a:t>
            </a:r>
          </a:p>
          <a:p>
            <a:r>
              <a:rPr lang="en-US" sz="2300" dirty="0"/>
              <a:t>Objective: Build a globally connected, skilled microelectronics workforce aligned with industry needs.</a:t>
            </a:r>
          </a:p>
          <a:p>
            <a:pPr marL="0" indent="0">
              <a:buNone/>
            </a:pPr>
            <a:endParaRPr lang="en-US" dirty="0"/>
          </a:p>
        </p:txBody>
      </p:sp>
      <p:sp>
        <p:nvSpPr>
          <p:cNvPr id="4" name="Content Placeholder 3">
            <a:extLst>
              <a:ext uri="{FF2B5EF4-FFF2-40B4-BE49-F238E27FC236}">
                <a16:creationId xmlns:a16="http://schemas.microsoft.com/office/drawing/2014/main" id="{9830AD19-CC42-6597-FCB6-3B4979C2E549}"/>
              </a:ext>
            </a:extLst>
          </p:cNvPr>
          <p:cNvSpPr>
            <a:spLocks noGrp="1"/>
          </p:cNvSpPr>
          <p:nvPr>
            <p:ph sz="half" idx="2"/>
          </p:nvPr>
        </p:nvSpPr>
        <p:spPr/>
        <p:txBody>
          <a:bodyPr>
            <a:normAutofit fontScale="62500" lnSpcReduction="20000"/>
          </a:bodyPr>
          <a:lstStyle/>
          <a:p>
            <a:pPr marL="0" indent="0">
              <a:buNone/>
            </a:pPr>
            <a:r>
              <a:rPr lang="en-US" sz="2300" b="1" dirty="0"/>
              <a:t>NSF NRT: CMOS+X Graduate Training</a:t>
            </a:r>
          </a:p>
          <a:p>
            <a:pPr marL="0" indent="0">
              <a:buNone/>
            </a:pPr>
            <a:r>
              <a:rPr lang="en-US" sz="2300" dirty="0"/>
              <a:t>Sponsor: NSF NRT</a:t>
            </a:r>
            <a:br>
              <a:rPr lang="en-US" sz="2300" dirty="0"/>
            </a:br>
            <a:r>
              <a:rPr lang="en-US" sz="2300" dirty="0"/>
              <a:t>Funding: ~$3M | 2024 – 2029</a:t>
            </a:r>
          </a:p>
          <a:p>
            <a:r>
              <a:rPr lang="en-US" sz="2300" dirty="0"/>
              <a:t>Provide graduate (M.S. &amp; Ph.D.) fellowships (~20 doctoral) in interdisciplinary semiconductor research.</a:t>
            </a:r>
          </a:p>
          <a:p>
            <a:r>
              <a:rPr lang="en-US" sz="2300" dirty="0"/>
              <a:t>Focus areas: CMOS + AI, biomedical, optoelectronic, photonic, nanoelectronics, quantum, packaging.</a:t>
            </a:r>
          </a:p>
          <a:p>
            <a:r>
              <a:rPr lang="en-US" sz="2300" dirty="0"/>
              <a:t>Goal: Train 170+ next-gen engineers &amp; scientists, emphasizing technical and professional development components.</a:t>
            </a:r>
          </a:p>
          <a:p>
            <a:pPr marL="0" indent="0">
              <a:buNone/>
            </a:pPr>
            <a:endParaRPr lang="en-US" sz="2300" b="1" dirty="0"/>
          </a:p>
          <a:p>
            <a:pPr marL="0" indent="0">
              <a:buNone/>
            </a:pPr>
            <a:r>
              <a:rPr lang="en-US" sz="2300" b="1" dirty="0" err="1"/>
              <a:t>DoC</a:t>
            </a:r>
            <a:r>
              <a:rPr lang="en-US" sz="2300" b="1" dirty="0"/>
              <a:t>: BRIDGE for Microelectronics</a:t>
            </a:r>
          </a:p>
          <a:p>
            <a:pPr marL="0" indent="0">
              <a:buNone/>
            </a:pPr>
            <a:r>
              <a:rPr lang="en-US" sz="2300" dirty="0"/>
              <a:t>Sponsor: Dept of Commerce/NIST CHIPS Act</a:t>
            </a:r>
            <a:br>
              <a:rPr lang="en-US" sz="2300" dirty="0"/>
            </a:br>
            <a:r>
              <a:rPr lang="en-US" sz="2300" dirty="0"/>
              <a:t>Funding: ~$1.5M | 2025 – 2027</a:t>
            </a:r>
          </a:p>
          <a:p>
            <a:r>
              <a:rPr lang="en-US" sz="2300" dirty="0"/>
              <a:t>Build graduate education program to train 555 students across bachelor’s, master’s, and certificate tracks in microelectronics.</a:t>
            </a:r>
          </a:p>
          <a:p>
            <a:r>
              <a:rPr lang="en-US" sz="2300" dirty="0"/>
              <a:t>Includes new online certificate offerings, industry collaboration, and student support.</a:t>
            </a:r>
          </a:p>
          <a:p>
            <a:r>
              <a:rPr lang="en-US" sz="2300" dirty="0"/>
              <a:t>Part of NSTC Workforce Partner Alliance under CHIPS Act, scaling semiconductor workforce ecosystem.</a:t>
            </a:r>
          </a:p>
          <a:p>
            <a:r>
              <a:rPr lang="en-US" sz="2300" dirty="0"/>
              <a:t>Industry Partners: Micron, GlobalFoundries, Northrop Grumman</a:t>
            </a:r>
          </a:p>
          <a:p>
            <a:pPr marL="0" indent="0">
              <a:buNone/>
            </a:pPr>
            <a:endParaRPr lang="en-US" dirty="0"/>
          </a:p>
        </p:txBody>
      </p:sp>
      <p:sp>
        <p:nvSpPr>
          <p:cNvPr id="5" name="Slide Number Placeholder 4">
            <a:extLst>
              <a:ext uri="{FF2B5EF4-FFF2-40B4-BE49-F238E27FC236}">
                <a16:creationId xmlns:a16="http://schemas.microsoft.com/office/drawing/2014/main" id="{514B5820-7251-FD0A-B47D-2C1F97D3C4A9}"/>
              </a:ext>
            </a:extLst>
          </p:cNvPr>
          <p:cNvSpPr>
            <a:spLocks noGrp="1"/>
          </p:cNvSpPr>
          <p:nvPr>
            <p:ph type="sldNum" sz="quarter" idx="12"/>
          </p:nvPr>
        </p:nvSpPr>
        <p:spPr/>
        <p:txBody>
          <a:bodyPr/>
          <a:lstStyle/>
          <a:p>
            <a:fld id="{B9B0392C-5BE7-214B-9E5F-CC8853CBAA6A}" type="slidenum">
              <a:rPr lang="en-US" smtClean="0"/>
              <a:pPr/>
              <a:t>34</a:t>
            </a:fld>
            <a:endParaRPr lang="en-US" dirty="0"/>
          </a:p>
        </p:txBody>
      </p:sp>
      <p:pic>
        <p:nvPicPr>
          <p:cNvPr id="6" name="Picture 4" descr="National Science Foundation - Wikipedia">
            <a:extLst>
              <a:ext uri="{FF2B5EF4-FFF2-40B4-BE49-F238E27FC236}">
                <a16:creationId xmlns:a16="http://schemas.microsoft.com/office/drawing/2014/main" id="{685B5514-7723-60D9-8CD1-6858EC71E4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6370" y="5669911"/>
            <a:ext cx="1093724"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logo with orange text&#10;&#10;Description automatically generated">
            <a:extLst>
              <a:ext uri="{FF2B5EF4-FFF2-40B4-BE49-F238E27FC236}">
                <a16:creationId xmlns:a16="http://schemas.microsoft.com/office/drawing/2014/main" id="{4C280343-116E-9866-79D0-35A174E3A1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784" b="26662"/>
          <a:stretch/>
        </p:blipFill>
        <p:spPr>
          <a:xfrm>
            <a:off x="6364482" y="5981794"/>
            <a:ext cx="2351315" cy="548640"/>
          </a:xfrm>
          <a:prstGeom prst="rect">
            <a:avLst/>
          </a:prstGeom>
        </p:spPr>
      </p:pic>
      <p:pic>
        <p:nvPicPr>
          <p:cNvPr id="8" name="Picture 7" descr="A black and white logo&#10;&#10;Description automatically generated">
            <a:extLst>
              <a:ext uri="{FF2B5EF4-FFF2-40B4-BE49-F238E27FC236}">
                <a16:creationId xmlns:a16="http://schemas.microsoft.com/office/drawing/2014/main" id="{002B4772-4E35-0221-CE75-C20E7084F7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5584" y="5798914"/>
            <a:ext cx="1300480" cy="731520"/>
          </a:xfrm>
          <a:prstGeom prst="rect">
            <a:avLst/>
          </a:prstGeom>
        </p:spPr>
      </p:pic>
      <p:pic>
        <p:nvPicPr>
          <p:cNvPr id="9" name="Picture 2" descr="Northrop Grumman Logo Blue transparent ...">
            <a:extLst>
              <a:ext uri="{FF2B5EF4-FFF2-40B4-BE49-F238E27FC236}">
                <a16:creationId xmlns:a16="http://schemas.microsoft.com/office/drawing/2014/main" id="{B0DE587A-419C-EFD8-7045-86576A3038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3216" y="5944236"/>
            <a:ext cx="1612415"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United States Department of Commerce - Wikipedia">
            <a:extLst>
              <a:ext uri="{FF2B5EF4-FFF2-40B4-BE49-F238E27FC236}">
                <a16:creationId xmlns:a16="http://schemas.microsoft.com/office/drawing/2014/main" id="{B8724294-CC36-D7A8-E2BC-BFAC84C146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8235" y="5669911"/>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50355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919138-034C-0251-00D9-FC210CF62A43}"/>
              </a:ext>
            </a:extLst>
          </p:cNvPr>
          <p:cNvSpPr>
            <a:spLocks noGrp="1"/>
          </p:cNvSpPr>
          <p:nvPr>
            <p:ph type="title"/>
          </p:nvPr>
        </p:nvSpPr>
        <p:spPr/>
        <p:txBody>
          <a:bodyPr/>
          <a:lstStyle/>
          <a:p>
            <a:r>
              <a:rPr lang="en-US" dirty="0"/>
              <a:t>RIT-CHIPS News</a:t>
            </a:r>
          </a:p>
        </p:txBody>
      </p:sp>
      <p:pic>
        <p:nvPicPr>
          <p:cNvPr id="10" name="Picture 9">
            <a:extLst>
              <a:ext uri="{FF2B5EF4-FFF2-40B4-BE49-F238E27FC236}">
                <a16:creationId xmlns:a16="http://schemas.microsoft.com/office/drawing/2014/main" id="{13482C68-5683-A658-0029-2C87F817798F}"/>
              </a:ext>
            </a:extLst>
          </p:cNvPr>
          <p:cNvPicPr>
            <a:picLocks noChangeAspect="1"/>
          </p:cNvPicPr>
          <p:nvPr/>
        </p:nvPicPr>
        <p:blipFill>
          <a:blip r:embed="rId2"/>
          <a:srcRect t="3497" b="7597"/>
          <a:stretch>
            <a:fillRect/>
          </a:stretch>
        </p:blipFill>
        <p:spPr>
          <a:xfrm>
            <a:off x="7739656" y="1413035"/>
            <a:ext cx="4210338" cy="3048606"/>
          </a:xfrm>
          <a:prstGeom prst="rect">
            <a:avLst/>
          </a:prstGeom>
        </p:spPr>
      </p:pic>
      <p:pic>
        <p:nvPicPr>
          <p:cNvPr id="12" name="Picture 11">
            <a:extLst>
              <a:ext uri="{FF2B5EF4-FFF2-40B4-BE49-F238E27FC236}">
                <a16:creationId xmlns:a16="http://schemas.microsoft.com/office/drawing/2014/main" id="{4428A4F2-EDBF-D91D-6368-2C14E7038191}"/>
              </a:ext>
            </a:extLst>
          </p:cNvPr>
          <p:cNvPicPr>
            <a:picLocks noChangeAspect="1"/>
          </p:cNvPicPr>
          <p:nvPr/>
        </p:nvPicPr>
        <p:blipFill>
          <a:blip r:embed="rId3"/>
          <a:stretch>
            <a:fillRect/>
          </a:stretch>
        </p:blipFill>
        <p:spPr>
          <a:xfrm>
            <a:off x="286407" y="1862472"/>
            <a:ext cx="5809593" cy="2683619"/>
          </a:xfrm>
          <a:prstGeom prst="rect">
            <a:avLst/>
          </a:prstGeom>
        </p:spPr>
      </p:pic>
      <p:pic>
        <p:nvPicPr>
          <p:cNvPr id="8" name="Picture 7">
            <a:extLst>
              <a:ext uri="{FF2B5EF4-FFF2-40B4-BE49-F238E27FC236}">
                <a16:creationId xmlns:a16="http://schemas.microsoft.com/office/drawing/2014/main" id="{249E4732-4D87-8710-44C4-89BD1EF43BF8}"/>
              </a:ext>
            </a:extLst>
          </p:cNvPr>
          <p:cNvPicPr>
            <a:picLocks noChangeAspect="1"/>
          </p:cNvPicPr>
          <p:nvPr/>
        </p:nvPicPr>
        <p:blipFill>
          <a:blip r:embed="rId4"/>
          <a:srcRect t="3497" r="1345" b="7597"/>
          <a:stretch>
            <a:fillRect/>
          </a:stretch>
        </p:blipFill>
        <p:spPr>
          <a:xfrm>
            <a:off x="4084751" y="3204281"/>
            <a:ext cx="4022498" cy="3048606"/>
          </a:xfrm>
          <a:prstGeom prst="rect">
            <a:avLst/>
          </a:prstGeom>
        </p:spPr>
      </p:pic>
    </p:spTree>
    <p:extLst>
      <p:ext uri="{BB962C8B-B14F-4D97-AF65-F5344CB8AC3E}">
        <p14:creationId xmlns:p14="http://schemas.microsoft.com/office/powerpoint/2010/main" val="39883552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9628" y="228600"/>
            <a:ext cx="4769639" cy="523220"/>
          </a:xfrm>
          <a:prstGeom prst="rect">
            <a:avLst/>
          </a:prstGeom>
          <a:noFill/>
        </p:spPr>
        <p:txBody>
          <a:bodyPr wrap="none">
            <a:spAutoFit/>
          </a:bodyPr>
          <a:lstStyle/>
          <a:p>
            <a:pPr>
              <a:defRPr sz="2800" b="1"/>
            </a:pPr>
            <a:r>
              <a:rPr sz="2800" dirty="0">
                <a:latin typeface="Avenir Next LT Pro Light" panose="020B0304020202020204" pitchFamily="34" charset="0"/>
              </a:rPr>
              <a:t>RIT </a:t>
            </a:r>
            <a:r>
              <a:rPr lang="en-US" sz="2800" dirty="0">
                <a:latin typeface="Avenir Next LT Pro Light" panose="020B0304020202020204" pitchFamily="34" charset="0"/>
              </a:rPr>
              <a:t>CHIPS-Related Programs</a:t>
            </a:r>
            <a:endParaRPr sz="2800" dirty="0">
              <a:latin typeface="Avenir Next LT Pro Light" panose="020B0304020202020204" pitchFamily="34" charset="0"/>
            </a:endParaRPr>
          </a:p>
        </p:txBody>
      </p:sp>
      <p:sp>
        <p:nvSpPr>
          <p:cNvPr id="4" name="TextBox 3"/>
          <p:cNvSpPr txBox="1"/>
          <p:nvPr/>
        </p:nvSpPr>
        <p:spPr>
          <a:xfrm>
            <a:off x="1752600" y="596353"/>
            <a:ext cx="4114800" cy="2462213"/>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 </a:t>
            </a:r>
            <a:r>
              <a:rPr sz="1600" dirty="0" err="1">
                <a:solidFill>
                  <a:srgbClr val="0070C0"/>
                </a:solidFill>
                <a:latin typeface="Avenir Next LT Pro Light" panose="020B0304020202020204" pitchFamily="34" charset="0"/>
              </a:rPr>
              <a:t>ExLENT</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EMERGE-MICRO</a:t>
            </a:r>
          </a:p>
          <a:p>
            <a:pPr>
              <a:defRPr sz="1200"/>
            </a:pPr>
            <a:r>
              <a:rPr sz="1200" dirty="0">
                <a:latin typeface="Avenir Next LT Pro Light" panose="020B0304020202020204" pitchFamily="34" charset="0"/>
              </a:rPr>
              <a:t>Sponsor: NSF TIP &amp; EDU</a:t>
            </a:r>
            <a:br>
              <a:rPr sz="1200" dirty="0">
                <a:latin typeface="Avenir Next LT Pro Light" panose="020B0304020202020204" pitchFamily="34" charset="0"/>
              </a:rPr>
            </a:br>
            <a:r>
              <a:rPr sz="1200" dirty="0">
                <a:latin typeface="Avenir Next LT Pro Light" panose="020B0304020202020204" pitchFamily="34" charset="0"/>
              </a:rPr>
              <a:t>Funding: </a:t>
            </a:r>
            <a:r>
              <a:rPr lang="en-US" sz="1200" dirty="0">
                <a:latin typeface="Avenir Next LT Pro Light" panose="020B0304020202020204" pitchFamily="34" charset="0"/>
              </a:rPr>
              <a:t>~</a:t>
            </a:r>
            <a:r>
              <a:rPr sz="1200" dirty="0">
                <a:latin typeface="Avenir Next LT Pro Light" panose="020B0304020202020204" pitchFamily="34" charset="0"/>
              </a:rPr>
              <a:t>$</a:t>
            </a:r>
            <a:r>
              <a:rPr lang="en-US" sz="1200" dirty="0">
                <a:latin typeface="Avenir Next LT Pro Light" panose="020B0304020202020204" pitchFamily="34" charset="0"/>
              </a:rPr>
              <a:t>1M</a:t>
            </a:r>
            <a:r>
              <a:rPr sz="1200" dirty="0">
                <a:latin typeface="Avenir Next LT Pro Light" panose="020B0304020202020204" pitchFamily="34" charset="0"/>
              </a:rPr>
              <a:t> | 2024</a:t>
            </a:r>
            <a:r>
              <a:rPr lang="en-US" sz="1200" dirty="0">
                <a:latin typeface="Avenir Next LT Pro Light" panose="020B0304020202020204" pitchFamily="34" charset="0"/>
              </a:rPr>
              <a:t> </a:t>
            </a:r>
            <a:r>
              <a:rPr sz="1200" dirty="0">
                <a:latin typeface="Avenir Next LT Pro Light" panose="020B0304020202020204" pitchFamily="34" charset="0"/>
              </a:rPr>
              <a:t>–</a:t>
            </a:r>
            <a:r>
              <a:rPr lang="en-US" sz="1200" dirty="0">
                <a:latin typeface="Avenir Next LT Pro Light" panose="020B0304020202020204" pitchFamily="34" charset="0"/>
              </a:rPr>
              <a:t> </a:t>
            </a:r>
            <a:r>
              <a:rPr sz="1200" dirty="0">
                <a:latin typeface="Avenir Next LT Pro Light" panose="020B0304020202020204" pitchFamily="34" charset="0"/>
              </a:rPr>
              <a:t>2027</a:t>
            </a:r>
            <a:br>
              <a:rPr sz="1200" dirty="0">
                <a:latin typeface="Avenir Next LT Pro Light" panose="020B0304020202020204" pitchFamily="34" charset="0"/>
              </a:rPr>
            </a:b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Develop a pilot pipeline for community college students through A.S. → B.S. in Microelectronic Engineering.</a:t>
            </a:r>
          </a:p>
          <a:p>
            <a:pPr marL="171450" indent="-171450">
              <a:buFont typeface="Wingdings" panose="05000000000000000000" pitchFamily="2" charset="2"/>
              <a:buChar char="§"/>
              <a:defRPr sz="1200"/>
            </a:pPr>
            <a:r>
              <a:rPr lang="en-US" sz="1200" dirty="0">
                <a:latin typeface="Avenir Next LT Pro Light" panose="020B0304020202020204" pitchFamily="34" charset="0"/>
              </a:rPr>
              <a:t>Hands-on cleanroom training, co-op placements, and industry-guided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Collaborators: MCC, FLCC, GlobalFoundries, Micron, University of Rochester evaluator.</a:t>
            </a:r>
            <a:endParaRPr sz="1200" dirty="0">
              <a:latin typeface="Avenir Next LT Pro Light" panose="020B0304020202020204" pitchFamily="34" charset="0"/>
            </a:endParaRPr>
          </a:p>
        </p:txBody>
      </p:sp>
      <p:sp>
        <p:nvSpPr>
          <p:cNvPr id="5" name="TextBox 4"/>
          <p:cNvSpPr txBox="1"/>
          <p:nvPr/>
        </p:nvSpPr>
        <p:spPr>
          <a:xfrm>
            <a:off x="6324600" y="596353"/>
            <a:ext cx="4114800" cy="2462213"/>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 NRT</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CMOS+X Graduate Training</a:t>
            </a:r>
          </a:p>
          <a:p>
            <a:pPr>
              <a:defRPr sz="1200"/>
            </a:pPr>
            <a:r>
              <a:rPr sz="1200" dirty="0">
                <a:latin typeface="Avenir Next LT Pro Light" panose="020B0304020202020204" pitchFamily="34" charset="0"/>
              </a:rPr>
              <a:t>Sponsor: NSF NRT</a:t>
            </a:r>
            <a:br>
              <a:rPr sz="1200" dirty="0">
                <a:latin typeface="Avenir Next LT Pro Light" panose="020B0304020202020204" pitchFamily="34" charset="0"/>
              </a:rPr>
            </a:br>
            <a:r>
              <a:rPr sz="1200" dirty="0">
                <a:latin typeface="Avenir Next LT Pro Light" panose="020B0304020202020204" pitchFamily="34" charset="0"/>
              </a:rPr>
              <a:t>Funding: ~$3M | 2024</a:t>
            </a:r>
            <a:r>
              <a:rPr lang="en-US" sz="1200" dirty="0">
                <a:latin typeface="Avenir Next LT Pro Light" panose="020B0304020202020204" pitchFamily="34" charset="0"/>
              </a:rPr>
              <a:t> </a:t>
            </a:r>
            <a:r>
              <a:rPr sz="1200" dirty="0">
                <a:latin typeface="Avenir Next LT Pro Light" panose="020B0304020202020204" pitchFamily="34" charset="0"/>
              </a:rPr>
              <a:t>–</a:t>
            </a:r>
            <a:r>
              <a:rPr lang="en-US" sz="1200" dirty="0">
                <a:latin typeface="Avenir Next LT Pro Light" panose="020B0304020202020204" pitchFamily="34" charset="0"/>
              </a:rPr>
              <a:t> </a:t>
            </a:r>
            <a:r>
              <a:rPr sz="1200" dirty="0">
                <a:latin typeface="Avenir Next LT Pro Light" panose="020B0304020202020204" pitchFamily="34" charset="0"/>
              </a:rPr>
              <a:t>2029</a:t>
            </a:r>
            <a:br>
              <a:rPr sz="1200" dirty="0">
                <a:latin typeface="Avenir Next LT Pro Light" panose="020B0304020202020204" pitchFamily="34" charset="0"/>
              </a:rPr>
            </a:b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Provide graduate (M.S. &amp; Ph.D.) fellowships (~20 doctoral) in interdisciplinary semiconductor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Focus areas: CMOS + AI, biomedical, optoelectronic, photonic, nanoelectronics, quantum, packaging.</a:t>
            </a:r>
          </a:p>
          <a:p>
            <a:pPr marL="171450" indent="-171450">
              <a:buFont typeface="Wingdings" panose="05000000000000000000" pitchFamily="2" charset="2"/>
              <a:buChar char="§"/>
              <a:defRPr sz="1200"/>
            </a:pPr>
            <a:r>
              <a:rPr lang="en-US" sz="1200" dirty="0">
                <a:latin typeface="Avenir Next LT Pro Light" panose="020B0304020202020204" pitchFamily="34" charset="0"/>
              </a:rPr>
              <a:t>Goal: Train 170+ next-gen engineers &amp; scientists, emphasizing technical and professional development components.</a:t>
            </a:r>
            <a:endParaRPr sz="1200" dirty="0">
              <a:latin typeface="Avenir Next LT Pro Light" panose="020B0304020202020204" pitchFamily="34" charset="0"/>
            </a:endParaRPr>
          </a:p>
        </p:txBody>
      </p:sp>
      <p:sp>
        <p:nvSpPr>
          <p:cNvPr id="6" name="TextBox 5"/>
          <p:cNvSpPr txBox="1"/>
          <p:nvPr/>
        </p:nvSpPr>
        <p:spPr>
          <a:xfrm>
            <a:off x="1752600" y="2951929"/>
            <a:ext cx="4114800" cy="2646878"/>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sz="1600" dirty="0">
                <a:solidFill>
                  <a:srgbClr val="0070C0"/>
                </a:solidFill>
                <a:latin typeface="Avenir Next LT Pro Light" panose="020B0304020202020204" pitchFamily="34" charset="0"/>
              </a:rPr>
              <a:t>NSF</a:t>
            </a:r>
            <a:r>
              <a:rPr lang="en-US" sz="1600" dirty="0">
                <a:solidFill>
                  <a:srgbClr val="0070C0"/>
                </a:solidFill>
                <a:latin typeface="Avenir Next LT Pro Light" panose="020B0304020202020204" pitchFamily="34" charset="0"/>
              </a:rPr>
              <a:t>:</a:t>
            </a:r>
            <a:r>
              <a:rPr sz="1600" dirty="0">
                <a:solidFill>
                  <a:srgbClr val="0070C0"/>
                </a:solidFill>
                <a:latin typeface="Avenir Next LT Pro Light" panose="020B0304020202020204" pitchFamily="34" charset="0"/>
              </a:rPr>
              <a:t> UPWARDS for the Future</a:t>
            </a:r>
          </a:p>
          <a:p>
            <a:pPr>
              <a:defRPr sz="1200"/>
            </a:pPr>
            <a:r>
              <a:rPr sz="1200" dirty="0">
                <a:latin typeface="Avenir Next LT Pro Light" panose="020B0304020202020204" pitchFamily="34" charset="0"/>
              </a:rPr>
              <a:t>Sponsor: NSF | (UW lead)</a:t>
            </a:r>
            <a:br>
              <a:rPr sz="1200" dirty="0">
                <a:latin typeface="Avenir Next LT Pro Light" panose="020B0304020202020204" pitchFamily="34" charset="0"/>
              </a:rPr>
            </a:br>
            <a:r>
              <a:rPr lang="en-US" sz="1200" dirty="0">
                <a:latin typeface="Avenir Next LT Pro Light" panose="020B0304020202020204" pitchFamily="34" charset="0"/>
              </a:rPr>
              <a:t>Funding: ~$10M | 2023 – 2028</a:t>
            </a:r>
          </a:p>
          <a:p>
            <a:pPr>
              <a:defRPr sz="1200"/>
            </a:pP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U.S.–Japan university partnership engaging six U.S. and five Japanese universities.</a:t>
            </a:r>
          </a:p>
          <a:p>
            <a:pPr marL="171450" indent="-171450">
              <a:buFont typeface="Wingdings" panose="05000000000000000000" pitchFamily="2" charset="2"/>
              <a:buChar char="§"/>
              <a:defRPr sz="1200"/>
            </a:pPr>
            <a:r>
              <a:rPr lang="en-US" sz="1200" dirty="0">
                <a:latin typeface="Avenir Next LT Pro Light" panose="020B0304020202020204" pitchFamily="34" charset="0"/>
              </a:rPr>
              <a:t>Activities: Student exchanges, faculty visiting programs, certification, curriculum development, focused semiconductor and memory-centric research.</a:t>
            </a:r>
          </a:p>
          <a:p>
            <a:pPr marL="171450" indent="-171450">
              <a:buFont typeface="Wingdings" panose="05000000000000000000" pitchFamily="2" charset="2"/>
              <a:buChar char="§"/>
              <a:defRPr sz="1200"/>
            </a:pPr>
            <a:r>
              <a:rPr lang="en-US" sz="1200" dirty="0">
                <a:latin typeface="Avenir Next LT Pro Light" panose="020B0304020202020204" pitchFamily="34" charset="0"/>
              </a:rPr>
              <a:t>Objective: Build a globally connected, skilled microelectronics workforce aligned with industry needs.</a:t>
            </a:r>
            <a:endParaRPr sz="1200" dirty="0">
              <a:latin typeface="Avenir Next LT Pro Light" panose="020B0304020202020204" pitchFamily="34" charset="0"/>
            </a:endParaRPr>
          </a:p>
        </p:txBody>
      </p:sp>
      <p:sp>
        <p:nvSpPr>
          <p:cNvPr id="7" name="TextBox 6"/>
          <p:cNvSpPr txBox="1"/>
          <p:nvPr/>
        </p:nvSpPr>
        <p:spPr>
          <a:xfrm>
            <a:off x="6324600" y="2951929"/>
            <a:ext cx="4114800" cy="2831544"/>
          </a:xfrm>
          <a:prstGeom prst="rect">
            <a:avLst/>
          </a:prstGeom>
          <a:noFill/>
        </p:spPr>
        <p:txBody>
          <a:bodyPr wrap="square">
            <a:spAutoFit/>
          </a:bodyPr>
          <a:lstStyle/>
          <a:p>
            <a:endParaRPr dirty="0">
              <a:latin typeface="Avenir Next LT Pro Light" panose="020B0304020202020204" pitchFamily="34" charset="0"/>
            </a:endParaRPr>
          </a:p>
          <a:p>
            <a:pPr>
              <a:defRPr sz="1600" b="1">
                <a:solidFill>
                  <a:srgbClr val="003366"/>
                </a:solidFill>
              </a:defRPr>
            </a:pPr>
            <a:r>
              <a:rPr lang="en-US" sz="1600" dirty="0" err="1">
                <a:solidFill>
                  <a:srgbClr val="0070C0"/>
                </a:solidFill>
                <a:latin typeface="Avenir Next LT Pro Light" panose="020B0304020202020204" pitchFamily="34" charset="0"/>
              </a:rPr>
              <a:t>DoC</a:t>
            </a:r>
            <a:r>
              <a:rPr lang="en-US" sz="1600" dirty="0">
                <a:solidFill>
                  <a:srgbClr val="0070C0"/>
                </a:solidFill>
                <a:latin typeface="Avenir Next LT Pro Light" panose="020B0304020202020204" pitchFamily="34" charset="0"/>
              </a:rPr>
              <a:t>: </a:t>
            </a:r>
            <a:r>
              <a:rPr sz="1600" dirty="0">
                <a:solidFill>
                  <a:srgbClr val="0070C0"/>
                </a:solidFill>
                <a:latin typeface="Avenir Next LT Pro Light" panose="020B0304020202020204" pitchFamily="34" charset="0"/>
              </a:rPr>
              <a:t>BRIDGE for Microelectronics</a:t>
            </a:r>
          </a:p>
          <a:p>
            <a:pPr>
              <a:defRPr sz="1200"/>
            </a:pPr>
            <a:r>
              <a:rPr sz="1200" dirty="0">
                <a:latin typeface="Avenir Next LT Pro Light" panose="020B0304020202020204" pitchFamily="34" charset="0"/>
              </a:rPr>
              <a:t>Sponsor: D</a:t>
            </a:r>
            <a:r>
              <a:rPr lang="en-US" sz="1200" dirty="0">
                <a:latin typeface="Avenir Next LT Pro Light" panose="020B0304020202020204" pitchFamily="34" charset="0"/>
              </a:rPr>
              <a:t>ept of Commerce</a:t>
            </a:r>
            <a:r>
              <a:rPr sz="1200" dirty="0">
                <a:latin typeface="Avenir Next LT Pro Light" panose="020B0304020202020204" pitchFamily="34" charset="0"/>
              </a:rPr>
              <a:t>/NIST CHIPS Act</a:t>
            </a:r>
            <a:br>
              <a:rPr sz="1200" dirty="0">
                <a:latin typeface="Avenir Next LT Pro Light" panose="020B0304020202020204" pitchFamily="34" charset="0"/>
              </a:rPr>
            </a:br>
            <a:r>
              <a:rPr sz="1200" dirty="0">
                <a:latin typeface="Avenir Next LT Pro Light" panose="020B0304020202020204" pitchFamily="34" charset="0"/>
              </a:rPr>
              <a:t>Funding: ~$1.</a:t>
            </a:r>
            <a:r>
              <a:rPr lang="en-US" sz="1200" dirty="0">
                <a:latin typeface="Avenir Next LT Pro Light" panose="020B0304020202020204" pitchFamily="34" charset="0"/>
              </a:rPr>
              <a:t>5</a:t>
            </a:r>
            <a:r>
              <a:rPr sz="1200" dirty="0">
                <a:latin typeface="Avenir Next LT Pro Light" panose="020B0304020202020204" pitchFamily="34" charset="0"/>
              </a:rPr>
              <a:t>M | </a:t>
            </a:r>
            <a:r>
              <a:rPr lang="en-US" sz="1200" dirty="0">
                <a:latin typeface="Avenir Next LT Pro Light" panose="020B0304020202020204" pitchFamily="34" charset="0"/>
              </a:rPr>
              <a:t>2025 – 2027</a:t>
            </a:r>
          </a:p>
          <a:p>
            <a:pPr>
              <a:defRPr sz="1200"/>
            </a:pPr>
            <a:endParaRPr lang="en-US" sz="1200" dirty="0">
              <a:latin typeface="Avenir Next LT Pro Light" panose="020B0304020202020204" pitchFamily="34" charset="0"/>
            </a:endParaRPr>
          </a:p>
          <a:p>
            <a:pPr marL="171450" indent="-171450">
              <a:buFont typeface="Wingdings" panose="05000000000000000000" pitchFamily="2" charset="2"/>
              <a:buChar char="§"/>
              <a:defRPr sz="1200"/>
            </a:pPr>
            <a:r>
              <a:rPr lang="en-US" sz="1200" dirty="0">
                <a:latin typeface="Avenir Next LT Pro Light" panose="020B0304020202020204" pitchFamily="34" charset="0"/>
              </a:rPr>
              <a:t>Build graduate education program to train 555 students across bachelor’s, master’s, and certificate tracks in microelectronics.</a:t>
            </a:r>
          </a:p>
          <a:p>
            <a:pPr marL="171450" indent="-171450">
              <a:buFont typeface="Wingdings" panose="05000000000000000000" pitchFamily="2" charset="2"/>
              <a:buChar char="§"/>
              <a:defRPr sz="1200"/>
            </a:pPr>
            <a:r>
              <a:rPr lang="en-US" sz="1200" dirty="0">
                <a:latin typeface="Avenir Next LT Pro Light" panose="020B0304020202020204" pitchFamily="34" charset="0"/>
              </a:rPr>
              <a:t>Includes new online certificate offerings, industry collaboration, and student support.</a:t>
            </a:r>
          </a:p>
          <a:p>
            <a:pPr marL="171450" indent="-171450">
              <a:buFont typeface="Wingdings" panose="05000000000000000000" pitchFamily="2" charset="2"/>
              <a:buChar char="§"/>
              <a:defRPr sz="1200"/>
            </a:pPr>
            <a:r>
              <a:rPr lang="en-US" sz="1200" dirty="0">
                <a:latin typeface="Avenir Next LT Pro Light" panose="020B0304020202020204" pitchFamily="34" charset="0"/>
              </a:rPr>
              <a:t>Part of NSTC Workforce Partner Alliance under CHIPS Act, scaling semiconductor workforce ecosystem.</a:t>
            </a:r>
          </a:p>
          <a:p>
            <a:pPr marL="171450" indent="-171450">
              <a:buFont typeface="Wingdings" panose="05000000000000000000" pitchFamily="2" charset="2"/>
              <a:buChar char="§"/>
              <a:defRPr sz="1200"/>
            </a:pPr>
            <a:r>
              <a:rPr lang="en-US" sz="1200" dirty="0">
                <a:latin typeface="Avenir Next LT Pro Light" panose="020B0304020202020204" pitchFamily="34" charset="0"/>
              </a:rPr>
              <a:t>Industry Partners: Micron, GlobalFoundries, Northrop Grumman</a:t>
            </a:r>
            <a:endParaRPr sz="1200" dirty="0">
              <a:latin typeface="Avenir Next LT Pro Light" panose="020B0304020202020204" pitchFamily="34" charset="0"/>
            </a:endParaRPr>
          </a:p>
        </p:txBody>
      </p:sp>
      <p:pic>
        <p:nvPicPr>
          <p:cNvPr id="1028" name="Picture 4" descr="National Science Foundation - Wikipedia">
            <a:extLst>
              <a:ext uri="{FF2B5EF4-FFF2-40B4-BE49-F238E27FC236}">
                <a16:creationId xmlns:a16="http://schemas.microsoft.com/office/drawing/2014/main" id="{7C8F01EE-8045-09A0-6599-22956DE039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1278" y="5685173"/>
            <a:ext cx="1093724"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logo with orange text&#10;&#10;Description automatically generated">
            <a:extLst>
              <a:ext uri="{FF2B5EF4-FFF2-40B4-BE49-F238E27FC236}">
                <a16:creationId xmlns:a16="http://schemas.microsoft.com/office/drawing/2014/main" id="{6350F1C1-9756-83D5-BB4B-AC6F73011F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784" b="26662"/>
          <a:stretch/>
        </p:blipFill>
        <p:spPr>
          <a:xfrm>
            <a:off x="6459390" y="5997056"/>
            <a:ext cx="2351315" cy="548640"/>
          </a:xfrm>
          <a:prstGeom prst="rect">
            <a:avLst/>
          </a:prstGeom>
        </p:spPr>
      </p:pic>
      <p:pic>
        <p:nvPicPr>
          <p:cNvPr id="8" name="Picture 7" descr="A black and white logo&#10;&#10;Description automatically generated">
            <a:extLst>
              <a:ext uri="{FF2B5EF4-FFF2-40B4-BE49-F238E27FC236}">
                <a16:creationId xmlns:a16="http://schemas.microsoft.com/office/drawing/2014/main" id="{F0D162AE-1D1F-5D90-8D30-9EED81E916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0492" y="5814176"/>
            <a:ext cx="1300480" cy="731520"/>
          </a:xfrm>
          <a:prstGeom prst="rect">
            <a:avLst/>
          </a:prstGeom>
        </p:spPr>
      </p:pic>
      <p:pic>
        <p:nvPicPr>
          <p:cNvPr id="9" name="Picture 2" descr="Northrop Grumman Logo Blue transparent ...">
            <a:extLst>
              <a:ext uri="{FF2B5EF4-FFF2-40B4-BE49-F238E27FC236}">
                <a16:creationId xmlns:a16="http://schemas.microsoft.com/office/drawing/2014/main" id="{529420CE-E072-6157-D11D-77AB27A182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8124" y="5959498"/>
            <a:ext cx="1612415"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ted States Department of Commerce - Wikipedia">
            <a:extLst>
              <a:ext uri="{FF2B5EF4-FFF2-40B4-BE49-F238E27FC236}">
                <a16:creationId xmlns:a16="http://schemas.microsoft.com/office/drawing/2014/main" id="{3C3C14F8-6EE3-9615-E044-440EDF2B68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3143" y="5685173"/>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089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00CF-6AD3-275F-85DB-EBCEA042CB52}"/>
              </a:ext>
            </a:extLst>
          </p:cNvPr>
          <p:cNvSpPr>
            <a:spLocks noGrp="1"/>
          </p:cNvSpPr>
          <p:nvPr>
            <p:ph type="title"/>
          </p:nvPr>
        </p:nvSpPr>
        <p:spPr/>
        <p:txBody>
          <a:bodyPr/>
          <a:lstStyle/>
          <a:p>
            <a:r>
              <a:rPr lang="en-US" dirty="0"/>
              <a:t>RIT-CHIPS News</a:t>
            </a:r>
          </a:p>
        </p:txBody>
      </p:sp>
      <p:sp>
        <p:nvSpPr>
          <p:cNvPr id="3" name="Content Placeholder 2">
            <a:extLst>
              <a:ext uri="{FF2B5EF4-FFF2-40B4-BE49-F238E27FC236}">
                <a16:creationId xmlns:a16="http://schemas.microsoft.com/office/drawing/2014/main" id="{E4127FD1-1E79-A6C2-D1D2-F9149FEE3BD4}"/>
              </a:ext>
            </a:extLst>
          </p:cNvPr>
          <p:cNvSpPr>
            <a:spLocks noGrp="1"/>
          </p:cNvSpPr>
          <p:nvPr>
            <p:ph idx="1"/>
          </p:nvPr>
        </p:nvSpPr>
        <p:spPr/>
        <p:txBody>
          <a:bodyPr>
            <a:normAutofit fontScale="92500"/>
          </a:bodyPr>
          <a:lstStyle/>
          <a:p>
            <a:pPr marL="0" indent="0">
              <a:spcBef>
                <a:spcPts val="0"/>
              </a:spcBef>
              <a:buNone/>
            </a:pPr>
            <a:r>
              <a:rPr lang="en-US" sz="1800" dirty="0"/>
              <a:t>This list includes NSF public records and RIT/local news releases about our CHIPS-related workforce efforts here:</a:t>
            </a:r>
          </a:p>
          <a:p>
            <a:pPr>
              <a:spcBef>
                <a:spcPts val="0"/>
              </a:spcBef>
            </a:pPr>
            <a:r>
              <a:rPr lang="en-US" sz="1800" dirty="0"/>
              <a:t>NSF </a:t>
            </a:r>
            <a:r>
              <a:rPr lang="en-US" sz="1800" dirty="0" err="1"/>
              <a:t>ExLENT</a:t>
            </a:r>
            <a:r>
              <a:rPr lang="en-US" sz="1800" dirty="0"/>
              <a:t>:</a:t>
            </a:r>
          </a:p>
          <a:p>
            <a:pPr lvl="1">
              <a:spcBef>
                <a:spcPts val="0"/>
              </a:spcBef>
            </a:pPr>
            <a:r>
              <a:rPr lang="en-US" sz="1800" u="sng" dirty="0">
                <a:hlinkClick r:id="rId2"/>
              </a:rPr>
              <a:t>https://nsf.elsevierpure.com/en/projects/beginnings-empowering-minds-through-experiential-learning-researc</a:t>
            </a:r>
            <a:endParaRPr lang="en-US" sz="1800" dirty="0"/>
          </a:p>
          <a:p>
            <a:pPr lvl="1">
              <a:spcBef>
                <a:spcPts val="0"/>
              </a:spcBef>
            </a:pPr>
            <a:r>
              <a:rPr lang="en-US" sz="1800" u="sng" dirty="0">
                <a:hlinkClick r:id="rId3"/>
              </a:rPr>
              <a:t>https://www.rit.edu/news/rit-expands-its-workforce-initiatives-semiconductor-industry</a:t>
            </a:r>
            <a:endParaRPr lang="en-US" sz="1800" dirty="0"/>
          </a:p>
          <a:p>
            <a:pPr>
              <a:spcBef>
                <a:spcPts val="0"/>
              </a:spcBef>
            </a:pPr>
            <a:r>
              <a:rPr lang="en-US" sz="1800" dirty="0"/>
              <a:t>NSF NRT:</a:t>
            </a:r>
          </a:p>
          <a:p>
            <a:pPr lvl="1">
              <a:spcBef>
                <a:spcPts val="0"/>
              </a:spcBef>
            </a:pPr>
            <a:r>
              <a:rPr lang="en-US" sz="1800" u="sng" dirty="0">
                <a:hlinkClick r:id="rId4"/>
              </a:rPr>
              <a:t>https://www.nsf.gov/awardsearch/showAward?AWD_ID=2345983&amp;HistoricalAwards=false</a:t>
            </a:r>
            <a:endParaRPr lang="en-US" sz="1800" dirty="0"/>
          </a:p>
          <a:p>
            <a:pPr lvl="1">
              <a:spcBef>
                <a:spcPts val="0"/>
              </a:spcBef>
            </a:pPr>
            <a:r>
              <a:rPr lang="en-US" sz="1800" u="sng" dirty="0">
                <a:hlinkClick r:id="rId5"/>
              </a:rPr>
              <a:t>https://www.rit.edu/news/nsf-awards-rit-nearly-3-million-advance-semiconductor-technologies</a:t>
            </a:r>
            <a:endParaRPr lang="en-US" sz="1800" dirty="0"/>
          </a:p>
          <a:p>
            <a:pPr>
              <a:spcBef>
                <a:spcPts val="0"/>
              </a:spcBef>
            </a:pPr>
            <a:r>
              <a:rPr lang="en-US" sz="1800" dirty="0"/>
              <a:t>NSF UPWARDS for the Future:</a:t>
            </a:r>
          </a:p>
          <a:p>
            <a:pPr lvl="1">
              <a:spcBef>
                <a:spcPts val="0"/>
              </a:spcBef>
            </a:pPr>
            <a:r>
              <a:rPr lang="en-US" sz="1800" u="sng" dirty="0">
                <a:hlinkClick r:id="rId6"/>
              </a:rPr>
              <a:t>https://nsf.elsevierpure.com/en/projects/us-japan-university-partnership-for-workforce-advancement-and-res</a:t>
            </a:r>
            <a:endParaRPr lang="en-US" sz="1800" dirty="0"/>
          </a:p>
          <a:p>
            <a:pPr lvl="1">
              <a:spcBef>
                <a:spcPts val="0"/>
              </a:spcBef>
            </a:pPr>
            <a:r>
              <a:rPr lang="en-US" sz="1800" u="sng" dirty="0">
                <a:hlinkClick r:id="rId7"/>
              </a:rPr>
              <a:t>https://www.rochesterfirst.com/development/inside-upwards-at-rit-an-international-semiconductor-education-exchange-program/</a:t>
            </a:r>
            <a:endParaRPr lang="en-US" sz="1800" dirty="0"/>
          </a:p>
          <a:p>
            <a:pPr>
              <a:spcBef>
                <a:spcPts val="0"/>
              </a:spcBef>
            </a:pPr>
            <a:r>
              <a:rPr lang="en-US" sz="1800" dirty="0"/>
              <a:t>Department of Commerce BRIDGE for Microelectronics Program:</a:t>
            </a:r>
          </a:p>
          <a:p>
            <a:pPr lvl="1">
              <a:spcBef>
                <a:spcPts val="0"/>
              </a:spcBef>
            </a:pPr>
            <a:r>
              <a:rPr lang="en-US" sz="1800" u="sng" dirty="0">
                <a:hlinkClick r:id="rId8"/>
              </a:rPr>
              <a:t>https://www.nist.gov/chips/rochester-institute-technology-rit-rochester</a:t>
            </a:r>
            <a:endParaRPr lang="en-US" sz="1800" dirty="0"/>
          </a:p>
          <a:p>
            <a:pPr lvl="1">
              <a:spcBef>
                <a:spcPts val="0"/>
              </a:spcBef>
            </a:pPr>
            <a:r>
              <a:rPr lang="en-US" sz="1800" u="sng" dirty="0">
                <a:hlinkClick r:id="rId9"/>
              </a:rPr>
              <a:t>https://www.nist.gov/news-events/news/2024/09/biden-harris-administration-launches-nstc-workforce-center-excellence</a:t>
            </a:r>
            <a:endParaRPr lang="en-US" sz="1800" dirty="0"/>
          </a:p>
          <a:p>
            <a:pPr lvl="1">
              <a:spcBef>
                <a:spcPts val="0"/>
              </a:spcBef>
            </a:pPr>
            <a:r>
              <a:rPr lang="en-US" sz="1800" u="sng" dirty="0">
                <a:hlinkClick r:id="rId10"/>
              </a:rPr>
              <a:t>https://www.rochesterfirst.com/news/local-news/rit-awarded-1-5-million-to-train-555-students-in-semiconductor-program/</a:t>
            </a:r>
            <a:endParaRPr lang="en-US" sz="1800" dirty="0"/>
          </a:p>
          <a:p>
            <a:pPr>
              <a:spcBef>
                <a:spcPts val="0"/>
              </a:spcBef>
            </a:pPr>
            <a:r>
              <a:rPr lang="en-US" sz="1800" dirty="0"/>
              <a:t>You can find a full list of RIT CHIPS news here: </a:t>
            </a:r>
            <a:r>
              <a:rPr lang="en-US" sz="1800" u="sng" dirty="0">
                <a:hlinkClick r:id="rId11"/>
              </a:rPr>
              <a:t>https://www.rit.edu/news/semiconductor-chips</a:t>
            </a:r>
            <a:endParaRPr lang="en-US" sz="1800" dirty="0"/>
          </a:p>
          <a:p>
            <a:endParaRPr lang="en-US" dirty="0"/>
          </a:p>
        </p:txBody>
      </p:sp>
    </p:spTree>
    <p:extLst>
      <p:ext uri="{BB962C8B-B14F-4D97-AF65-F5344CB8AC3E}">
        <p14:creationId xmlns:p14="http://schemas.microsoft.com/office/powerpoint/2010/main" val="172356790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E1CB41DC-7138-E622-41C9-8FF1E92CC15E}"/>
              </a:ext>
            </a:extLst>
          </p:cNvPr>
          <p:cNvSpPr>
            <a:spLocks noGrp="1" noChangeArrowheads="1"/>
          </p:cNvSpPr>
          <p:nvPr>
            <p:ph type="ctrTitle" sz="quarter"/>
          </p:nvPr>
        </p:nvSpPr>
        <p:spPr>
          <a:xfrm>
            <a:off x="990600" y="3124200"/>
            <a:ext cx="9525000" cy="1662113"/>
          </a:xfrm>
        </p:spPr>
        <p:txBody>
          <a:bodyPr anchor="b"/>
          <a:lstStyle/>
          <a:p>
            <a:pPr algn="r"/>
            <a:r>
              <a:rPr lang="en-US" altLang="en-US" dirty="0">
                <a:ea typeface="Calibri" panose="020F0502020204030204" pitchFamily="34" charset="0"/>
              </a:rPr>
              <a:t>CMOS Imaging Detectors</a:t>
            </a:r>
            <a:endParaRPr lang="en-US" alt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171" name="Subtitle 2">
            <a:extLst>
              <a:ext uri="{FF2B5EF4-FFF2-40B4-BE49-F238E27FC236}">
                <a16:creationId xmlns:a16="http://schemas.microsoft.com/office/drawing/2014/main" id="{B74429CA-D750-8AF9-F119-1ABBA26D273B}"/>
              </a:ext>
            </a:extLst>
          </p:cNvPr>
          <p:cNvSpPr>
            <a:spLocks noGrp="1" noChangeArrowheads="1"/>
          </p:cNvSpPr>
          <p:nvPr>
            <p:ph type="subTitle" sz="quarter" idx="1"/>
          </p:nvPr>
        </p:nvSpPr>
        <p:spPr>
          <a:xfrm>
            <a:off x="1905000" y="4343400"/>
            <a:ext cx="8534400" cy="1554163"/>
          </a:xfrm>
        </p:spPr>
        <p:txBody>
          <a:bodyPr anchor="b"/>
          <a:lstStyle/>
          <a:p>
            <a:pPr algn="r"/>
            <a:endParaRPr lang="en-US" altLang="en-US" dirty="0"/>
          </a:p>
          <a:p>
            <a:pPr algn="r"/>
            <a:r>
              <a:rPr lang="en-US" altLang="en-US" dirty="0"/>
              <a:t>Strategic Astrophysics Technology 2022: 80NSSC24K0372</a:t>
            </a:r>
          </a:p>
          <a:p>
            <a:pPr algn="r"/>
            <a:r>
              <a:rPr lang="en-US" altLang="en-US" dirty="0"/>
              <a:t>Early Stage Innovations 2023: 80NSSC24K0279</a:t>
            </a:r>
          </a:p>
          <a:p>
            <a:pPr algn="r"/>
            <a:r>
              <a:rPr lang="en-US" altLang="en-US" dirty="0"/>
              <a:t>PI: Don Figer</a:t>
            </a:r>
          </a:p>
        </p:txBody>
      </p:sp>
      <p:grpSp>
        <p:nvGrpSpPr>
          <p:cNvPr id="7172" name="Group 1">
            <a:extLst>
              <a:ext uri="{FF2B5EF4-FFF2-40B4-BE49-F238E27FC236}">
                <a16:creationId xmlns:a16="http://schemas.microsoft.com/office/drawing/2014/main" id="{6F77E03A-CCAC-6735-2D9E-2A3623066F74}"/>
              </a:ext>
            </a:extLst>
          </p:cNvPr>
          <p:cNvGrpSpPr>
            <a:grpSpLocks/>
          </p:cNvGrpSpPr>
          <p:nvPr/>
        </p:nvGrpSpPr>
        <p:grpSpPr bwMode="auto">
          <a:xfrm>
            <a:off x="1652588" y="1465263"/>
            <a:ext cx="8886825" cy="2286000"/>
            <a:chOff x="1374775" y="1465263"/>
            <a:chExt cx="8887982" cy="2286000"/>
          </a:xfrm>
        </p:grpSpPr>
        <p:pic>
          <p:nvPicPr>
            <p:cNvPr id="7173" name="Picture 2">
              <a:extLst>
                <a:ext uri="{FF2B5EF4-FFF2-40B4-BE49-F238E27FC236}">
                  <a16:creationId xmlns:a16="http://schemas.microsoft.com/office/drawing/2014/main" id="{6BEE9996-F250-8121-D35D-DABB2471FD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775" y="1465263"/>
              <a:ext cx="344190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a:extLst>
                <a:ext uri="{FF2B5EF4-FFF2-40B4-BE49-F238E27FC236}">
                  <a16:creationId xmlns:a16="http://schemas.microsoft.com/office/drawing/2014/main" id="{BBDA4AB2-7EA9-0D82-1CA2-99EA91D80E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9878" y="1465263"/>
              <a:ext cx="234287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
              <a:extLst>
                <a:ext uri="{FF2B5EF4-FFF2-40B4-BE49-F238E27FC236}">
                  <a16:creationId xmlns:a16="http://schemas.microsoft.com/office/drawing/2014/main" id="{42C6FB68-271B-F02C-4F99-7CE6337EB9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465263"/>
              <a:ext cx="267815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2541068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A943CE4-A28D-032C-E577-60055A2A01F6}"/>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Life in the Universe</a:t>
            </a:r>
          </a:p>
        </p:txBody>
      </p:sp>
      <p:sp>
        <p:nvSpPr>
          <p:cNvPr id="21" name="Slide Number Placeholder 20"/>
          <p:cNvSpPr>
            <a:spLocks noGrp="1"/>
          </p:cNvSpPr>
          <p:nvPr>
            <p:ph type="sldNum" sz="quarter" idx="12"/>
          </p:nvPr>
        </p:nvSpPr>
        <p:spPr/>
        <p:txBody>
          <a:bodyPr/>
          <a:lstStyle/>
          <a:p>
            <a:fld id="{B9B0392C-5BE7-214B-9E5F-CC8853CBAA6A}" type="slidenum">
              <a:rPr lang="en-US" smtClean="0"/>
              <a:pPr/>
              <a:t>5</a:t>
            </a:fld>
            <a:endParaRPr lang="en-US" dirty="0"/>
          </a:p>
        </p:txBody>
      </p:sp>
      <p:pic>
        <p:nvPicPr>
          <p:cNvPr id="9" name="Content Placeholder 14">
            <a:extLst>
              <a:ext uri="{FF2B5EF4-FFF2-40B4-BE49-F238E27FC236}">
                <a16:creationId xmlns:a16="http://schemas.microsoft.com/office/drawing/2014/main" id="{A5B61CE3-80C9-79B8-2A81-7FE5257D0318}"/>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457715" y="1295400"/>
            <a:ext cx="4864570" cy="4830763"/>
          </a:xfrm>
        </p:spPr>
      </p:pic>
      <p:pic>
        <p:nvPicPr>
          <p:cNvPr id="10" name="Content Placeholder 1">
            <a:extLst>
              <a:ext uri="{FF2B5EF4-FFF2-40B4-BE49-F238E27FC236}">
                <a16:creationId xmlns:a16="http://schemas.microsoft.com/office/drawing/2014/main" id="{EC6895FD-F7CD-9130-3813-4C4E0A4A31E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1695345"/>
            <a:ext cx="5384800" cy="403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70843CD-C6C1-0D8E-2EA7-2E514E3E5C88}"/>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State of the Art Detector Candidates for Future Missions</a:t>
            </a:r>
          </a:p>
        </p:txBody>
      </p:sp>
      <p:sp>
        <p:nvSpPr>
          <p:cNvPr id="9219" name="Content Placeholder 2">
            <a:extLst>
              <a:ext uri="{FF2B5EF4-FFF2-40B4-BE49-F238E27FC236}">
                <a16:creationId xmlns:a16="http://schemas.microsoft.com/office/drawing/2014/main" id="{B43106D6-54F9-9D4C-DF00-2C80E4A5DAAC}"/>
              </a:ext>
            </a:extLst>
          </p:cNvPr>
          <p:cNvSpPr>
            <a:spLocks noGrp="1" noChangeArrowheads="1"/>
          </p:cNvSpPr>
          <p:nvPr>
            <p:ph idx="1"/>
          </p:nvPr>
        </p:nvSpPr>
        <p:spPr/>
        <p:txBody>
          <a:bodyPr/>
          <a:lstStyle/>
          <a:p>
            <a:r>
              <a:rPr lang="en-US" altLang="en-US"/>
              <a:t>challenging requirements for UV/O/IR observations</a:t>
            </a:r>
          </a:p>
          <a:p>
            <a:r>
              <a:rPr lang="en-US" altLang="en-US"/>
              <a:t>single-photon sensing</a:t>
            </a:r>
          </a:p>
          <a:p>
            <a:r>
              <a:rPr lang="en-US" altLang="en-US"/>
              <a:t>low dark current</a:t>
            </a:r>
          </a:p>
          <a:p>
            <a:r>
              <a:rPr lang="en-US" altLang="en-US"/>
              <a:t>near-zero read noise</a:t>
            </a:r>
          </a:p>
          <a:p>
            <a:r>
              <a:rPr lang="en-US" altLang="en-US"/>
              <a:t>multiple candidate detector technologies</a:t>
            </a:r>
          </a:p>
        </p:txBody>
      </p:sp>
      <p:sp>
        <p:nvSpPr>
          <p:cNvPr id="10" name="Slide Number Placeholder 9"/>
          <p:cNvSpPr>
            <a:spLocks noGrp="1"/>
          </p:cNvSpPr>
          <p:nvPr>
            <p:ph type="sldNum" sz="quarter" idx="12"/>
          </p:nvPr>
        </p:nvSpPr>
        <p:spPr/>
        <p:txBody>
          <a:bodyPr/>
          <a:lstStyle/>
          <a:p>
            <a:fld id="{B9B0392C-5BE7-214B-9E5F-CC8853CBAA6A}" type="slidenum">
              <a:rPr lang="en-US" smtClean="0"/>
              <a:pPr/>
              <a:t>6</a:t>
            </a:fld>
            <a:endParaRPr lang="en-US" dirty="0"/>
          </a:p>
        </p:txBody>
      </p:sp>
      <p:pic>
        <p:nvPicPr>
          <p:cNvPr id="9221" name="Picture 4">
            <a:extLst>
              <a:ext uri="{FF2B5EF4-FFF2-40B4-BE49-F238E27FC236}">
                <a16:creationId xmlns:a16="http://schemas.microsoft.com/office/drawing/2014/main" id="{D7EA04B8-1240-FD69-6160-9E390CC3CF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538" y="1905000"/>
            <a:ext cx="137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2">
            <a:extLst>
              <a:ext uri="{FF2B5EF4-FFF2-40B4-BE49-F238E27FC236}">
                <a16:creationId xmlns:a16="http://schemas.microsoft.com/office/drawing/2014/main" id="{6CC91F38-E9BF-C455-0AFD-F0E1D5512F97}"/>
              </a:ext>
            </a:extLst>
          </p:cNvPr>
          <p:cNvSpPr txBox="1">
            <a:spLocks noChangeArrowheads="1"/>
          </p:cNvSpPr>
          <p:nvPr/>
        </p:nvSpPr>
        <p:spPr bwMode="auto">
          <a:xfrm>
            <a:off x="5329238" y="3074988"/>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9.4 </a:t>
            </a:r>
            <a:r>
              <a:rPr lang="en-US" altLang="en-US" sz="1400" dirty="0" err="1">
                <a:latin typeface="Times New Roman" panose="02020603050405020304" pitchFamily="18" charset="0"/>
                <a:cs typeface="Times New Roman" panose="02020603050405020304" pitchFamily="18" charset="0"/>
              </a:rPr>
              <a:t>Mpix</a:t>
            </a:r>
            <a:endParaRPr lang="en-US" altLang="en-US" sz="1400" dirty="0">
              <a:latin typeface="Times New Roman" panose="02020603050405020304" pitchFamily="18" charset="0"/>
              <a:cs typeface="Times New Roman" panose="02020603050405020304" pitchFamily="18" charset="0"/>
            </a:endParaRPr>
          </a:p>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BAE HWK4123</a:t>
            </a:r>
          </a:p>
        </p:txBody>
      </p:sp>
      <p:sp>
        <p:nvSpPr>
          <p:cNvPr id="9223" name="TextBox 8">
            <a:extLst>
              <a:ext uri="{FF2B5EF4-FFF2-40B4-BE49-F238E27FC236}">
                <a16:creationId xmlns:a16="http://schemas.microsoft.com/office/drawing/2014/main" id="{636E82B3-3199-A689-2EDD-A3A71E9E92D2}"/>
              </a:ext>
            </a:extLst>
          </p:cNvPr>
          <p:cNvSpPr txBox="1">
            <a:spLocks noChangeArrowheads="1"/>
          </p:cNvSpPr>
          <p:nvPr/>
        </p:nvSpPr>
        <p:spPr bwMode="auto">
          <a:xfrm>
            <a:off x="7008813" y="3074988"/>
            <a:ext cx="2141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SNSPD: 0.4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(Adam McCaughan/NIST) </a:t>
            </a:r>
          </a:p>
        </p:txBody>
      </p:sp>
      <p:pic>
        <p:nvPicPr>
          <p:cNvPr id="9224" name="Picture 4">
            <a:extLst>
              <a:ext uri="{FF2B5EF4-FFF2-40B4-BE49-F238E27FC236}">
                <a16:creationId xmlns:a16="http://schemas.microsoft.com/office/drawing/2014/main" id="{546E3447-8819-6369-66DC-16F00F423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38" y="4305300"/>
            <a:ext cx="15303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0">
            <a:extLst>
              <a:ext uri="{FF2B5EF4-FFF2-40B4-BE49-F238E27FC236}">
                <a16:creationId xmlns:a16="http://schemas.microsoft.com/office/drawing/2014/main" id="{A138229B-46AC-2C13-1E59-98696E9B6480}"/>
              </a:ext>
            </a:extLst>
          </p:cNvPr>
          <p:cNvSpPr txBox="1">
            <a:spLocks noChangeArrowheads="1"/>
          </p:cNvSpPr>
          <p:nvPr/>
        </p:nvSpPr>
        <p:spPr bwMode="auto">
          <a:xfrm>
            <a:off x="9018588" y="5467350"/>
            <a:ext cx="2487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SPAD: Pi Imaging SPAD 512</a:t>
            </a:r>
            <a:r>
              <a:rPr lang="en-US" altLang="en-US" sz="1400" baseline="30000" dirty="0">
                <a:latin typeface="Times New Roman" panose="02020603050405020304" pitchFamily="18" charset="0"/>
                <a:cs typeface="Times New Roman" panose="02020603050405020304" pitchFamily="18" charset="0"/>
              </a:rPr>
              <a:t>2</a:t>
            </a:r>
            <a:r>
              <a:rPr lang="en-US" altLang="en-US" sz="1400" dirty="0">
                <a:latin typeface="Times New Roman" panose="02020603050405020304" pitchFamily="18" charset="0"/>
                <a:cs typeface="Times New Roman" panose="02020603050405020304" pitchFamily="18" charset="0"/>
              </a:rPr>
              <a:t> (</a:t>
            </a:r>
            <a:r>
              <a:rPr lang="en-US" altLang="en-US" sz="1400" dirty="0" err="1">
                <a:latin typeface="Times New Roman" panose="02020603050405020304" pitchFamily="18" charset="0"/>
                <a:cs typeface="Times New Roman" panose="02020603050405020304" pitchFamily="18" charset="0"/>
              </a:rPr>
              <a:t>Antolovic</a:t>
            </a:r>
            <a:r>
              <a:rPr lang="en-US" altLang="en-US" sz="1400" dirty="0">
                <a:latin typeface="Times New Roman" panose="02020603050405020304" pitchFamily="18" charset="0"/>
                <a:cs typeface="Times New Roman" panose="02020603050405020304" pitchFamily="18" charset="0"/>
              </a:rPr>
              <a:t> et al. 2022)</a:t>
            </a:r>
          </a:p>
        </p:txBody>
      </p:sp>
      <p:pic>
        <p:nvPicPr>
          <p:cNvPr id="9226" name="Picture 6">
            <a:extLst>
              <a:ext uri="{FF2B5EF4-FFF2-40B4-BE49-F238E27FC236}">
                <a16:creationId xmlns:a16="http://schemas.microsoft.com/office/drawing/2014/main" id="{9A7EC454-346C-044C-6A34-1D352A4268AC}"/>
              </a:ext>
            </a:extLst>
          </p:cNvPr>
          <p:cNvPicPr>
            <a:picLocks noChangeAspect="1"/>
          </p:cNvPicPr>
          <p:nvPr/>
        </p:nvPicPr>
        <p:blipFill>
          <a:blip r:embed="rId4">
            <a:extLst>
              <a:ext uri="{28A0092B-C50C-407E-A947-70E740481C1C}">
                <a14:useLocalDpi xmlns:a14="http://schemas.microsoft.com/office/drawing/2010/main" val="0"/>
              </a:ext>
            </a:extLst>
          </a:blip>
          <a:srcRect l="4167" r="4167"/>
          <a:stretch>
            <a:fillRect/>
          </a:stretch>
        </p:blipFill>
        <p:spPr bwMode="auto">
          <a:xfrm>
            <a:off x="3117850" y="4456113"/>
            <a:ext cx="1600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2">
            <a:extLst>
              <a:ext uri="{FF2B5EF4-FFF2-40B4-BE49-F238E27FC236}">
                <a16:creationId xmlns:a16="http://schemas.microsoft.com/office/drawing/2014/main" id="{8185B125-B015-0754-09C5-A0E119291362}"/>
              </a:ext>
            </a:extLst>
          </p:cNvPr>
          <p:cNvSpPr txBox="1">
            <a:spLocks noChangeArrowheads="1"/>
          </p:cNvSpPr>
          <p:nvPr/>
        </p:nvSpPr>
        <p:spPr bwMode="auto">
          <a:xfrm>
            <a:off x="3025775" y="5495925"/>
            <a:ext cx="191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EMCCD: Teledyne e2v CCD351-00</a:t>
            </a:r>
          </a:p>
        </p:txBody>
      </p:sp>
      <p:pic>
        <p:nvPicPr>
          <p:cNvPr id="9228" name="Picture 1">
            <a:extLst>
              <a:ext uri="{FF2B5EF4-FFF2-40B4-BE49-F238E27FC236}">
                <a16:creationId xmlns:a16="http://schemas.microsoft.com/office/drawing/2014/main" id="{3FBFDB80-7DD7-5CA3-65A1-FC1E162501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188" y="4305300"/>
            <a:ext cx="13716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Box 2">
            <a:extLst>
              <a:ext uri="{FF2B5EF4-FFF2-40B4-BE49-F238E27FC236}">
                <a16:creationId xmlns:a16="http://schemas.microsoft.com/office/drawing/2014/main" id="{2604EB7A-EE82-6E0D-5724-597D8699E43D}"/>
              </a:ext>
            </a:extLst>
          </p:cNvPr>
          <p:cNvSpPr txBox="1">
            <a:spLocks noChangeArrowheads="1"/>
          </p:cNvSpPr>
          <p:nvPr/>
        </p:nvSpPr>
        <p:spPr bwMode="auto">
          <a:xfrm>
            <a:off x="5168900" y="5478463"/>
            <a:ext cx="1906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163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QIS (Ma et al. 2022)</a:t>
            </a:r>
          </a:p>
        </p:txBody>
      </p:sp>
      <p:pic>
        <p:nvPicPr>
          <p:cNvPr id="9230" name="Picture 2">
            <a:extLst>
              <a:ext uri="{FF2B5EF4-FFF2-40B4-BE49-F238E27FC236}">
                <a16:creationId xmlns:a16="http://schemas.microsoft.com/office/drawing/2014/main" id="{B536BD7B-3F79-4F1E-C097-AF5D910364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8650" y="4310063"/>
            <a:ext cx="1487488"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10">
            <a:extLst>
              <a:ext uri="{FF2B5EF4-FFF2-40B4-BE49-F238E27FC236}">
                <a16:creationId xmlns:a16="http://schemas.microsoft.com/office/drawing/2014/main" id="{79371379-B158-BEFB-66AB-DFE741DC3F0A}"/>
              </a:ext>
            </a:extLst>
          </p:cNvPr>
          <p:cNvSpPr txBox="1">
            <a:spLocks noChangeArrowheads="1"/>
          </p:cNvSpPr>
          <p:nvPr/>
        </p:nvSpPr>
        <p:spPr bwMode="auto">
          <a:xfrm>
            <a:off x="6991350" y="5465763"/>
            <a:ext cx="213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Skipper CCD: 3.5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(SENSEI Collaboration)</a:t>
            </a:r>
          </a:p>
        </p:txBody>
      </p:sp>
      <p:pic>
        <p:nvPicPr>
          <p:cNvPr id="9232" name="Picture 1">
            <a:extLst>
              <a:ext uri="{FF2B5EF4-FFF2-40B4-BE49-F238E27FC236}">
                <a16:creationId xmlns:a16="http://schemas.microsoft.com/office/drawing/2014/main" id="{2F62ECF0-0012-7998-CAD3-4E2C4FEF62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363" y="4124325"/>
            <a:ext cx="18049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2">
            <a:extLst>
              <a:ext uri="{FF2B5EF4-FFF2-40B4-BE49-F238E27FC236}">
                <a16:creationId xmlns:a16="http://schemas.microsoft.com/office/drawing/2014/main" id="{A40B4620-448C-5C6F-30C3-1D82406CBE7D}"/>
              </a:ext>
            </a:extLst>
          </p:cNvPr>
          <p:cNvSpPr txBox="1">
            <a:spLocks noChangeArrowheads="1"/>
          </p:cNvSpPr>
          <p:nvPr/>
        </p:nvSpPr>
        <p:spPr bwMode="auto">
          <a:xfrm>
            <a:off x="977900" y="5486400"/>
            <a:ext cx="1806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Teledyne e2v CIS301/302</a:t>
            </a:r>
          </a:p>
        </p:txBody>
      </p:sp>
      <p:pic>
        <p:nvPicPr>
          <p:cNvPr id="9234" name="Picture 4">
            <a:extLst>
              <a:ext uri="{FF2B5EF4-FFF2-40B4-BE49-F238E27FC236}">
                <a16:creationId xmlns:a16="http://schemas.microsoft.com/office/drawing/2014/main" id="{4EE73B0D-5807-F9A5-532B-E92A893B8E0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7388" y="1905000"/>
            <a:ext cx="2095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5">
            <a:extLst>
              <a:ext uri="{FF2B5EF4-FFF2-40B4-BE49-F238E27FC236}">
                <a16:creationId xmlns:a16="http://schemas.microsoft.com/office/drawing/2014/main" id="{31D0F6E2-965C-D4B3-425F-DF2E9FE89F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6438" y="1895475"/>
            <a:ext cx="13335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TextBox 8">
            <a:extLst>
              <a:ext uri="{FF2B5EF4-FFF2-40B4-BE49-F238E27FC236}">
                <a16:creationId xmlns:a16="http://schemas.microsoft.com/office/drawing/2014/main" id="{04C565B4-20AF-960E-59FA-7F916DDF08A9}"/>
              </a:ext>
            </a:extLst>
          </p:cNvPr>
          <p:cNvSpPr txBox="1">
            <a:spLocks noChangeArrowheads="1"/>
          </p:cNvSpPr>
          <p:nvPr/>
        </p:nvSpPr>
        <p:spPr bwMode="auto">
          <a:xfrm>
            <a:off x="9229725" y="3067050"/>
            <a:ext cx="2130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MKID: 20 </a:t>
            </a:r>
            <a:r>
              <a:rPr lang="en-US" altLang="en-US" sz="1400" dirty="0" err="1">
                <a:latin typeface="Times New Roman" panose="02020603050405020304" pitchFamily="18" charset="0"/>
                <a:cs typeface="Times New Roman" panose="02020603050405020304" pitchFamily="18" charset="0"/>
              </a:rPr>
              <a:t>kpix</a:t>
            </a:r>
            <a:r>
              <a:rPr lang="en-US" altLang="en-US" sz="1400" dirty="0">
                <a:latin typeface="Times New Roman" panose="02020603050405020304" pitchFamily="18" charset="0"/>
                <a:cs typeface="Times New Roman" panose="02020603050405020304" pitchFamily="18" charset="0"/>
              </a:rPr>
              <a:t> (Mazin Lab, Breckenridge 2021)</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D81C700D-ADE4-7D4B-3A92-236A2730E59B}"/>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Single Photon Sensitivity</a:t>
            </a:r>
          </a:p>
        </p:txBody>
      </p:sp>
      <p:sp>
        <p:nvSpPr>
          <p:cNvPr id="11266" name="Content Placeholder 2">
            <a:extLst>
              <a:ext uri="{FF2B5EF4-FFF2-40B4-BE49-F238E27FC236}">
                <a16:creationId xmlns:a16="http://schemas.microsoft.com/office/drawing/2014/main" id="{313576FD-5BCF-30A6-3719-05EAC73654A7}"/>
              </a:ext>
            </a:extLst>
          </p:cNvPr>
          <p:cNvSpPr>
            <a:spLocks noGrp="1" noChangeArrowheads="1"/>
          </p:cNvSpPr>
          <p:nvPr>
            <p:ph sz="half" idx="1"/>
          </p:nvPr>
        </p:nvSpPr>
        <p:spPr/>
        <p:txBody>
          <a:bodyPr/>
          <a:lstStyle/>
          <a:p>
            <a:r>
              <a:rPr lang="en-US" altLang="en-US" dirty="0"/>
              <a:t>low-capacitance floating diffusion sense node </a:t>
            </a:r>
          </a:p>
          <a:p>
            <a:r>
              <a:rPr lang="en-US" altLang="en-US" dirty="0"/>
              <a:t>high-gain response of &gt;320 </a:t>
            </a:r>
            <a:r>
              <a:rPr lang="el-GR" altLang="en-US" dirty="0"/>
              <a:t>μ</a:t>
            </a:r>
            <a:r>
              <a:rPr lang="en-US" altLang="en-US" dirty="0"/>
              <a:t>V/e-</a:t>
            </a:r>
          </a:p>
          <a:p>
            <a:r>
              <a:rPr lang="en-US" altLang="en-US" dirty="0"/>
              <a:t>exceeds electronics read noise</a:t>
            </a:r>
          </a:p>
          <a:p>
            <a:r>
              <a:rPr lang="en-US" altLang="en-US" dirty="0"/>
              <a:t>correlated double/multiple sampling</a:t>
            </a:r>
          </a:p>
          <a:p>
            <a:r>
              <a:rPr lang="en-US" altLang="en-US" dirty="0"/>
              <a:t>discrete photoelectron peaks</a:t>
            </a:r>
          </a:p>
        </p:txBody>
      </p:sp>
      <p:pic>
        <p:nvPicPr>
          <p:cNvPr id="11272" name="Picture 16" descr="Figure 1">
            <a:extLst>
              <a:ext uri="{FF2B5EF4-FFF2-40B4-BE49-F238E27FC236}">
                <a16:creationId xmlns:a16="http://schemas.microsoft.com/office/drawing/2014/main" id="{A81EB09F-5E76-627D-9D14-3390DF373C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3685" t="-15" r="48083" b="45001"/>
          <a:stretch>
            <a:fillRect/>
          </a:stretch>
        </p:blipFill>
        <p:spPr>
          <a:xfrm>
            <a:off x="6197600" y="1574711"/>
            <a:ext cx="5384800" cy="4272141"/>
          </a:xfrm>
        </p:spPr>
      </p:pic>
      <p:pic>
        <p:nvPicPr>
          <p:cNvPr id="11267" name="Picture 5">
            <a:extLst>
              <a:ext uri="{FF2B5EF4-FFF2-40B4-BE49-F238E27FC236}">
                <a16:creationId xmlns:a16="http://schemas.microsoft.com/office/drawing/2014/main" id="{646DC2C7-2E48-601A-5F1D-68F410A8CDB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4233863"/>
            <a:ext cx="3076575"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descr="Capacitance calculator - Electronics - BasicTables">
            <a:extLst>
              <a:ext uri="{FF2B5EF4-FFF2-40B4-BE49-F238E27FC236}">
                <a16:creationId xmlns:a16="http://schemas.microsoft.com/office/drawing/2014/main" id="{264A599E-822C-5FAD-4461-B65496C1E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4495800"/>
            <a:ext cx="99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3">
            <a:extLst>
              <a:ext uri="{FF2B5EF4-FFF2-40B4-BE49-F238E27FC236}">
                <a16:creationId xmlns:a16="http://schemas.microsoft.com/office/drawing/2014/main" id="{7125EA10-492D-B7F6-14CB-54D5C43CA876}"/>
              </a:ext>
            </a:extLst>
          </p:cNvPr>
          <p:cNvSpPr txBox="1">
            <a:spLocks noChangeArrowheads="1"/>
          </p:cNvSpPr>
          <p:nvPr/>
        </p:nvSpPr>
        <p:spPr bwMode="auto">
          <a:xfrm>
            <a:off x="6192838" y="5834063"/>
            <a:ext cx="53133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1000" dirty="0">
                <a:latin typeface="Times New Roman" panose="02020603050405020304" pitchFamily="18" charset="0"/>
                <a:cs typeface="Times New Roman" panose="02020603050405020304" pitchFamily="18" charset="0"/>
              </a:rPr>
              <a:t>Ma, J. </a:t>
            </a:r>
            <a:r>
              <a:rPr lang="en-US" altLang="en-US" sz="1000" i="1" dirty="0">
                <a:latin typeface="Times New Roman" panose="02020603050405020304" pitchFamily="18" charset="0"/>
                <a:cs typeface="Times New Roman" panose="02020603050405020304" pitchFamily="18" charset="0"/>
              </a:rPr>
              <a:t>et al.</a:t>
            </a:r>
            <a:r>
              <a:rPr lang="en-US" altLang="en-US" sz="1000" dirty="0">
                <a:latin typeface="Times New Roman" panose="02020603050405020304" pitchFamily="18" charset="0"/>
                <a:cs typeface="Times New Roman" panose="02020603050405020304" pitchFamily="18" charset="0"/>
              </a:rPr>
              <a:t> Ultra-high-resolution quanta image sensor with reliable photon-number-resolving and high dynamic range capabilities. </a:t>
            </a:r>
            <a:r>
              <a:rPr lang="en-US" altLang="en-US" sz="1000" i="1" dirty="0">
                <a:latin typeface="Times New Roman" panose="02020603050405020304" pitchFamily="18" charset="0"/>
                <a:cs typeface="Times New Roman" panose="02020603050405020304" pitchFamily="18" charset="0"/>
              </a:rPr>
              <a:t>Sci Rep</a:t>
            </a:r>
            <a:r>
              <a:rPr lang="en-US" altLang="en-US" sz="1000" dirty="0">
                <a:latin typeface="Times New Roman" panose="02020603050405020304" pitchFamily="18" charset="0"/>
                <a:cs typeface="Times New Roman" panose="02020603050405020304" pitchFamily="18" charset="0"/>
              </a:rPr>
              <a:t> </a:t>
            </a:r>
            <a:r>
              <a:rPr lang="en-US" altLang="en-US" sz="1000" b="1" dirty="0">
                <a:latin typeface="Times New Roman" panose="02020603050405020304" pitchFamily="18" charset="0"/>
                <a:cs typeface="Times New Roman" panose="02020603050405020304" pitchFamily="18" charset="0"/>
              </a:rPr>
              <a:t>12</a:t>
            </a:r>
            <a:r>
              <a:rPr lang="en-US" altLang="en-US" sz="1000" dirty="0">
                <a:latin typeface="Times New Roman" panose="02020603050405020304" pitchFamily="18" charset="0"/>
                <a:cs typeface="Times New Roman" panose="02020603050405020304" pitchFamily="18" charset="0"/>
              </a:rPr>
              <a:t>, 13869 (2022). https://doi.org/10.1038/s41598-022-17952-z</a:t>
            </a:r>
          </a:p>
        </p:txBody>
      </p:sp>
      <p:sp>
        <p:nvSpPr>
          <p:cNvPr id="6" name="Slide Number Placeholder 5"/>
          <p:cNvSpPr>
            <a:spLocks noGrp="1"/>
          </p:cNvSpPr>
          <p:nvPr>
            <p:ph type="sldNum" sz="quarter" idx="12"/>
          </p:nvPr>
        </p:nvSpPr>
        <p:spPr/>
        <p:txBody>
          <a:bodyPr/>
          <a:lstStyle/>
          <a:p>
            <a:fld id="{B9B0392C-5BE7-214B-9E5F-CC8853CBAA6A}" type="slidenum">
              <a:rPr lang="en-US" smtClean="0"/>
              <a:pPr/>
              <a:t>7</a:t>
            </a:fld>
            <a:endParaRPr lang="en-US"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7D00226-8845-A7D0-E5EC-97B4E1A80A67}"/>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Single Photon Detector Operation</a:t>
            </a:r>
          </a:p>
        </p:txBody>
      </p:sp>
      <p:sp>
        <p:nvSpPr>
          <p:cNvPr id="6" name="Slide Number Placeholder 5"/>
          <p:cNvSpPr>
            <a:spLocks noGrp="1"/>
          </p:cNvSpPr>
          <p:nvPr>
            <p:ph type="sldNum" sz="quarter" idx="12"/>
          </p:nvPr>
        </p:nvSpPr>
        <p:spPr/>
        <p:txBody>
          <a:bodyPr/>
          <a:lstStyle/>
          <a:p>
            <a:fld id="{B9B0392C-5BE7-214B-9E5F-CC8853CBAA6A}" type="slidenum">
              <a:rPr lang="en-US" smtClean="0"/>
              <a:pPr/>
              <a:t>8</a:t>
            </a:fld>
            <a:endParaRPr lang="en-US" dirty="0"/>
          </a:p>
        </p:txBody>
      </p:sp>
      <p:pic>
        <p:nvPicPr>
          <p:cNvPr id="14" name="Content Placeholder 2">
            <a:extLst>
              <a:ext uri="{FF2B5EF4-FFF2-40B4-BE49-F238E27FC236}">
                <a16:creationId xmlns:a16="http://schemas.microsoft.com/office/drawing/2014/main" id="{BEA24A88-001A-81B3-4B8E-AD82160ACEB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02546" y="2509534"/>
            <a:ext cx="5386907" cy="2402494"/>
          </a:xfrm>
        </p:spPr>
      </p:pic>
      <p:pic>
        <p:nvPicPr>
          <p:cNvPr id="12293" name="Picture 14" descr="Photon PNG Transparent Images Free Download | Vector Files | Pngtree">
            <a:extLst>
              <a:ext uri="{FF2B5EF4-FFF2-40B4-BE49-F238E27FC236}">
                <a16:creationId xmlns:a16="http://schemas.microsoft.com/office/drawing/2014/main" id="{B674EABC-2496-1869-FBFE-69C87D3F6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42" t="28009" r="13426" b="48602"/>
          <a:stretch>
            <a:fillRect/>
          </a:stretch>
        </p:blipFill>
        <p:spPr bwMode="auto">
          <a:xfrm rot="-3944181">
            <a:off x="2818772" y="4669934"/>
            <a:ext cx="15208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029AADE-9071-2800-2D2F-CB250074E8CF}"/>
              </a:ext>
            </a:extLst>
          </p:cNvPr>
          <p:cNvSpPr>
            <a:spLocks noGrp="1" noChangeArrowheads="1"/>
          </p:cNvSpPr>
          <p:nvPr>
            <p:ph type="title"/>
          </p:nvPr>
        </p:nvSpPr>
        <p:spPr/>
        <p:txBody>
          <a:bodyPr/>
          <a:lstStyle/>
          <a:p>
            <a:r>
              <a:rPr lang="en-US" altLang="en-US" dirty="0">
                <a:latin typeface="Times New Roman" panose="02020603050405020304" pitchFamily="18" charset="0"/>
                <a:cs typeface="Times New Roman" panose="02020603050405020304" pitchFamily="18" charset="0"/>
              </a:rPr>
              <a:t>Single-Photon CMOS Image Sensors</a:t>
            </a:r>
          </a:p>
        </p:txBody>
      </p:sp>
      <p:pic>
        <p:nvPicPr>
          <p:cNvPr id="16" name="Content Placeholder 11">
            <a:extLst>
              <a:ext uri="{FF2B5EF4-FFF2-40B4-BE49-F238E27FC236}">
                <a16:creationId xmlns:a16="http://schemas.microsoft.com/office/drawing/2014/main" id="{6A3DF424-FA5E-CC89-EFA6-5B3060E46E22}"/>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22713" r="17906"/>
          <a:stretch>
            <a:fillRect/>
          </a:stretch>
        </p:blipFill>
        <p:spPr>
          <a:xfrm>
            <a:off x="342207" y="1449719"/>
            <a:ext cx="3581199" cy="4522124"/>
          </a:xfrm>
        </p:spPr>
      </p:pic>
      <p:pic>
        <p:nvPicPr>
          <p:cNvPr id="18" name="Content Placeholder 2">
            <a:extLst>
              <a:ext uri="{FF2B5EF4-FFF2-40B4-BE49-F238E27FC236}">
                <a16:creationId xmlns:a16="http://schemas.microsoft.com/office/drawing/2014/main" id="{35356BDF-EF21-E178-2010-C1BA82AA6BEA}"/>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218247" y="1449719"/>
            <a:ext cx="3857105" cy="4522124"/>
          </a:xfrm>
        </p:spPr>
      </p:pic>
      <p:pic>
        <p:nvPicPr>
          <p:cNvPr id="20" name="Content Placeholder 8">
            <a:extLst>
              <a:ext uri="{FF2B5EF4-FFF2-40B4-BE49-F238E27FC236}">
                <a16:creationId xmlns:a16="http://schemas.microsoft.com/office/drawing/2014/main" id="{378A4C43-8A7B-AE99-80D9-DF32C6969C52}"/>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rcRect l="15132" r="25658"/>
          <a:stretch>
            <a:fillRect/>
          </a:stretch>
        </p:blipFill>
        <p:spPr>
          <a:xfrm>
            <a:off x="8368564" y="1451798"/>
            <a:ext cx="3573347" cy="4517967"/>
          </a:xfrm>
        </p:spPr>
      </p:pic>
      <p:sp>
        <p:nvSpPr>
          <p:cNvPr id="13317" name="TextBox 12">
            <a:extLst>
              <a:ext uri="{FF2B5EF4-FFF2-40B4-BE49-F238E27FC236}">
                <a16:creationId xmlns:a16="http://schemas.microsoft.com/office/drawing/2014/main" id="{83C3000F-3AD5-F9B4-95E8-4D373EDE1801}"/>
              </a:ext>
            </a:extLst>
          </p:cNvPr>
          <p:cNvSpPr txBox="1">
            <a:spLocks noChangeArrowheads="1"/>
          </p:cNvSpPr>
          <p:nvPr/>
        </p:nvSpPr>
        <p:spPr bwMode="auto">
          <a:xfrm>
            <a:off x="1121472" y="5934075"/>
            <a:ext cx="212109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QIS CMOS</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1 Megapixel Sensors</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1.1 </a:t>
            </a:r>
            <a:r>
              <a:rPr lang="el-GR" altLang="en-US" sz="1800" dirty="0">
                <a:latin typeface="Times New Roman" panose="02020603050405020304" pitchFamily="18" charset="0"/>
                <a:cs typeface="Times New Roman" panose="02020603050405020304" pitchFamily="18" charset="0"/>
              </a:rPr>
              <a:t>μ</a:t>
            </a:r>
            <a:r>
              <a:rPr lang="en-US" altLang="en-US" sz="1800" dirty="0">
                <a:latin typeface="Times New Roman" panose="02020603050405020304" pitchFamily="18" charset="0"/>
                <a:cs typeface="Times New Roman" panose="02020603050405020304" pitchFamily="18" charset="0"/>
              </a:rPr>
              <a:t>m pixels</a:t>
            </a:r>
          </a:p>
        </p:txBody>
      </p:sp>
      <p:sp>
        <p:nvSpPr>
          <p:cNvPr id="13318" name="TextBox 15">
            <a:extLst>
              <a:ext uri="{FF2B5EF4-FFF2-40B4-BE49-F238E27FC236}">
                <a16:creationId xmlns:a16="http://schemas.microsoft.com/office/drawing/2014/main" id="{63891150-2BAF-81A9-02A6-66A7FC8B658A}"/>
              </a:ext>
            </a:extLst>
          </p:cNvPr>
          <p:cNvSpPr txBox="1">
            <a:spLocks noChangeArrowheads="1"/>
          </p:cNvSpPr>
          <p:nvPr/>
        </p:nvSpPr>
        <p:spPr bwMode="auto">
          <a:xfrm>
            <a:off x="5413018" y="5945188"/>
            <a:ext cx="15183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HWK4123</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9.4 Megapixel</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4.6 </a:t>
            </a:r>
            <a:r>
              <a:rPr lang="el-GR" altLang="en-US" sz="1800" dirty="0">
                <a:latin typeface="Times New Roman" panose="02020603050405020304" pitchFamily="18" charset="0"/>
                <a:cs typeface="Times New Roman" panose="02020603050405020304" pitchFamily="18" charset="0"/>
              </a:rPr>
              <a:t>μ</a:t>
            </a:r>
            <a:r>
              <a:rPr lang="en-US" altLang="en-US" sz="1800" dirty="0">
                <a:latin typeface="Times New Roman" panose="02020603050405020304" pitchFamily="18" charset="0"/>
                <a:cs typeface="Times New Roman" panose="02020603050405020304" pitchFamily="18" charset="0"/>
              </a:rPr>
              <a:t>m pixels</a:t>
            </a:r>
          </a:p>
        </p:txBody>
      </p:sp>
      <p:sp>
        <p:nvSpPr>
          <p:cNvPr id="13321" name="TextBox 14">
            <a:extLst>
              <a:ext uri="{FF2B5EF4-FFF2-40B4-BE49-F238E27FC236}">
                <a16:creationId xmlns:a16="http://schemas.microsoft.com/office/drawing/2014/main" id="{40185C40-C8D2-D843-DD20-7DCE73AF32D4}"/>
              </a:ext>
            </a:extLst>
          </p:cNvPr>
          <p:cNvSpPr txBox="1">
            <a:spLocks noChangeArrowheads="1"/>
          </p:cNvSpPr>
          <p:nvPr/>
        </p:nvSpPr>
        <p:spPr bwMode="auto">
          <a:xfrm>
            <a:off x="9281135" y="6075363"/>
            <a:ext cx="16466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ORCA-QUEST</a:t>
            </a:r>
          </a:p>
          <a:p>
            <a:pPr algn="ctr">
              <a:spcBef>
                <a:spcPct val="0"/>
              </a:spcBef>
              <a:buClrTx/>
              <a:buFontTx/>
              <a:buNone/>
            </a:pPr>
            <a:r>
              <a:rPr lang="en-US" altLang="en-US" sz="1800" dirty="0">
                <a:latin typeface="Times New Roman" panose="02020603050405020304" pitchFamily="18" charset="0"/>
                <a:cs typeface="Times New Roman" panose="02020603050405020304" pitchFamily="18" charset="0"/>
              </a:rPr>
              <a:t>HWK4123</a:t>
            </a:r>
          </a:p>
        </p:txBody>
      </p:sp>
      <p:sp>
        <p:nvSpPr>
          <p:cNvPr id="23" name="Slide Number Placeholder 22"/>
          <p:cNvSpPr>
            <a:spLocks noGrp="1"/>
          </p:cNvSpPr>
          <p:nvPr>
            <p:ph type="sldNum" sz="quarter" idx="12"/>
          </p:nvPr>
        </p:nvSpPr>
        <p:spPr/>
        <p:txBody>
          <a:bodyPr/>
          <a:lstStyle/>
          <a:p>
            <a:fld id="{B9B0392C-5BE7-214B-9E5F-CC8853CBAA6A}" type="slidenum">
              <a:rPr lang="en-US" smtClean="0"/>
              <a:pPr/>
              <a:t>9</a:t>
            </a:fld>
            <a:endParaRPr lang="en-US" dirty="0"/>
          </a:p>
        </p:txBody>
      </p: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2818</TotalTime>
  <Words>2661</Words>
  <Application>Microsoft Office PowerPoint</Application>
  <PresentationFormat>Widescreen</PresentationFormat>
  <Paragraphs>307</Paragraphs>
  <Slides>37</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37</vt:i4>
      </vt:variant>
    </vt:vector>
  </HeadingPairs>
  <TitlesOfParts>
    <vt:vector size="50" baseType="lpstr">
      <vt:lpstr>ＭＳ Ｐゴシック</vt:lpstr>
      <vt:lpstr>Arial</vt:lpstr>
      <vt:lpstr>Arial</vt:lpstr>
      <vt:lpstr>Avenir Next LT Pro Light</vt:lpstr>
      <vt:lpstr>Calibri</vt:lpstr>
      <vt:lpstr>Calibri Light</vt:lpstr>
      <vt:lpstr>Cambria Math</vt:lpstr>
      <vt:lpstr>Times New Roman</vt:lpstr>
      <vt:lpstr>Wingdings</vt:lpstr>
      <vt:lpstr>Office Theme</vt:lpstr>
      <vt:lpstr>Blank Presentation</vt:lpstr>
      <vt:lpstr>1_Blank Presentation</vt:lpstr>
      <vt:lpstr>Custom Design</vt:lpstr>
      <vt:lpstr>Sensors and Detectors for Physical and Chemical Sciences</vt:lpstr>
      <vt:lpstr>Outline</vt:lpstr>
      <vt:lpstr>Don Figer - Speaker Bio</vt:lpstr>
      <vt:lpstr>CMOS Imaging Detectors</vt:lpstr>
      <vt:lpstr>Life in the Universe</vt:lpstr>
      <vt:lpstr>State of the Art Detector Candidates for Future Missions</vt:lpstr>
      <vt:lpstr>Single Photon Sensitivity</vt:lpstr>
      <vt:lpstr>Single Photon Detector Operation</vt:lpstr>
      <vt:lpstr>Single-Photon CMOS Image Sensors</vt:lpstr>
      <vt:lpstr>Single Photon Images</vt:lpstr>
      <vt:lpstr>Sensor Parameters and Performance</vt:lpstr>
      <vt:lpstr>Radiation Mitigation Readout Modes</vt:lpstr>
      <vt:lpstr>Custom Cryogenic and Vacuum Safe Readout Electronics</vt:lpstr>
      <vt:lpstr>Detector Mounted for Radiation (left) and Optical (right) Testing</vt:lpstr>
      <vt:lpstr>Dewar and Detector at the Proton Radiation Testing Facility</vt:lpstr>
      <vt:lpstr>Proton Increases Dark Current</vt:lpstr>
      <vt:lpstr>Dark Current After Exposure to 60 MeV Protons</vt:lpstr>
      <vt:lpstr>Single-Photon Sensing NIR Photodiode</vt:lpstr>
      <vt:lpstr>Telescopes at UofR’s Observatory (left) and RIT’s Observatory (right)</vt:lpstr>
      <vt:lpstr>Image of Lunar Terminator and Saturn</vt:lpstr>
      <vt:lpstr>Raw image of M67 using QISCDK </vt:lpstr>
      <vt:lpstr>Summary</vt:lpstr>
      <vt:lpstr>CH4 + O2 reaction</vt:lpstr>
      <vt:lpstr>Alien Life</vt:lpstr>
      <vt:lpstr>Beyond CH₄ + O₂</vt:lpstr>
      <vt:lpstr>Finding Life Outside the Solar System</vt:lpstr>
      <vt:lpstr>Future Photon Initiative and Center for Detectors</vt:lpstr>
      <vt:lpstr>Future Photon Initiative</vt:lpstr>
      <vt:lpstr>FPI Research Funding</vt:lpstr>
      <vt:lpstr>PowerPoint Presentation</vt:lpstr>
      <vt:lpstr>PowerPoint Presentation</vt:lpstr>
      <vt:lpstr>PowerPoint Presentation</vt:lpstr>
      <vt:lpstr>CHIPs-related Activities at RIT</vt:lpstr>
      <vt:lpstr>RIT CHIPS-Related Programs</vt:lpstr>
      <vt:lpstr>RIT-CHIPS News</vt:lpstr>
      <vt:lpstr>PowerPoint Presentation</vt:lpstr>
      <vt:lpstr>RIT-CHIPS News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Miron (RIT Student)</dc:creator>
  <cp:lastModifiedBy>fpi</cp:lastModifiedBy>
  <cp:revision>178</cp:revision>
  <dcterms:created xsi:type="dcterms:W3CDTF">2023-10-02T17:48:15Z</dcterms:created>
  <dcterms:modified xsi:type="dcterms:W3CDTF">2025-09-19T18:20:45Z</dcterms:modified>
</cp:coreProperties>
</file>