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764" r:id="rId4"/>
  </p:sldMasterIdLst>
  <p:notesMasterIdLst>
    <p:notesMasterId r:id="rId38"/>
  </p:notesMasterIdLst>
  <p:sldIdLst>
    <p:sldId id="4152" r:id="rId5"/>
    <p:sldId id="4143" r:id="rId6"/>
    <p:sldId id="4144" r:id="rId7"/>
    <p:sldId id="4149" r:id="rId8"/>
    <p:sldId id="4147" r:id="rId9"/>
    <p:sldId id="414" r:id="rId10"/>
    <p:sldId id="419" r:id="rId11"/>
    <p:sldId id="392" r:id="rId12"/>
    <p:sldId id="429" r:id="rId13"/>
    <p:sldId id="374" r:id="rId14"/>
    <p:sldId id="3865" r:id="rId15"/>
    <p:sldId id="427" r:id="rId16"/>
    <p:sldId id="390" r:id="rId17"/>
    <p:sldId id="4125" r:id="rId18"/>
    <p:sldId id="3864" r:id="rId19"/>
    <p:sldId id="4052" r:id="rId20"/>
    <p:sldId id="4055" r:id="rId21"/>
    <p:sldId id="4100" r:id="rId22"/>
    <p:sldId id="386" r:id="rId23"/>
    <p:sldId id="4045" r:id="rId24"/>
    <p:sldId id="4046" r:id="rId25"/>
    <p:sldId id="4047" r:id="rId26"/>
    <p:sldId id="422" r:id="rId27"/>
    <p:sldId id="256" r:id="rId28"/>
    <p:sldId id="4151" r:id="rId29"/>
    <p:sldId id="4150" r:id="rId30"/>
    <p:sldId id="4148" r:id="rId31"/>
    <p:sldId id="259" r:id="rId32"/>
    <p:sldId id="312" r:id="rId33"/>
    <p:sldId id="4146" r:id="rId34"/>
    <p:sldId id="326" r:id="rId35"/>
    <p:sldId id="327" r:id="rId36"/>
    <p:sldId id="32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B2B2B2"/>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7" d="100"/>
          <a:sy n="97" d="100"/>
        </p:scale>
        <p:origin x="72" y="322"/>
      </p:cViewPr>
      <p:guideLst/>
    </p:cSldViewPr>
  </p:slideViewPr>
  <p:notesTextViewPr>
    <p:cViewPr>
      <p:scale>
        <a:sx n="1" d="1"/>
        <a:sy n="1" d="1"/>
      </p:scale>
      <p:origin x="0" y="0"/>
    </p:cViewPr>
  </p:notesTextViewPr>
  <p:sorterViewPr>
    <p:cViewPr varScale="1">
      <p:scale>
        <a:sx n="100" d="100"/>
        <a:sy n="100" d="100"/>
      </p:scale>
      <p:origin x="0" y="-85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3CB2D-3A98-4805-9C47-1736D40218AC}" type="datetimeFigureOut">
              <a:rPr lang="en-US" smtClean="0"/>
              <a:t>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4C623C-935F-4199-B8A2-6A96812D9F1F}" type="slidenum">
              <a:rPr lang="en-US" smtClean="0"/>
              <a:t>‹#›</a:t>
            </a:fld>
            <a:endParaRPr lang="en-US"/>
          </a:p>
        </p:txBody>
      </p:sp>
    </p:spTree>
    <p:extLst>
      <p:ext uri="{BB962C8B-B14F-4D97-AF65-F5344CB8AC3E}">
        <p14:creationId xmlns:p14="http://schemas.microsoft.com/office/powerpoint/2010/main" val="2900381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68C35-13A2-4299-B7BB-FB7E893B235D}" type="datetimeFigureOut">
              <a:rPr lang="en-US" smtClean="0"/>
              <a:t>9/12/2025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D3C272-1074-4A47-9676-4E606000892A}" type="slidenum">
              <a:rPr lang="en-US" smtClean="0"/>
              <a:t>‹#›</a:t>
            </a:fld>
            <a:endParaRPr lang="en-US"/>
          </a:p>
        </p:txBody>
      </p:sp>
    </p:spTree>
    <p:extLst>
      <p:ext uri="{BB962C8B-B14F-4D97-AF65-F5344CB8AC3E}">
        <p14:creationId xmlns:p14="http://schemas.microsoft.com/office/powerpoint/2010/main" val="3204380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
        <p:nvSpPr>
          <p:cNvPr id="43011" name="Rectangle 3"/>
          <p:cNvSpPr>
            <a:spLocks noGrp="1" noChangeArrowheads="1"/>
          </p:cNvSpPr>
          <p:nvPr>
            <p:ph type="subTitle" sz="quarter" idx="1"/>
          </p:nvPr>
        </p:nvSpPr>
        <p:spPr>
          <a:xfrm>
            <a:off x="1828800" y="3886200"/>
            <a:ext cx="8534400" cy="1752600"/>
          </a:xfrm>
        </p:spPr>
        <p:txBody>
          <a:bodyPr/>
          <a:lstStyle>
            <a:lvl1pPr marL="0" indent="0">
              <a:buFontTx/>
              <a:buNone/>
              <a:defRPr sz="1600"/>
            </a:lvl1pPr>
          </a:lstStyle>
          <a:p>
            <a:r>
              <a:rPr lang="en-US" dirty="0"/>
              <a:t>Click to edit Master subtitle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Tree>
    <p:extLst>
      <p:ext uri="{BB962C8B-B14F-4D97-AF65-F5344CB8AC3E}">
        <p14:creationId xmlns:p14="http://schemas.microsoft.com/office/powerpoint/2010/main" val="186133022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dirty="0"/>
              <a:t>Click to edit Master title style</a:t>
            </a:r>
          </a:p>
        </p:txBody>
      </p:sp>
      <p:sp>
        <p:nvSpPr>
          <p:cNvPr id="43011" name="Rectangle 3"/>
          <p:cNvSpPr>
            <a:spLocks noGrp="1" noChangeArrowheads="1"/>
          </p:cNvSpPr>
          <p:nvPr>
            <p:ph type="subTitle" sz="quarter" idx="1"/>
          </p:nvPr>
        </p:nvSpPr>
        <p:spPr>
          <a:xfrm>
            <a:off x="1828800" y="3886200"/>
            <a:ext cx="4480560" cy="1828800"/>
          </a:xfrm>
        </p:spPr>
        <p:txBody>
          <a:bodyPr/>
          <a:lstStyle>
            <a:lvl1pPr marL="0" indent="0">
              <a:buFontTx/>
              <a:buNone/>
              <a:defRPr sz="1600"/>
            </a:lvl1pPr>
          </a:lstStyle>
          <a:p>
            <a:r>
              <a:rPr lang="en-US" dirty="0"/>
              <a:t>Click to edit Master subtitle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
        <p:nvSpPr>
          <p:cNvPr id="10" name="Media Placeholder 8">
            <a:extLst>
              <a:ext uri="{FF2B5EF4-FFF2-40B4-BE49-F238E27FC236}">
                <a16:creationId xmlns:a16="http://schemas.microsoft.com/office/drawing/2014/main" id="{360CD191-96CC-2DFF-EB1D-0BC851DFA653}"/>
              </a:ext>
            </a:extLst>
          </p:cNvPr>
          <p:cNvSpPr>
            <a:spLocks noGrp="1"/>
          </p:cNvSpPr>
          <p:nvPr>
            <p:ph type="media" sz="quarter" idx="10"/>
          </p:nvPr>
        </p:nvSpPr>
        <p:spPr>
          <a:xfrm>
            <a:off x="6437335" y="3886200"/>
            <a:ext cx="4479925" cy="1828800"/>
          </a:xfrm>
        </p:spPr>
        <p:txBody>
          <a:bodyPr/>
          <a:lstStyle/>
          <a:p>
            <a:endParaRPr lang="en-US"/>
          </a:p>
        </p:txBody>
      </p:sp>
    </p:spTree>
    <p:extLst>
      <p:ext uri="{BB962C8B-B14F-4D97-AF65-F5344CB8AC3E}">
        <p14:creationId xmlns:p14="http://schemas.microsoft.com/office/powerpoint/2010/main" val="19060750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190601" cy="914400"/>
          </a:xfrm>
        </p:spPr>
        <p:txBody>
          <a:bodyPr/>
          <a:lstStyle/>
          <a:p>
            <a:r>
              <a:rPr lang="en-US" dirty="0"/>
              <a:t>Click to edit Master title style</a:t>
            </a:r>
          </a:p>
        </p:txBody>
      </p:sp>
      <p:sp>
        <p:nvSpPr>
          <p:cNvPr id="3" name="Content Placeholder 2"/>
          <p:cNvSpPr>
            <a:spLocks noGrp="1"/>
          </p:cNvSpPr>
          <p:nvPr>
            <p:ph idx="1"/>
          </p:nvPr>
        </p:nvSpPr>
        <p:spPr/>
        <p:txBody>
          <a:bodyPr>
            <a:noAutofit/>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98307834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11" name="Content Placeholder 3"/>
          <p:cNvSpPr>
            <a:spLocks noGrp="1"/>
          </p:cNvSpPr>
          <p:nvPr>
            <p:ph sz="half" idx="14"/>
          </p:nvPr>
        </p:nvSpPr>
        <p:spPr>
          <a:xfrm>
            <a:off x="6234591"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2" name="Content Placeholder 4"/>
          <p:cNvSpPr>
            <a:spLocks noGrp="1"/>
          </p:cNvSpPr>
          <p:nvPr>
            <p:ph sz="half" idx="15"/>
          </p:nvPr>
        </p:nvSpPr>
        <p:spPr>
          <a:xfrm>
            <a:off x="9165813" y="144514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3" name="Content Placeholder 5"/>
          <p:cNvSpPr>
            <a:spLocks noGrp="1"/>
          </p:cNvSpPr>
          <p:nvPr>
            <p:ph sz="half" idx="16"/>
          </p:nvPr>
        </p:nvSpPr>
        <p:spPr>
          <a:xfrm>
            <a:off x="372149"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4" name="Content Placeholder 6"/>
          <p:cNvSpPr>
            <a:spLocks noGrp="1"/>
          </p:cNvSpPr>
          <p:nvPr>
            <p:ph sz="half" idx="17"/>
          </p:nvPr>
        </p:nvSpPr>
        <p:spPr>
          <a:xfrm>
            <a:off x="3303370"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5" name="Content Placeholder 7"/>
          <p:cNvSpPr>
            <a:spLocks noGrp="1"/>
          </p:cNvSpPr>
          <p:nvPr>
            <p:ph sz="half" idx="18"/>
          </p:nvPr>
        </p:nvSpPr>
        <p:spPr>
          <a:xfrm>
            <a:off x="6234591"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6" name="Content Placeholder 8"/>
          <p:cNvSpPr>
            <a:spLocks noGrp="1"/>
          </p:cNvSpPr>
          <p:nvPr>
            <p:ph sz="half" idx="19"/>
          </p:nvPr>
        </p:nvSpPr>
        <p:spPr>
          <a:xfrm>
            <a:off x="9165813"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7" name="Content Placeholder 9"/>
          <p:cNvSpPr>
            <a:spLocks noGrp="1"/>
          </p:cNvSpPr>
          <p:nvPr>
            <p:ph sz="half" idx="20"/>
          </p:nvPr>
        </p:nvSpPr>
        <p:spPr>
          <a:xfrm>
            <a:off x="377637"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8" name="Content Placeholder 10"/>
          <p:cNvSpPr>
            <a:spLocks noGrp="1"/>
          </p:cNvSpPr>
          <p:nvPr>
            <p:ph sz="half" idx="21"/>
          </p:nvPr>
        </p:nvSpPr>
        <p:spPr>
          <a:xfrm>
            <a:off x="3307029"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9" name="Content Placeholder 11"/>
          <p:cNvSpPr>
            <a:spLocks noGrp="1"/>
          </p:cNvSpPr>
          <p:nvPr>
            <p:ph sz="half" idx="22"/>
          </p:nvPr>
        </p:nvSpPr>
        <p:spPr>
          <a:xfrm>
            <a:off x="6236421"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dirty="0"/>
          </a:p>
        </p:txBody>
      </p:sp>
      <p:sp>
        <p:nvSpPr>
          <p:cNvPr id="20" name="Content Placeholder 12"/>
          <p:cNvSpPr>
            <a:spLocks noGrp="1"/>
          </p:cNvSpPr>
          <p:nvPr>
            <p:ph sz="half" idx="23"/>
          </p:nvPr>
        </p:nvSpPr>
        <p:spPr>
          <a:xfrm>
            <a:off x="9165813"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a:p>
        </p:txBody>
      </p:sp>
      <p:sp>
        <p:nvSpPr>
          <p:cNvPr id="21" name="Content Placeholder 13"/>
          <p:cNvSpPr>
            <a:spLocks noGrp="1"/>
          </p:cNvSpPr>
          <p:nvPr>
            <p:ph sz="half" idx="24"/>
          </p:nvPr>
        </p:nvSpPr>
        <p:spPr>
          <a:xfrm>
            <a:off x="372149" y="6051789"/>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2" name="Content Placeholder 14"/>
          <p:cNvSpPr>
            <a:spLocks noGrp="1"/>
          </p:cNvSpPr>
          <p:nvPr>
            <p:ph sz="half" idx="25"/>
          </p:nvPr>
        </p:nvSpPr>
        <p:spPr>
          <a:xfrm>
            <a:off x="330334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3" name="Content Placeholder 15"/>
          <p:cNvSpPr>
            <a:spLocks noGrp="1"/>
          </p:cNvSpPr>
          <p:nvPr>
            <p:ph sz="half" idx="26"/>
          </p:nvPr>
        </p:nvSpPr>
        <p:spPr>
          <a:xfrm>
            <a:off x="623452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4" name="Content Placeholder 16"/>
          <p:cNvSpPr>
            <a:spLocks noGrp="1"/>
          </p:cNvSpPr>
          <p:nvPr>
            <p:ph sz="half" idx="27"/>
          </p:nvPr>
        </p:nvSpPr>
        <p:spPr>
          <a:xfrm>
            <a:off x="9165771"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5" name="Content Placeholder 1"/>
          <p:cNvSpPr>
            <a:spLocks noGrp="1"/>
          </p:cNvSpPr>
          <p:nvPr>
            <p:ph sz="half" idx="13"/>
          </p:nvPr>
        </p:nvSpPr>
        <p:spPr>
          <a:xfrm>
            <a:off x="3303370"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6" name="Content Placeholder 2"/>
          <p:cNvSpPr>
            <a:spLocks noGrp="1"/>
          </p:cNvSpPr>
          <p:nvPr>
            <p:ph sz="half" idx="1"/>
          </p:nvPr>
        </p:nvSpPr>
        <p:spPr>
          <a:xfrm>
            <a:off x="372149"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938758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91580055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10972800"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90863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5250426" cy="4830763"/>
          </a:xfrm>
          <a:prstGeom prst="rect">
            <a:avLst/>
          </a:prstGeom>
        </p:spPr>
        <p:txBody>
          <a:bodyPr>
            <a:normAutofit/>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
        <p:nvSpPr>
          <p:cNvPr id="11" name="Content Placeholder 2"/>
          <p:cNvSpPr>
            <a:spLocks noGrp="1"/>
          </p:cNvSpPr>
          <p:nvPr>
            <p:ph idx="13"/>
          </p:nvPr>
        </p:nvSpPr>
        <p:spPr>
          <a:xfrm>
            <a:off x="6287729" y="1295402"/>
            <a:ext cx="5250426"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1047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85337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45613082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4 Picture Grid with title">
    <p:bg>
      <p:bgPr>
        <a:gradFill>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84" name="Content Placeholder 1"/>
          <p:cNvSpPr>
            <a:spLocks noGrp="1" noChangeAspect="1"/>
          </p:cNvSpPr>
          <p:nvPr>
            <p:ph sz="half" idx="4294967295"/>
          </p:nvPr>
        </p:nvSpPr>
        <p:spPr>
          <a:xfrm>
            <a:off x="8767804" y="1477162"/>
            <a:ext cx="822960" cy="1097280"/>
          </a:xfrm>
          <a:prstGeom prst="rect">
            <a:avLst/>
          </a:prstGeom>
        </p:spPr>
        <p:txBody>
          <a:bodyPr/>
          <a:lstStyle>
            <a:lvl1pPr algn="ctr">
              <a:defRPr/>
            </a:lvl1pPr>
          </a:lstStyle>
          <a:p>
            <a:endParaRPr lang="en-US" dirty="0"/>
          </a:p>
        </p:txBody>
      </p:sp>
      <p:sp>
        <p:nvSpPr>
          <p:cNvPr id="85" name="Content Placeholder 1"/>
          <p:cNvSpPr>
            <a:spLocks noGrp="1" noChangeAspect="1"/>
          </p:cNvSpPr>
          <p:nvPr>
            <p:ph sz="half" idx="4294967295"/>
          </p:nvPr>
        </p:nvSpPr>
        <p:spPr>
          <a:xfrm>
            <a:off x="7711640" y="1477162"/>
            <a:ext cx="822960" cy="1097280"/>
          </a:xfrm>
          <a:prstGeom prst="rect">
            <a:avLst/>
          </a:prstGeom>
        </p:spPr>
        <p:txBody>
          <a:bodyPr/>
          <a:lstStyle>
            <a:lvl1pPr algn="ctr">
              <a:defRPr/>
            </a:lvl1pPr>
          </a:lstStyle>
          <a:p>
            <a:endParaRPr lang="en-US" dirty="0"/>
          </a:p>
        </p:txBody>
      </p:sp>
      <p:sp>
        <p:nvSpPr>
          <p:cNvPr id="86" name="Content Placeholder 1"/>
          <p:cNvSpPr>
            <a:spLocks noGrp="1" noChangeAspect="1"/>
          </p:cNvSpPr>
          <p:nvPr>
            <p:ph sz="half" idx="4294967295"/>
          </p:nvPr>
        </p:nvSpPr>
        <p:spPr>
          <a:xfrm>
            <a:off x="6655476" y="1477162"/>
            <a:ext cx="822960" cy="1097280"/>
          </a:xfrm>
          <a:prstGeom prst="rect">
            <a:avLst/>
          </a:prstGeom>
        </p:spPr>
        <p:txBody>
          <a:bodyPr/>
          <a:lstStyle>
            <a:lvl1pPr algn="ctr">
              <a:defRPr/>
            </a:lvl1pPr>
          </a:lstStyle>
          <a:p>
            <a:endParaRPr lang="en-US" dirty="0"/>
          </a:p>
        </p:txBody>
      </p:sp>
      <p:sp>
        <p:nvSpPr>
          <p:cNvPr id="87" name="Content Placeholder 1"/>
          <p:cNvSpPr>
            <a:spLocks noGrp="1" noChangeAspect="1"/>
          </p:cNvSpPr>
          <p:nvPr>
            <p:ph sz="half" idx="4294967295"/>
          </p:nvPr>
        </p:nvSpPr>
        <p:spPr>
          <a:xfrm>
            <a:off x="3486984" y="1477162"/>
            <a:ext cx="822960" cy="1097280"/>
          </a:xfrm>
          <a:prstGeom prst="rect">
            <a:avLst/>
          </a:prstGeom>
        </p:spPr>
        <p:txBody>
          <a:bodyPr/>
          <a:lstStyle>
            <a:lvl1pPr algn="ctr">
              <a:defRPr/>
            </a:lvl1pPr>
          </a:lstStyle>
          <a:p>
            <a:endParaRPr lang="en-US" dirty="0"/>
          </a:p>
        </p:txBody>
      </p:sp>
      <p:sp>
        <p:nvSpPr>
          <p:cNvPr id="88" name="Content Placeholder 1"/>
          <p:cNvSpPr>
            <a:spLocks noGrp="1" noChangeAspect="1"/>
          </p:cNvSpPr>
          <p:nvPr>
            <p:ph sz="half" idx="4294967295"/>
          </p:nvPr>
        </p:nvSpPr>
        <p:spPr>
          <a:xfrm>
            <a:off x="2430820" y="1477162"/>
            <a:ext cx="822960" cy="1097280"/>
          </a:xfrm>
          <a:prstGeom prst="rect">
            <a:avLst/>
          </a:prstGeom>
        </p:spPr>
        <p:txBody>
          <a:bodyPr/>
          <a:lstStyle>
            <a:lvl1pPr algn="ctr">
              <a:defRPr/>
            </a:lvl1pPr>
          </a:lstStyle>
          <a:p>
            <a:endParaRPr lang="en-US" dirty="0"/>
          </a:p>
        </p:txBody>
      </p:sp>
      <p:sp>
        <p:nvSpPr>
          <p:cNvPr id="89" name="Content Placeholder 1"/>
          <p:cNvSpPr>
            <a:spLocks noGrp="1" noChangeAspect="1"/>
          </p:cNvSpPr>
          <p:nvPr>
            <p:ph sz="half" idx="4294967295"/>
          </p:nvPr>
        </p:nvSpPr>
        <p:spPr>
          <a:xfrm>
            <a:off x="1374656" y="1477162"/>
            <a:ext cx="822960" cy="1097280"/>
          </a:xfrm>
          <a:prstGeom prst="rect">
            <a:avLst/>
          </a:prstGeom>
        </p:spPr>
        <p:txBody>
          <a:bodyPr/>
          <a:lstStyle>
            <a:lvl1pPr algn="ctr">
              <a:defRPr/>
            </a:lvl1pPr>
          </a:lstStyle>
          <a:p>
            <a:endParaRPr lang="en-US" dirty="0"/>
          </a:p>
        </p:txBody>
      </p:sp>
      <p:sp>
        <p:nvSpPr>
          <p:cNvPr id="90" name="Content Placeholder 1"/>
          <p:cNvSpPr>
            <a:spLocks noGrp="1" noChangeAspect="1"/>
          </p:cNvSpPr>
          <p:nvPr>
            <p:ph sz="half" idx="4294967295"/>
          </p:nvPr>
        </p:nvSpPr>
        <p:spPr>
          <a:xfrm>
            <a:off x="318492" y="1477162"/>
            <a:ext cx="822960" cy="1097280"/>
          </a:xfrm>
          <a:prstGeom prst="rect">
            <a:avLst/>
          </a:prstGeom>
        </p:spPr>
        <p:txBody>
          <a:bodyPr/>
          <a:lstStyle>
            <a:lvl1pPr algn="ctr">
              <a:defRPr/>
            </a:lvl1pPr>
          </a:lstStyle>
          <a:p>
            <a:endParaRPr lang="en-US" dirty="0"/>
          </a:p>
        </p:txBody>
      </p:sp>
      <p:sp>
        <p:nvSpPr>
          <p:cNvPr id="91" name="Content Placeholder 1"/>
          <p:cNvSpPr>
            <a:spLocks noGrp="1" noChangeAspect="1"/>
          </p:cNvSpPr>
          <p:nvPr>
            <p:ph sz="half" idx="4294967295"/>
          </p:nvPr>
        </p:nvSpPr>
        <p:spPr>
          <a:xfrm>
            <a:off x="10880137" y="1477162"/>
            <a:ext cx="822960" cy="1097280"/>
          </a:xfrm>
          <a:prstGeom prst="rect">
            <a:avLst/>
          </a:prstGeom>
        </p:spPr>
        <p:txBody>
          <a:bodyPr/>
          <a:lstStyle>
            <a:lvl1pPr algn="ctr">
              <a:defRPr/>
            </a:lvl1pPr>
          </a:lstStyle>
          <a:p>
            <a:endParaRPr lang="en-US" dirty="0"/>
          </a:p>
        </p:txBody>
      </p:sp>
      <p:sp>
        <p:nvSpPr>
          <p:cNvPr id="92" name="Content Placeholder 1"/>
          <p:cNvSpPr>
            <a:spLocks noGrp="1" noChangeAspect="1"/>
          </p:cNvSpPr>
          <p:nvPr>
            <p:ph sz="half" idx="4294967295"/>
          </p:nvPr>
        </p:nvSpPr>
        <p:spPr>
          <a:xfrm>
            <a:off x="5599312" y="1477162"/>
            <a:ext cx="822960" cy="1097280"/>
          </a:xfrm>
          <a:prstGeom prst="rect">
            <a:avLst/>
          </a:prstGeom>
        </p:spPr>
        <p:txBody>
          <a:bodyPr/>
          <a:lstStyle>
            <a:lvl1pPr algn="ctr">
              <a:defRPr/>
            </a:lvl1pPr>
          </a:lstStyle>
          <a:p>
            <a:endParaRPr lang="en-US" dirty="0"/>
          </a:p>
        </p:txBody>
      </p:sp>
      <p:sp>
        <p:nvSpPr>
          <p:cNvPr id="93" name="Content Placeholder 1"/>
          <p:cNvSpPr>
            <a:spLocks noGrp="1" noChangeAspect="1"/>
          </p:cNvSpPr>
          <p:nvPr>
            <p:ph sz="half" idx="4294967295"/>
          </p:nvPr>
        </p:nvSpPr>
        <p:spPr>
          <a:xfrm>
            <a:off x="4543148" y="1477162"/>
            <a:ext cx="822960" cy="1097280"/>
          </a:xfrm>
          <a:prstGeom prst="rect">
            <a:avLst/>
          </a:prstGeom>
        </p:spPr>
        <p:txBody>
          <a:bodyPr/>
          <a:lstStyle>
            <a:lvl1pPr algn="ctr">
              <a:defRPr/>
            </a:lvl1pPr>
          </a:lstStyle>
          <a:p>
            <a:endParaRPr lang="en-US" dirty="0"/>
          </a:p>
        </p:txBody>
      </p:sp>
      <p:sp>
        <p:nvSpPr>
          <p:cNvPr id="94" name="Content Placeholder 1"/>
          <p:cNvSpPr>
            <a:spLocks noGrp="1" noChangeAspect="1"/>
          </p:cNvSpPr>
          <p:nvPr>
            <p:ph sz="half" idx="4294967295"/>
          </p:nvPr>
        </p:nvSpPr>
        <p:spPr>
          <a:xfrm>
            <a:off x="9823968" y="1477162"/>
            <a:ext cx="822960" cy="1097280"/>
          </a:xfrm>
          <a:prstGeom prst="rect">
            <a:avLst/>
          </a:prstGeom>
        </p:spPr>
        <p:txBody>
          <a:bodyPr/>
          <a:lstStyle>
            <a:lvl1pPr algn="ctr">
              <a:defRPr/>
            </a:lvl1pPr>
          </a:lstStyle>
          <a:p>
            <a:endParaRPr lang="en-US" dirty="0"/>
          </a:p>
        </p:txBody>
      </p:sp>
      <p:sp>
        <p:nvSpPr>
          <p:cNvPr id="95" name="Content Placeholder 1"/>
          <p:cNvSpPr>
            <a:spLocks noGrp="1" noChangeAspect="1"/>
          </p:cNvSpPr>
          <p:nvPr>
            <p:ph sz="half" idx="4294967295"/>
          </p:nvPr>
        </p:nvSpPr>
        <p:spPr>
          <a:xfrm>
            <a:off x="8767804" y="2762455"/>
            <a:ext cx="822960" cy="1097280"/>
          </a:xfrm>
          <a:prstGeom prst="rect">
            <a:avLst/>
          </a:prstGeom>
        </p:spPr>
        <p:txBody>
          <a:bodyPr/>
          <a:lstStyle>
            <a:lvl1pPr algn="ctr">
              <a:defRPr/>
            </a:lvl1pPr>
          </a:lstStyle>
          <a:p>
            <a:endParaRPr lang="en-US" dirty="0"/>
          </a:p>
        </p:txBody>
      </p:sp>
      <p:sp>
        <p:nvSpPr>
          <p:cNvPr id="96" name="Content Placeholder 1"/>
          <p:cNvSpPr>
            <a:spLocks noGrp="1" noChangeAspect="1"/>
          </p:cNvSpPr>
          <p:nvPr>
            <p:ph sz="half" idx="4294967295"/>
          </p:nvPr>
        </p:nvSpPr>
        <p:spPr>
          <a:xfrm>
            <a:off x="7711640" y="2762455"/>
            <a:ext cx="822960" cy="1097280"/>
          </a:xfrm>
          <a:prstGeom prst="rect">
            <a:avLst/>
          </a:prstGeom>
        </p:spPr>
        <p:txBody>
          <a:bodyPr/>
          <a:lstStyle>
            <a:lvl1pPr algn="ctr">
              <a:defRPr/>
            </a:lvl1pPr>
          </a:lstStyle>
          <a:p>
            <a:endParaRPr lang="en-US" dirty="0"/>
          </a:p>
        </p:txBody>
      </p:sp>
      <p:sp>
        <p:nvSpPr>
          <p:cNvPr id="97" name="Content Placeholder 1"/>
          <p:cNvSpPr>
            <a:spLocks noGrp="1" noChangeAspect="1"/>
          </p:cNvSpPr>
          <p:nvPr>
            <p:ph sz="half" idx="4294967295"/>
          </p:nvPr>
        </p:nvSpPr>
        <p:spPr>
          <a:xfrm>
            <a:off x="6655476" y="2762455"/>
            <a:ext cx="822960" cy="1097280"/>
          </a:xfrm>
          <a:prstGeom prst="rect">
            <a:avLst/>
          </a:prstGeom>
        </p:spPr>
        <p:txBody>
          <a:bodyPr/>
          <a:lstStyle>
            <a:lvl1pPr algn="ctr">
              <a:defRPr/>
            </a:lvl1pPr>
          </a:lstStyle>
          <a:p>
            <a:endParaRPr lang="en-US" dirty="0"/>
          </a:p>
        </p:txBody>
      </p:sp>
      <p:sp>
        <p:nvSpPr>
          <p:cNvPr id="98" name="Content Placeholder 1"/>
          <p:cNvSpPr>
            <a:spLocks noGrp="1" noChangeAspect="1"/>
          </p:cNvSpPr>
          <p:nvPr>
            <p:ph sz="half" idx="4294967295"/>
          </p:nvPr>
        </p:nvSpPr>
        <p:spPr>
          <a:xfrm>
            <a:off x="3486984" y="2762455"/>
            <a:ext cx="822960" cy="1097280"/>
          </a:xfrm>
          <a:prstGeom prst="rect">
            <a:avLst/>
          </a:prstGeom>
        </p:spPr>
        <p:txBody>
          <a:bodyPr/>
          <a:lstStyle>
            <a:lvl1pPr algn="ctr">
              <a:defRPr/>
            </a:lvl1pPr>
          </a:lstStyle>
          <a:p>
            <a:endParaRPr lang="en-US" dirty="0"/>
          </a:p>
        </p:txBody>
      </p:sp>
      <p:sp>
        <p:nvSpPr>
          <p:cNvPr id="99" name="Content Placeholder 1"/>
          <p:cNvSpPr>
            <a:spLocks noGrp="1" noChangeAspect="1"/>
          </p:cNvSpPr>
          <p:nvPr>
            <p:ph sz="half" idx="4294967295"/>
          </p:nvPr>
        </p:nvSpPr>
        <p:spPr>
          <a:xfrm>
            <a:off x="2430820" y="2762455"/>
            <a:ext cx="822960" cy="1097280"/>
          </a:xfrm>
          <a:prstGeom prst="rect">
            <a:avLst/>
          </a:prstGeom>
        </p:spPr>
        <p:txBody>
          <a:bodyPr/>
          <a:lstStyle>
            <a:lvl1pPr algn="ctr">
              <a:defRPr/>
            </a:lvl1pPr>
          </a:lstStyle>
          <a:p>
            <a:endParaRPr lang="en-US" dirty="0"/>
          </a:p>
        </p:txBody>
      </p:sp>
      <p:sp>
        <p:nvSpPr>
          <p:cNvPr id="100" name="Content Placeholder 1"/>
          <p:cNvSpPr>
            <a:spLocks noGrp="1" noChangeAspect="1"/>
          </p:cNvSpPr>
          <p:nvPr>
            <p:ph sz="half" idx="4294967295"/>
          </p:nvPr>
        </p:nvSpPr>
        <p:spPr>
          <a:xfrm>
            <a:off x="1374656" y="2762455"/>
            <a:ext cx="822960" cy="1097280"/>
          </a:xfrm>
          <a:prstGeom prst="rect">
            <a:avLst/>
          </a:prstGeom>
        </p:spPr>
        <p:txBody>
          <a:bodyPr/>
          <a:lstStyle>
            <a:lvl1pPr algn="ctr">
              <a:defRPr/>
            </a:lvl1pPr>
          </a:lstStyle>
          <a:p>
            <a:endParaRPr lang="en-US" dirty="0"/>
          </a:p>
        </p:txBody>
      </p:sp>
      <p:sp>
        <p:nvSpPr>
          <p:cNvPr id="101" name="Content Placeholder 1"/>
          <p:cNvSpPr>
            <a:spLocks noGrp="1" noChangeAspect="1"/>
          </p:cNvSpPr>
          <p:nvPr>
            <p:ph sz="half" idx="4294967295"/>
          </p:nvPr>
        </p:nvSpPr>
        <p:spPr>
          <a:xfrm>
            <a:off x="318492" y="2762455"/>
            <a:ext cx="822960" cy="1097280"/>
          </a:xfrm>
          <a:prstGeom prst="rect">
            <a:avLst/>
          </a:prstGeom>
        </p:spPr>
        <p:txBody>
          <a:bodyPr/>
          <a:lstStyle>
            <a:lvl1pPr algn="ctr">
              <a:defRPr/>
            </a:lvl1pPr>
          </a:lstStyle>
          <a:p>
            <a:endParaRPr lang="en-US" dirty="0"/>
          </a:p>
        </p:txBody>
      </p:sp>
      <p:sp>
        <p:nvSpPr>
          <p:cNvPr id="102" name="Content Placeholder 1"/>
          <p:cNvSpPr>
            <a:spLocks noGrp="1" noChangeAspect="1"/>
          </p:cNvSpPr>
          <p:nvPr>
            <p:ph sz="half" idx="4294967295"/>
          </p:nvPr>
        </p:nvSpPr>
        <p:spPr>
          <a:xfrm>
            <a:off x="10880137" y="2762455"/>
            <a:ext cx="822960" cy="1097280"/>
          </a:xfrm>
          <a:prstGeom prst="rect">
            <a:avLst/>
          </a:prstGeom>
        </p:spPr>
        <p:txBody>
          <a:bodyPr/>
          <a:lstStyle>
            <a:lvl1pPr algn="ctr">
              <a:defRPr/>
            </a:lvl1pPr>
          </a:lstStyle>
          <a:p>
            <a:endParaRPr lang="en-US" dirty="0"/>
          </a:p>
        </p:txBody>
      </p:sp>
      <p:sp>
        <p:nvSpPr>
          <p:cNvPr id="103" name="Content Placeholder 1"/>
          <p:cNvSpPr>
            <a:spLocks noGrp="1" noChangeAspect="1"/>
          </p:cNvSpPr>
          <p:nvPr>
            <p:ph sz="half" idx="4294967295"/>
          </p:nvPr>
        </p:nvSpPr>
        <p:spPr>
          <a:xfrm>
            <a:off x="5599312" y="2762455"/>
            <a:ext cx="822960" cy="1097280"/>
          </a:xfrm>
          <a:prstGeom prst="rect">
            <a:avLst/>
          </a:prstGeom>
        </p:spPr>
        <p:txBody>
          <a:bodyPr/>
          <a:lstStyle>
            <a:lvl1pPr algn="ctr">
              <a:defRPr/>
            </a:lvl1pPr>
          </a:lstStyle>
          <a:p>
            <a:endParaRPr lang="en-US" dirty="0"/>
          </a:p>
        </p:txBody>
      </p:sp>
      <p:sp>
        <p:nvSpPr>
          <p:cNvPr id="104" name="Content Placeholder 1"/>
          <p:cNvSpPr>
            <a:spLocks noGrp="1" noChangeAspect="1"/>
          </p:cNvSpPr>
          <p:nvPr>
            <p:ph sz="half" idx="4294967295"/>
          </p:nvPr>
        </p:nvSpPr>
        <p:spPr>
          <a:xfrm>
            <a:off x="4543148" y="2762455"/>
            <a:ext cx="822960" cy="1097280"/>
          </a:xfrm>
          <a:prstGeom prst="rect">
            <a:avLst/>
          </a:prstGeom>
        </p:spPr>
        <p:txBody>
          <a:bodyPr/>
          <a:lstStyle>
            <a:lvl1pPr algn="ctr">
              <a:defRPr/>
            </a:lvl1pPr>
          </a:lstStyle>
          <a:p>
            <a:endParaRPr lang="en-US" dirty="0"/>
          </a:p>
        </p:txBody>
      </p:sp>
      <p:sp>
        <p:nvSpPr>
          <p:cNvPr id="105" name="Content Placeholder 1"/>
          <p:cNvSpPr>
            <a:spLocks noGrp="1" noChangeAspect="1"/>
          </p:cNvSpPr>
          <p:nvPr>
            <p:ph sz="half" idx="4294967295"/>
          </p:nvPr>
        </p:nvSpPr>
        <p:spPr>
          <a:xfrm>
            <a:off x="9823968" y="2762455"/>
            <a:ext cx="822960" cy="1097280"/>
          </a:xfrm>
          <a:prstGeom prst="rect">
            <a:avLst/>
          </a:prstGeom>
        </p:spPr>
        <p:txBody>
          <a:bodyPr/>
          <a:lstStyle>
            <a:lvl1pPr algn="ctr">
              <a:defRPr/>
            </a:lvl1pPr>
          </a:lstStyle>
          <a:p>
            <a:endParaRPr lang="en-US" dirty="0"/>
          </a:p>
        </p:txBody>
      </p:sp>
      <p:sp>
        <p:nvSpPr>
          <p:cNvPr id="106" name="Content Placeholder 1"/>
          <p:cNvSpPr>
            <a:spLocks noGrp="1" noChangeAspect="1"/>
          </p:cNvSpPr>
          <p:nvPr>
            <p:ph sz="half" idx="4294967295"/>
          </p:nvPr>
        </p:nvSpPr>
        <p:spPr>
          <a:xfrm>
            <a:off x="8767804" y="4123965"/>
            <a:ext cx="822960" cy="1097280"/>
          </a:xfrm>
          <a:prstGeom prst="rect">
            <a:avLst/>
          </a:prstGeom>
        </p:spPr>
        <p:txBody>
          <a:bodyPr/>
          <a:lstStyle>
            <a:lvl1pPr algn="ctr">
              <a:defRPr/>
            </a:lvl1pPr>
          </a:lstStyle>
          <a:p>
            <a:endParaRPr lang="en-US" dirty="0"/>
          </a:p>
        </p:txBody>
      </p:sp>
      <p:sp>
        <p:nvSpPr>
          <p:cNvPr id="107" name="Content Placeholder 1"/>
          <p:cNvSpPr>
            <a:spLocks noGrp="1" noChangeAspect="1"/>
          </p:cNvSpPr>
          <p:nvPr>
            <p:ph sz="half" idx="4294967295"/>
          </p:nvPr>
        </p:nvSpPr>
        <p:spPr>
          <a:xfrm>
            <a:off x="7711640" y="4123965"/>
            <a:ext cx="822960" cy="1097280"/>
          </a:xfrm>
          <a:prstGeom prst="rect">
            <a:avLst/>
          </a:prstGeom>
        </p:spPr>
        <p:txBody>
          <a:bodyPr/>
          <a:lstStyle>
            <a:lvl1pPr algn="ctr">
              <a:defRPr/>
            </a:lvl1pPr>
          </a:lstStyle>
          <a:p>
            <a:endParaRPr lang="en-US" dirty="0"/>
          </a:p>
        </p:txBody>
      </p:sp>
      <p:sp>
        <p:nvSpPr>
          <p:cNvPr id="108" name="Content Placeholder 1"/>
          <p:cNvSpPr>
            <a:spLocks noGrp="1" noChangeAspect="1"/>
          </p:cNvSpPr>
          <p:nvPr>
            <p:ph sz="half" idx="4294967295"/>
          </p:nvPr>
        </p:nvSpPr>
        <p:spPr>
          <a:xfrm>
            <a:off x="6655476" y="4123965"/>
            <a:ext cx="822960" cy="1097280"/>
          </a:xfrm>
          <a:prstGeom prst="rect">
            <a:avLst/>
          </a:prstGeom>
        </p:spPr>
        <p:txBody>
          <a:bodyPr/>
          <a:lstStyle>
            <a:lvl1pPr algn="ctr">
              <a:defRPr/>
            </a:lvl1pPr>
          </a:lstStyle>
          <a:p>
            <a:endParaRPr lang="en-US" dirty="0"/>
          </a:p>
        </p:txBody>
      </p:sp>
      <p:sp>
        <p:nvSpPr>
          <p:cNvPr id="109" name="Content Placeholder 1"/>
          <p:cNvSpPr>
            <a:spLocks noGrp="1" noChangeAspect="1"/>
          </p:cNvSpPr>
          <p:nvPr>
            <p:ph sz="half" idx="4294967295"/>
          </p:nvPr>
        </p:nvSpPr>
        <p:spPr>
          <a:xfrm>
            <a:off x="3486984" y="4123965"/>
            <a:ext cx="822960" cy="1097280"/>
          </a:xfrm>
          <a:prstGeom prst="rect">
            <a:avLst/>
          </a:prstGeom>
        </p:spPr>
        <p:txBody>
          <a:bodyPr/>
          <a:lstStyle>
            <a:lvl1pPr algn="ctr">
              <a:defRPr/>
            </a:lvl1pPr>
          </a:lstStyle>
          <a:p>
            <a:endParaRPr lang="en-US" dirty="0"/>
          </a:p>
        </p:txBody>
      </p:sp>
      <p:sp>
        <p:nvSpPr>
          <p:cNvPr id="110" name="Content Placeholder 1"/>
          <p:cNvSpPr>
            <a:spLocks noGrp="1" noChangeAspect="1"/>
          </p:cNvSpPr>
          <p:nvPr>
            <p:ph sz="half" idx="4294967295"/>
          </p:nvPr>
        </p:nvSpPr>
        <p:spPr>
          <a:xfrm>
            <a:off x="2430820" y="4123965"/>
            <a:ext cx="822960" cy="1097280"/>
          </a:xfrm>
          <a:prstGeom prst="rect">
            <a:avLst/>
          </a:prstGeom>
        </p:spPr>
        <p:txBody>
          <a:bodyPr/>
          <a:lstStyle>
            <a:lvl1pPr algn="ctr">
              <a:defRPr/>
            </a:lvl1pPr>
          </a:lstStyle>
          <a:p>
            <a:endParaRPr lang="en-US" dirty="0"/>
          </a:p>
        </p:txBody>
      </p:sp>
      <p:sp>
        <p:nvSpPr>
          <p:cNvPr id="111" name="Content Placeholder 1"/>
          <p:cNvSpPr>
            <a:spLocks noGrp="1" noChangeAspect="1"/>
          </p:cNvSpPr>
          <p:nvPr>
            <p:ph sz="half" idx="4294967295"/>
          </p:nvPr>
        </p:nvSpPr>
        <p:spPr>
          <a:xfrm>
            <a:off x="1374656" y="4123965"/>
            <a:ext cx="822960" cy="1097280"/>
          </a:xfrm>
          <a:prstGeom prst="rect">
            <a:avLst/>
          </a:prstGeom>
        </p:spPr>
        <p:txBody>
          <a:bodyPr/>
          <a:lstStyle>
            <a:lvl1pPr algn="ctr">
              <a:defRPr/>
            </a:lvl1pPr>
          </a:lstStyle>
          <a:p>
            <a:endParaRPr lang="en-US" dirty="0"/>
          </a:p>
        </p:txBody>
      </p:sp>
      <p:sp>
        <p:nvSpPr>
          <p:cNvPr id="112" name="Content Placeholder 1"/>
          <p:cNvSpPr>
            <a:spLocks noGrp="1" noChangeAspect="1"/>
          </p:cNvSpPr>
          <p:nvPr>
            <p:ph sz="half" idx="4294967295"/>
          </p:nvPr>
        </p:nvSpPr>
        <p:spPr>
          <a:xfrm>
            <a:off x="318492" y="4123965"/>
            <a:ext cx="822960" cy="1097280"/>
          </a:xfrm>
          <a:prstGeom prst="rect">
            <a:avLst/>
          </a:prstGeom>
        </p:spPr>
        <p:txBody>
          <a:bodyPr/>
          <a:lstStyle>
            <a:lvl1pPr algn="ctr">
              <a:defRPr/>
            </a:lvl1pPr>
          </a:lstStyle>
          <a:p>
            <a:endParaRPr lang="en-US" dirty="0"/>
          </a:p>
        </p:txBody>
      </p:sp>
      <p:sp>
        <p:nvSpPr>
          <p:cNvPr id="113" name="Content Placeholder 1"/>
          <p:cNvSpPr>
            <a:spLocks noGrp="1" noChangeAspect="1"/>
          </p:cNvSpPr>
          <p:nvPr>
            <p:ph sz="half" idx="4294967295"/>
          </p:nvPr>
        </p:nvSpPr>
        <p:spPr>
          <a:xfrm>
            <a:off x="10880137" y="4123965"/>
            <a:ext cx="822960" cy="1097280"/>
          </a:xfrm>
          <a:prstGeom prst="rect">
            <a:avLst/>
          </a:prstGeom>
        </p:spPr>
        <p:txBody>
          <a:bodyPr/>
          <a:lstStyle>
            <a:lvl1pPr algn="ctr">
              <a:defRPr/>
            </a:lvl1pPr>
          </a:lstStyle>
          <a:p>
            <a:endParaRPr lang="en-US" dirty="0"/>
          </a:p>
        </p:txBody>
      </p:sp>
      <p:sp>
        <p:nvSpPr>
          <p:cNvPr id="114" name="Content Placeholder 1"/>
          <p:cNvSpPr>
            <a:spLocks noGrp="1" noChangeAspect="1"/>
          </p:cNvSpPr>
          <p:nvPr>
            <p:ph sz="half" idx="4294967295"/>
          </p:nvPr>
        </p:nvSpPr>
        <p:spPr>
          <a:xfrm>
            <a:off x="5599312" y="4123965"/>
            <a:ext cx="822960" cy="1097280"/>
          </a:xfrm>
          <a:prstGeom prst="rect">
            <a:avLst/>
          </a:prstGeom>
        </p:spPr>
        <p:txBody>
          <a:bodyPr/>
          <a:lstStyle>
            <a:lvl1pPr algn="ctr">
              <a:defRPr/>
            </a:lvl1pPr>
          </a:lstStyle>
          <a:p>
            <a:endParaRPr lang="en-US" dirty="0"/>
          </a:p>
        </p:txBody>
      </p:sp>
      <p:sp>
        <p:nvSpPr>
          <p:cNvPr id="115" name="Content Placeholder 1"/>
          <p:cNvSpPr>
            <a:spLocks noGrp="1" noChangeAspect="1"/>
          </p:cNvSpPr>
          <p:nvPr>
            <p:ph sz="half" idx="4294967295"/>
          </p:nvPr>
        </p:nvSpPr>
        <p:spPr>
          <a:xfrm>
            <a:off x="4543148" y="4123965"/>
            <a:ext cx="822960" cy="1097280"/>
          </a:xfrm>
          <a:prstGeom prst="rect">
            <a:avLst/>
          </a:prstGeom>
        </p:spPr>
        <p:txBody>
          <a:bodyPr/>
          <a:lstStyle>
            <a:lvl1pPr algn="ctr">
              <a:defRPr/>
            </a:lvl1pPr>
          </a:lstStyle>
          <a:p>
            <a:endParaRPr lang="en-US" dirty="0"/>
          </a:p>
        </p:txBody>
      </p:sp>
      <p:sp>
        <p:nvSpPr>
          <p:cNvPr id="116" name="Content Placeholder 1"/>
          <p:cNvSpPr>
            <a:spLocks noGrp="1" noChangeAspect="1"/>
          </p:cNvSpPr>
          <p:nvPr>
            <p:ph sz="half" idx="4294967295"/>
          </p:nvPr>
        </p:nvSpPr>
        <p:spPr>
          <a:xfrm>
            <a:off x="9823968" y="4123965"/>
            <a:ext cx="822960" cy="1097280"/>
          </a:xfrm>
          <a:prstGeom prst="rect">
            <a:avLst/>
          </a:prstGeom>
        </p:spPr>
        <p:txBody>
          <a:bodyPr/>
          <a:lstStyle>
            <a:lvl1pPr algn="ctr">
              <a:defRPr/>
            </a:lvl1pPr>
          </a:lstStyle>
          <a:p>
            <a:endParaRPr lang="en-US" dirty="0"/>
          </a:p>
        </p:txBody>
      </p:sp>
      <p:sp>
        <p:nvSpPr>
          <p:cNvPr id="117" name="Content Placeholder 1"/>
          <p:cNvSpPr>
            <a:spLocks noGrp="1" noChangeAspect="1"/>
          </p:cNvSpPr>
          <p:nvPr>
            <p:ph sz="half" idx="4294967295"/>
          </p:nvPr>
        </p:nvSpPr>
        <p:spPr>
          <a:xfrm>
            <a:off x="8767804" y="5485475"/>
            <a:ext cx="822960" cy="1097280"/>
          </a:xfrm>
          <a:prstGeom prst="rect">
            <a:avLst/>
          </a:prstGeom>
        </p:spPr>
        <p:txBody>
          <a:bodyPr/>
          <a:lstStyle>
            <a:lvl1pPr algn="ctr">
              <a:defRPr/>
            </a:lvl1pPr>
          </a:lstStyle>
          <a:p>
            <a:endParaRPr lang="en-US" dirty="0"/>
          </a:p>
        </p:txBody>
      </p:sp>
      <p:sp>
        <p:nvSpPr>
          <p:cNvPr id="118" name="Content Placeholder 1"/>
          <p:cNvSpPr>
            <a:spLocks noGrp="1" noChangeAspect="1"/>
          </p:cNvSpPr>
          <p:nvPr>
            <p:ph sz="half" idx="4294967295"/>
          </p:nvPr>
        </p:nvSpPr>
        <p:spPr>
          <a:xfrm>
            <a:off x="7711640" y="5485475"/>
            <a:ext cx="822960" cy="1097280"/>
          </a:xfrm>
          <a:prstGeom prst="rect">
            <a:avLst/>
          </a:prstGeom>
        </p:spPr>
        <p:txBody>
          <a:bodyPr/>
          <a:lstStyle>
            <a:lvl1pPr algn="ctr">
              <a:defRPr/>
            </a:lvl1pPr>
          </a:lstStyle>
          <a:p>
            <a:endParaRPr lang="en-US" dirty="0"/>
          </a:p>
        </p:txBody>
      </p:sp>
      <p:sp>
        <p:nvSpPr>
          <p:cNvPr id="119" name="Content Placeholder 1"/>
          <p:cNvSpPr>
            <a:spLocks noGrp="1" noChangeAspect="1"/>
          </p:cNvSpPr>
          <p:nvPr>
            <p:ph sz="half" idx="4294967295"/>
          </p:nvPr>
        </p:nvSpPr>
        <p:spPr>
          <a:xfrm>
            <a:off x="6655476" y="5485475"/>
            <a:ext cx="822960" cy="1097280"/>
          </a:xfrm>
          <a:prstGeom prst="rect">
            <a:avLst/>
          </a:prstGeom>
        </p:spPr>
        <p:txBody>
          <a:bodyPr/>
          <a:lstStyle>
            <a:lvl1pPr algn="ctr">
              <a:defRPr/>
            </a:lvl1pPr>
          </a:lstStyle>
          <a:p>
            <a:endParaRPr lang="en-US" dirty="0"/>
          </a:p>
        </p:txBody>
      </p:sp>
      <p:sp>
        <p:nvSpPr>
          <p:cNvPr id="120" name="Content Placeholder 1"/>
          <p:cNvSpPr>
            <a:spLocks noGrp="1" noChangeAspect="1"/>
          </p:cNvSpPr>
          <p:nvPr>
            <p:ph sz="half" idx="4294967295"/>
          </p:nvPr>
        </p:nvSpPr>
        <p:spPr>
          <a:xfrm>
            <a:off x="3486984" y="5485475"/>
            <a:ext cx="822960" cy="1097280"/>
          </a:xfrm>
          <a:prstGeom prst="rect">
            <a:avLst/>
          </a:prstGeom>
        </p:spPr>
        <p:txBody>
          <a:bodyPr/>
          <a:lstStyle>
            <a:lvl1pPr algn="ctr">
              <a:defRPr/>
            </a:lvl1pPr>
          </a:lstStyle>
          <a:p>
            <a:endParaRPr lang="en-US" dirty="0"/>
          </a:p>
        </p:txBody>
      </p:sp>
      <p:sp>
        <p:nvSpPr>
          <p:cNvPr id="121" name="Content Placeholder 1"/>
          <p:cNvSpPr>
            <a:spLocks noGrp="1" noChangeAspect="1"/>
          </p:cNvSpPr>
          <p:nvPr>
            <p:ph sz="half" idx="4294967295"/>
          </p:nvPr>
        </p:nvSpPr>
        <p:spPr>
          <a:xfrm>
            <a:off x="2430820" y="5485475"/>
            <a:ext cx="822960" cy="1097280"/>
          </a:xfrm>
          <a:prstGeom prst="rect">
            <a:avLst/>
          </a:prstGeom>
        </p:spPr>
        <p:txBody>
          <a:bodyPr/>
          <a:lstStyle>
            <a:lvl1pPr algn="ctr">
              <a:defRPr/>
            </a:lvl1pPr>
          </a:lstStyle>
          <a:p>
            <a:endParaRPr lang="en-US" dirty="0"/>
          </a:p>
        </p:txBody>
      </p:sp>
      <p:sp>
        <p:nvSpPr>
          <p:cNvPr id="122" name="Content Placeholder 1"/>
          <p:cNvSpPr>
            <a:spLocks noGrp="1" noChangeAspect="1"/>
          </p:cNvSpPr>
          <p:nvPr>
            <p:ph sz="half" idx="4294967295"/>
          </p:nvPr>
        </p:nvSpPr>
        <p:spPr>
          <a:xfrm>
            <a:off x="1374656" y="5485475"/>
            <a:ext cx="822960" cy="1097280"/>
          </a:xfrm>
          <a:prstGeom prst="rect">
            <a:avLst/>
          </a:prstGeom>
        </p:spPr>
        <p:txBody>
          <a:bodyPr/>
          <a:lstStyle>
            <a:lvl1pPr algn="ctr">
              <a:defRPr/>
            </a:lvl1pPr>
          </a:lstStyle>
          <a:p>
            <a:endParaRPr lang="en-US" dirty="0"/>
          </a:p>
        </p:txBody>
      </p:sp>
      <p:sp>
        <p:nvSpPr>
          <p:cNvPr id="123" name="Content Placeholder 1"/>
          <p:cNvSpPr>
            <a:spLocks noGrp="1" noChangeAspect="1"/>
          </p:cNvSpPr>
          <p:nvPr>
            <p:ph sz="half" idx="4294967295"/>
          </p:nvPr>
        </p:nvSpPr>
        <p:spPr>
          <a:xfrm>
            <a:off x="318492" y="5485475"/>
            <a:ext cx="822960" cy="1097280"/>
          </a:xfrm>
          <a:prstGeom prst="rect">
            <a:avLst/>
          </a:prstGeom>
        </p:spPr>
        <p:txBody>
          <a:bodyPr/>
          <a:lstStyle>
            <a:lvl1pPr algn="ctr">
              <a:defRPr/>
            </a:lvl1pPr>
          </a:lstStyle>
          <a:p>
            <a:endParaRPr lang="en-US" dirty="0"/>
          </a:p>
        </p:txBody>
      </p:sp>
      <p:sp>
        <p:nvSpPr>
          <p:cNvPr id="124" name="Content Placeholder 1"/>
          <p:cNvSpPr>
            <a:spLocks noGrp="1" noChangeAspect="1"/>
          </p:cNvSpPr>
          <p:nvPr>
            <p:ph sz="half" idx="4294967295"/>
          </p:nvPr>
        </p:nvSpPr>
        <p:spPr>
          <a:xfrm>
            <a:off x="10880137" y="5485475"/>
            <a:ext cx="822960" cy="1097280"/>
          </a:xfrm>
          <a:prstGeom prst="rect">
            <a:avLst/>
          </a:prstGeom>
        </p:spPr>
        <p:txBody>
          <a:bodyPr/>
          <a:lstStyle>
            <a:lvl1pPr algn="ctr">
              <a:defRPr/>
            </a:lvl1pPr>
          </a:lstStyle>
          <a:p>
            <a:endParaRPr lang="en-US" dirty="0"/>
          </a:p>
        </p:txBody>
      </p:sp>
      <p:sp>
        <p:nvSpPr>
          <p:cNvPr id="125" name="Content Placeholder 1"/>
          <p:cNvSpPr>
            <a:spLocks noGrp="1" noChangeAspect="1"/>
          </p:cNvSpPr>
          <p:nvPr>
            <p:ph sz="half" idx="4294967295"/>
          </p:nvPr>
        </p:nvSpPr>
        <p:spPr>
          <a:xfrm>
            <a:off x="5599312" y="5485475"/>
            <a:ext cx="822960" cy="1097280"/>
          </a:xfrm>
          <a:prstGeom prst="rect">
            <a:avLst/>
          </a:prstGeom>
        </p:spPr>
        <p:txBody>
          <a:bodyPr/>
          <a:lstStyle>
            <a:lvl1pPr algn="ctr">
              <a:defRPr/>
            </a:lvl1pPr>
          </a:lstStyle>
          <a:p>
            <a:endParaRPr lang="en-US" dirty="0"/>
          </a:p>
        </p:txBody>
      </p:sp>
      <p:sp>
        <p:nvSpPr>
          <p:cNvPr id="126" name="Content Placeholder 1"/>
          <p:cNvSpPr>
            <a:spLocks noGrp="1" noChangeAspect="1"/>
          </p:cNvSpPr>
          <p:nvPr>
            <p:ph sz="half" idx="4294967295"/>
          </p:nvPr>
        </p:nvSpPr>
        <p:spPr>
          <a:xfrm>
            <a:off x="4543148" y="5485475"/>
            <a:ext cx="822960" cy="1097280"/>
          </a:xfrm>
          <a:prstGeom prst="rect">
            <a:avLst/>
          </a:prstGeom>
        </p:spPr>
        <p:txBody>
          <a:bodyPr/>
          <a:lstStyle>
            <a:lvl1pPr algn="ctr">
              <a:defRPr/>
            </a:lvl1pPr>
          </a:lstStyle>
          <a:p>
            <a:endParaRPr lang="en-US" dirty="0"/>
          </a:p>
        </p:txBody>
      </p:sp>
      <p:sp>
        <p:nvSpPr>
          <p:cNvPr id="127" name="Content Placeholder 1"/>
          <p:cNvSpPr>
            <a:spLocks noGrp="1" noChangeAspect="1"/>
          </p:cNvSpPr>
          <p:nvPr>
            <p:ph sz="half" idx="4294967295"/>
          </p:nvPr>
        </p:nvSpPr>
        <p:spPr>
          <a:xfrm>
            <a:off x="9823968" y="5485475"/>
            <a:ext cx="822960" cy="1097280"/>
          </a:xfrm>
          <a:prstGeom prst="rect">
            <a:avLst/>
          </a:prstGeom>
        </p:spPr>
        <p:txBody>
          <a:bodyPr/>
          <a:lstStyle>
            <a:lvl1pPr algn="ctr">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39655709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5929665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a:t>Click to edit Master title style</a:t>
            </a:r>
          </a:p>
        </p:txBody>
      </p:sp>
      <p:sp>
        <p:nvSpPr>
          <p:cNvPr id="3" name="Content Placeholder 2"/>
          <p:cNvSpPr>
            <a:spLocks noGrp="1"/>
          </p:cNvSpPr>
          <p:nvPr>
            <p:ph sz="half" idx="1"/>
          </p:nvPr>
        </p:nvSpPr>
        <p:spPr>
          <a:xfrm>
            <a:off x="609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0747323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dirty="0"/>
              <a:t>Click to edit Master title style</a:t>
            </a:r>
          </a:p>
        </p:txBody>
      </p:sp>
    </p:spTree>
    <p:extLst>
      <p:ext uri="{BB962C8B-B14F-4D97-AF65-F5344CB8AC3E}">
        <p14:creationId xmlns:p14="http://schemas.microsoft.com/office/powerpoint/2010/main" val="396384004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1230" y="1295397"/>
            <a:ext cx="386277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16400" y="1295396"/>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3"/>
          </p:nvPr>
        </p:nvSpPr>
        <p:spPr>
          <a:xfrm>
            <a:off x="8225481" y="1295399"/>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09BF24BC-E076-CCFB-193E-79F5C73F7781}"/>
              </a:ext>
            </a:extLst>
          </p:cNvPr>
          <p:cNvSpPr>
            <a:spLocks noGrp="1" noChangeArrowheads="1"/>
          </p:cNvSpPr>
          <p:nvPr>
            <p:ph type="dt" sz="half" idx="14"/>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54E2576F-F41D-8880-544D-F50A2690788E}"/>
              </a:ext>
            </a:extLst>
          </p:cNvPr>
          <p:cNvSpPr>
            <a:spLocks noGrp="1" noChangeArrowheads="1"/>
          </p:cNvSpPr>
          <p:nvPr>
            <p:ph type="ftr" sz="quarter" idx="15"/>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44106671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wo and a ha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sz="half" idx="1"/>
          </p:nvPr>
        </p:nvSpPr>
        <p:spPr>
          <a:xfrm>
            <a:off x="609600" y="1295401"/>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1"/>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6197600" y="3762052"/>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33F70E5C-A1C8-1EB3-0D17-858E76A0B3F5}"/>
              </a:ext>
            </a:extLst>
          </p:cNvPr>
          <p:cNvSpPr>
            <a:spLocks noGrp="1" noChangeArrowheads="1"/>
          </p:cNvSpPr>
          <p:nvPr>
            <p:ph type="dt" sz="half" idx="14"/>
          </p:nvPr>
        </p:nvSpPr>
        <p:spPr>
          <a:ln/>
        </p:spPr>
        <p:txBody>
          <a:bodyPr/>
          <a:lstStyle>
            <a:lvl1pPr>
              <a:defRPr>
                <a:latin typeface="Times New Roman" panose="02020603050405020304" pitchFamily="18" charset="0"/>
                <a:cs typeface="Times New Roman" panose="02020603050405020304" pitchFamily="18" charset="0"/>
              </a:defRPr>
            </a:lvl1pPr>
          </a:lstStyle>
          <a:p>
            <a:pPr>
              <a:defRPr/>
            </a:pPr>
            <a:endParaRPr lang="en-US" dirty="0"/>
          </a:p>
        </p:txBody>
      </p:sp>
      <p:sp>
        <p:nvSpPr>
          <p:cNvPr id="6" name="Rectangle 12">
            <a:extLst>
              <a:ext uri="{FF2B5EF4-FFF2-40B4-BE49-F238E27FC236}">
                <a16:creationId xmlns:a16="http://schemas.microsoft.com/office/drawing/2014/main" id="{CC8D8E5C-4A30-EF6F-6686-CB19B6A9006E}"/>
              </a:ext>
            </a:extLst>
          </p:cNvPr>
          <p:cNvSpPr>
            <a:spLocks noGrp="1" noChangeArrowheads="1"/>
          </p:cNvSpPr>
          <p:nvPr>
            <p:ph type="ftr" sz="quarter" idx="15"/>
          </p:nvPr>
        </p:nvSpPr>
        <p:spPr>
          <a:ln/>
        </p:spPr>
        <p:txBody>
          <a:bodyPr/>
          <a:lstStyle>
            <a:lvl1pPr>
              <a:defRPr>
                <a:latin typeface="Times New Roman" panose="02020603050405020304" pitchFamily="18" charset="0"/>
                <a:cs typeface="Times New Roman" panose="02020603050405020304" pitchFamily="18" charset="0"/>
              </a:defRPr>
            </a:lvl1pPr>
          </a:lstStyle>
          <a:p>
            <a:pPr>
              <a:defRPr/>
            </a:pPr>
            <a:endParaRPr lang="en-US" dirty="0"/>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latin typeface="Times New Roman" panose="02020603050405020304" pitchFamily="18" charset="0"/>
                <a:cs typeface="Times New Roman" panose="02020603050405020304" pitchFamily="18" charset="0"/>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2380509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30577831"/>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1.pn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2E268C35-13A2-4299-B7BB-FB7E893B235D}" type="datetimeFigureOut">
              <a:rPr lang="en-US" smtClean="0"/>
              <a:pPr/>
              <a:t>9/12/2025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18D3C272-1074-4A47-9676-4E606000892A}" type="slidenum">
              <a:rPr lang="en-US" smtClean="0"/>
              <a:pPr/>
              <a:t>‹#›</a:t>
            </a:fld>
            <a:endParaRPr lang="en-US" dirty="0"/>
          </a:p>
        </p:txBody>
      </p:sp>
    </p:spTree>
    <p:extLst>
      <p:ext uri="{BB962C8B-B14F-4D97-AF65-F5344CB8AC3E}">
        <p14:creationId xmlns:p14="http://schemas.microsoft.com/office/powerpoint/2010/main" val="2904444378"/>
      </p:ext>
    </p:extLst>
  </p:cSld>
  <p:clrMap bg1="lt1" tx1="dk1" bg2="lt2" tx2="dk2" accent1="accent1" accent2="accent2" accent3="accent3" accent4="accent4" accent5="accent5" accent6="accent6" hlink="hlink" folHlink="folHlink"/>
  <p:sldLayoutIdLst>
    <p:sldLayoutId id="2147483655" r:id="rId1"/>
    <p:sldLayoutId id="2147483769" r:id="rId2"/>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1995" name="Rectangle 11"/>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charset="0"/>
                <a:ea typeface="ＭＳ Ｐゴシック" pitchFamily="1"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41996" name="Rectangle 12"/>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charset="0"/>
                <a:ea typeface="ＭＳ Ｐゴシック" pitchFamily="1"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1032" name="Picture 5"/>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674526801"/>
      </p:ext>
    </p:extLst>
  </p:cSld>
  <p:clrMap bg1="lt1" tx1="dk1" bg2="lt2" tx2="dk2" accent1="accent1" accent2="accent2" accent3="accent3" accent4="accent4" accent5="accent5" accent6="accent6" hlink="hlink" folHlink="folHlink"/>
  <p:sldLayoutIdLst>
    <p:sldLayoutId id="2147483739" r:id="rId1"/>
    <p:sldLayoutId id="2147483662" r:id="rId2"/>
    <p:sldLayoutId id="2147483664" r:id="rId3"/>
    <p:sldLayoutId id="2147483767" r:id="rId4"/>
    <p:sldLayoutId id="2147483743" r:id="rId5"/>
    <p:sldLayoutId id="2147483745" r:id="rId6"/>
    <p:sldLayoutId id="2147483679" r:id="rId7"/>
    <p:sldLayoutId id="2147483768" r:id="rId8"/>
    <p:sldLayoutId id="2147483772" r:id="rId9"/>
  </p:sldLayoutIdLst>
  <p:transition/>
  <p:hf hdr="0" ftr="0" dt="0"/>
  <p:txStyles>
    <p:titleStyle>
      <a:lvl1pPr algn="ctr" rtl="0" eaLnBrk="0" fontAlgn="base" hangingPunct="0">
        <a:spcBef>
          <a:spcPct val="0"/>
        </a:spcBef>
        <a:spcAft>
          <a:spcPct val="0"/>
        </a:spcAft>
        <a:defRPr sz="3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Times New Roman" panose="02020603050405020304" pitchFamily="18" charset="0"/>
          <a:ea typeface="+mn-ea"/>
          <a:cs typeface="Times New Roman" panose="02020603050405020304" pitchFamily="18" charset="0"/>
        </a:defRPr>
      </a:lvl1pPr>
      <a:lvl2pPr marL="557213" indent="-214313" algn="l" rtl="0" eaLnBrk="0" fontAlgn="base" hangingPunct="0">
        <a:spcBef>
          <a:spcPct val="20000"/>
        </a:spcBef>
        <a:spcAft>
          <a:spcPct val="0"/>
        </a:spcAft>
        <a:buClr>
          <a:srgbClr val="FF6A06"/>
        </a:buClr>
        <a:buChar char="–"/>
        <a:defRPr sz="1800">
          <a:solidFill>
            <a:schemeClr val="tx1"/>
          </a:solidFill>
          <a:latin typeface="Times New Roman" panose="02020603050405020304" pitchFamily="18" charset="0"/>
          <a:ea typeface="+mn-ea"/>
          <a:cs typeface="Times New Roman" panose="02020603050405020304" pitchFamily="18" charset="0"/>
        </a:defRPr>
      </a:lvl2pPr>
      <a:lvl3pPr marL="857250" indent="-171450" algn="l" rtl="0" eaLnBrk="0" fontAlgn="base" hangingPunct="0">
        <a:spcBef>
          <a:spcPct val="20000"/>
        </a:spcBef>
        <a:spcAft>
          <a:spcPct val="0"/>
        </a:spcAft>
        <a:buClr>
          <a:srgbClr val="FF6A06"/>
        </a:buClr>
        <a:buChar char="•"/>
        <a:defRPr sz="1500">
          <a:solidFill>
            <a:schemeClr val="tx1"/>
          </a:solidFill>
          <a:latin typeface="Times New Roman" panose="02020603050405020304" pitchFamily="18" charset="0"/>
          <a:ea typeface="+mn-ea"/>
          <a:cs typeface="Times New Roman" panose="02020603050405020304" pitchFamily="18" charset="0"/>
        </a:defRPr>
      </a:lvl3pPr>
      <a:lvl4pPr marL="12001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4pPr>
      <a:lvl5pPr marL="15430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1995" name="Rectangle 11"/>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Times New Roman" panose="02020603050405020304" pitchFamily="18" charset="0"/>
                <a:ea typeface="ＭＳ Ｐゴシック" pitchFamily="1" charset="-128"/>
                <a:cs typeface="Times New Roman" panose="02020603050405020304" pitchFamily="18" charset="0"/>
              </a:defRPr>
            </a:lvl1pPr>
          </a:lstStyle>
          <a:p>
            <a:pPr defTabSz="457200">
              <a:defRPr/>
            </a:pPr>
            <a:endParaRPr lang="en-US" dirty="0">
              <a:solidFill>
                <a:srgbClr val="000000"/>
              </a:solidFill>
            </a:endParaRPr>
          </a:p>
        </p:txBody>
      </p:sp>
      <p:sp>
        <p:nvSpPr>
          <p:cNvPr id="41996" name="Rectangle 12"/>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Times New Roman" panose="02020603050405020304" pitchFamily="18" charset="0"/>
                <a:ea typeface="ＭＳ Ｐゴシック" pitchFamily="1" charset="-128"/>
                <a:cs typeface="Times New Roman" panose="02020603050405020304" pitchFamily="18" charset="0"/>
              </a:defRPr>
            </a:lvl1pPr>
          </a:lstStyle>
          <a:p>
            <a:pPr defTabSz="457200">
              <a:defRPr/>
            </a:pPr>
            <a:endParaRPr lang="en-US" dirty="0">
              <a:solidFill>
                <a:srgbClr val="000000"/>
              </a:solidFill>
            </a:endParaRPr>
          </a:p>
        </p:txBody>
      </p:sp>
      <p:pic>
        <p:nvPicPr>
          <p:cNvPr id="1032" name="Picture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latin typeface="Times New Roman" panose="02020603050405020304" pitchFamily="18" charset="0"/>
                <a:cs typeface="Times New Roman" panose="02020603050405020304" pitchFamily="18" charset="0"/>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584057935"/>
      </p:ext>
    </p:extLst>
  </p:cSld>
  <p:clrMap bg1="lt1" tx1="dk1" bg2="lt2" tx2="dk2" accent1="accent1" accent2="accent2" accent3="accent3" accent4="accent4" accent5="accent5" accent6="accent6" hlink="hlink" folHlink="folHlink"/>
  <p:sldLayoutIdLst>
    <p:sldLayoutId id="2147483677" r:id="rId1"/>
    <p:sldLayoutId id="2147483740" r:id="rId2"/>
    <p:sldLayoutId id="2147483770" r:id="rId3"/>
  </p:sldLayoutIdLst>
  <p:transition/>
  <p:hf hdr="0" ftr="0" dt="0"/>
  <p:txStyles>
    <p:titleStyle>
      <a:lvl1pPr algn="ctr" rtl="0" eaLnBrk="0" fontAlgn="base" hangingPunct="0">
        <a:spcBef>
          <a:spcPct val="0"/>
        </a:spcBef>
        <a:spcAft>
          <a:spcPct val="0"/>
        </a:spcAft>
        <a:defRPr sz="3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Times New Roman" panose="02020603050405020304" pitchFamily="18" charset="0"/>
          <a:ea typeface="+mn-ea"/>
          <a:cs typeface="Times New Roman" panose="02020603050405020304" pitchFamily="18" charset="0"/>
        </a:defRPr>
      </a:lvl1pPr>
      <a:lvl2pPr marL="557213" indent="-214313" algn="l" rtl="0" eaLnBrk="0" fontAlgn="base" hangingPunct="0">
        <a:spcBef>
          <a:spcPct val="20000"/>
        </a:spcBef>
        <a:spcAft>
          <a:spcPct val="0"/>
        </a:spcAft>
        <a:buClr>
          <a:srgbClr val="FF6A06"/>
        </a:buClr>
        <a:buChar char="–"/>
        <a:defRPr sz="1800">
          <a:solidFill>
            <a:schemeClr val="tx1"/>
          </a:solidFill>
          <a:latin typeface="Times New Roman" panose="02020603050405020304" pitchFamily="18" charset="0"/>
          <a:ea typeface="+mn-ea"/>
          <a:cs typeface="Times New Roman" panose="02020603050405020304" pitchFamily="18" charset="0"/>
        </a:defRPr>
      </a:lvl2pPr>
      <a:lvl3pPr marL="857250" indent="-171450" algn="l" rtl="0" eaLnBrk="0" fontAlgn="base" hangingPunct="0">
        <a:spcBef>
          <a:spcPct val="20000"/>
        </a:spcBef>
        <a:spcAft>
          <a:spcPct val="0"/>
        </a:spcAft>
        <a:buClr>
          <a:srgbClr val="FF6A06"/>
        </a:buClr>
        <a:buChar char="•"/>
        <a:defRPr sz="1500">
          <a:solidFill>
            <a:schemeClr val="tx1"/>
          </a:solidFill>
          <a:latin typeface="Times New Roman" panose="02020603050405020304" pitchFamily="18" charset="0"/>
          <a:ea typeface="+mn-ea"/>
          <a:cs typeface="Times New Roman" panose="02020603050405020304" pitchFamily="18" charset="0"/>
        </a:defRPr>
      </a:lvl3pPr>
      <a:lvl4pPr marL="12001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4pPr>
      <a:lvl5pPr marL="15430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B48CD-50DE-4207-ACF7-5C2B5F8336A0}" type="datetimeFigureOut">
              <a:rPr lang="en-US" smtClean="0"/>
              <a:t>9/12/2025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8A3344-3B06-4BFA-B3B5-EF37F1C11F08}" type="slidenum">
              <a:rPr lang="en-US" smtClean="0"/>
              <a:t>‹#›</a:t>
            </a:fld>
            <a:endParaRPr lang="en-US"/>
          </a:p>
        </p:txBody>
      </p:sp>
    </p:spTree>
    <p:extLst>
      <p:ext uri="{BB962C8B-B14F-4D97-AF65-F5344CB8AC3E}">
        <p14:creationId xmlns:p14="http://schemas.microsoft.com/office/powerpoint/2010/main" val="346347263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7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hyperlink" Target="https://www.nist.gov/chips/rochester-institute-technology-rit-rochester" TargetMode="External"/><Relationship Id="rId3" Type="http://schemas.openxmlformats.org/officeDocument/2006/relationships/hyperlink" Target="https://www.rit.edu/news/rit-expands-its-workforce-initiatives-semiconductor-industry" TargetMode="External"/><Relationship Id="rId7" Type="http://schemas.openxmlformats.org/officeDocument/2006/relationships/hyperlink" Target="https://www.rochesterfirst.com/development/inside-upwards-at-rit-an-international-semiconductor-education-exchange-program/" TargetMode="External"/><Relationship Id="rId2" Type="http://schemas.openxmlformats.org/officeDocument/2006/relationships/hyperlink" Target="https://nsf.elsevierpure.com/en/projects/beginnings-empowering-minds-through-experiential-learning-researc" TargetMode="External"/><Relationship Id="rId1" Type="http://schemas.openxmlformats.org/officeDocument/2006/relationships/slideLayout" Target="../slideLayouts/slideLayout15.xml"/><Relationship Id="rId6" Type="http://schemas.openxmlformats.org/officeDocument/2006/relationships/hyperlink" Target="https://nsf.elsevierpure.com/en/projects/us-japan-university-partnership-for-workforce-advancement-and-res" TargetMode="External"/><Relationship Id="rId11" Type="http://schemas.openxmlformats.org/officeDocument/2006/relationships/hyperlink" Target="https://www.rit.edu/news/semiconductor-chips" TargetMode="External"/><Relationship Id="rId5" Type="http://schemas.openxmlformats.org/officeDocument/2006/relationships/hyperlink" Target="https://www.rit.edu/news/nsf-awards-rit-nearly-3-million-advance-semiconductor-technologies" TargetMode="External"/><Relationship Id="rId10" Type="http://schemas.openxmlformats.org/officeDocument/2006/relationships/hyperlink" Target="https://www.rochesterfirst.com/news/local-news/rit-awarded-1-5-million-to-train-555-students-in-semiconductor-program/" TargetMode="External"/><Relationship Id="rId4" Type="http://schemas.openxmlformats.org/officeDocument/2006/relationships/hyperlink" Target="https://www.nsf.gov/awardsearch/showAward?AWD_ID=2345983&amp;HistoricalAwards=false" TargetMode="External"/><Relationship Id="rId9" Type="http://schemas.openxmlformats.org/officeDocument/2006/relationships/hyperlink" Target="https://www.nist.gov/news-events/news/2024/09/biden-harris-administration-launches-nstc-workforce-center-excellence"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8928B-A014-3C31-FAE9-5E30886120EB}"/>
              </a:ext>
            </a:extLst>
          </p:cNvPr>
          <p:cNvSpPr>
            <a:spLocks noGrp="1"/>
          </p:cNvSpPr>
          <p:nvPr>
            <p:ph type="ctrTitle" sz="quarter"/>
          </p:nvPr>
        </p:nvSpPr>
        <p:spPr/>
        <p:txBody>
          <a:bodyPr/>
          <a:lstStyle/>
          <a:p>
            <a:r>
              <a:rPr lang="en-US" altLang="en-US" dirty="0"/>
              <a:t>Future Photon Initiative</a:t>
            </a:r>
            <a:br>
              <a:rPr lang="en-US" altLang="en-US" dirty="0"/>
            </a:br>
            <a:r>
              <a:rPr lang="en-US" altLang="en-US" dirty="0"/>
              <a:t>Center for Detectors</a:t>
            </a:r>
            <a:br>
              <a:rPr lang="en-US" altLang="en-US" dirty="0"/>
            </a:br>
            <a:r>
              <a:rPr lang="en-US" altLang="en-US" dirty="0"/>
              <a:t>Sensors and Detectors for Physical and Chemical Sciences</a:t>
            </a:r>
            <a:endParaRPr lang="en-US" dirty="0"/>
          </a:p>
        </p:txBody>
      </p:sp>
      <p:sp>
        <p:nvSpPr>
          <p:cNvPr id="3" name="Subtitle 2">
            <a:extLst>
              <a:ext uri="{FF2B5EF4-FFF2-40B4-BE49-F238E27FC236}">
                <a16:creationId xmlns:a16="http://schemas.microsoft.com/office/drawing/2014/main" id="{AE509C12-0F0D-698E-AD7C-2FC08705711B}"/>
              </a:ext>
            </a:extLst>
          </p:cNvPr>
          <p:cNvSpPr>
            <a:spLocks noGrp="1"/>
          </p:cNvSpPr>
          <p:nvPr>
            <p:ph type="subTitle" sz="quarter" idx="1"/>
          </p:nvPr>
        </p:nvSpPr>
        <p:spPr/>
        <p:txBody>
          <a:bodyPr/>
          <a:lstStyle/>
          <a:p>
            <a:r>
              <a:rPr lang="en-US" dirty="0"/>
              <a:t>Don Figer </a:t>
            </a:r>
          </a:p>
          <a:p>
            <a:r>
              <a:rPr lang="en-US" dirty="0"/>
              <a:t>College of Science, Professor </a:t>
            </a:r>
          </a:p>
          <a:p>
            <a:r>
              <a:rPr lang="en-US" dirty="0"/>
              <a:t>Future Photon Initiative, Director </a:t>
            </a:r>
          </a:p>
          <a:p>
            <a:r>
              <a:rPr lang="en-US" dirty="0"/>
              <a:t>Center for Detectors, Director</a:t>
            </a:r>
          </a:p>
          <a:p>
            <a:r>
              <a:rPr lang="en-US" dirty="0"/>
              <a:t>October 29, 2025</a:t>
            </a:r>
          </a:p>
          <a:p>
            <a:endParaRPr lang="en-US" dirty="0"/>
          </a:p>
        </p:txBody>
      </p:sp>
      <p:pic>
        <p:nvPicPr>
          <p:cNvPr id="9" name="Picture Placeholder 8" descr="A logo for a science company&#10;&#10;AI-generated content may be incorrect.">
            <a:extLst>
              <a:ext uri="{FF2B5EF4-FFF2-40B4-BE49-F238E27FC236}">
                <a16:creationId xmlns:a16="http://schemas.microsoft.com/office/drawing/2014/main" id="{452F3DC5-28F7-941C-7452-63C31D8E3AB7}"/>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tretch>
            <a:fillRect/>
          </a:stretch>
        </p:blipFill>
        <p:spPr>
          <a:xfrm>
            <a:off x="6309360" y="3886200"/>
            <a:ext cx="4639115" cy="2377440"/>
          </a:xfrm>
        </p:spPr>
      </p:pic>
    </p:spTree>
    <p:extLst>
      <p:ext uri="{BB962C8B-B14F-4D97-AF65-F5344CB8AC3E}">
        <p14:creationId xmlns:p14="http://schemas.microsoft.com/office/powerpoint/2010/main" val="141418362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F029AADE-9071-2800-2D2F-CB250074E8CF}"/>
              </a:ext>
            </a:extLst>
          </p:cNvPr>
          <p:cNvSpPr>
            <a:spLocks noGrp="1" noChangeArrowheads="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Single-Photon CMOS Image Sensors</a:t>
            </a:r>
          </a:p>
        </p:txBody>
      </p:sp>
      <p:pic>
        <p:nvPicPr>
          <p:cNvPr id="16" name="Content Placeholder 11">
            <a:extLst>
              <a:ext uri="{FF2B5EF4-FFF2-40B4-BE49-F238E27FC236}">
                <a16:creationId xmlns:a16="http://schemas.microsoft.com/office/drawing/2014/main" id="{6A3DF424-FA5E-CC89-EFA6-5B3060E46E22}"/>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l="22713" r="17906"/>
          <a:stretch>
            <a:fillRect/>
          </a:stretch>
        </p:blipFill>
        <p:spPr>
          <a:xfrm>
            <a:off x="342207" y="1449719"/>
            <a:ext cx="3581199" cy="4522124"/>
          </a:xfrm>
        </p:spPr>
      </p:pic>
      <p:pic>
        <p:nvPicPr>
          <p:cNvPr id="18" name="Content Placeholder 2">
            <a:extLst>
              <a:ext uri="{FF2B5EF4-FFF2-40B4-BE49-F238E27FC236}">
                <a16:creationId xmlns:a16="http://schemas.microsoft.com/office/drawing/2014/main" id="{35356BDF-EF21-E178-2010-C1BA82AA6BEA}"/>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218247" y="1449719"/>
            <a:ext cx="3857105" cy="4522124"/>
          </a:xfrm>
        </p:spPr>
      </p:pic>
      <p:pic>
        <p:nvPicPr>
          <p:cNvPr id="20" name="Content Placeholder 8">
            <a:extLst>
              <a:ext uri="{FF2B5EF4-FFF2-40B4-BE49-F238E27FC236}">
                <a16:creationId xmlns:a16="http://schemas.microsoft.com/office/drawing/2014/main" id="{378A4C43-8A7B-AE99-80D9-DF32C6969C52}"/>
              </a:ext>
            </a:extLst>
          </p:cNvPr>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rcRect l="15132" r="25658"/>
          <a:stretch>
            <a:fillRect/>
          </a:stretch>
        </p:blipFill>
        <p:spPr>
          <a:xfrm>
            <a:off x="8368564" y="1451798"/>
            <a:ext cx="3573347" cy="4517967"/>
          </a:xfrm>
        </p:spPr>
      </p:pic>
      <p:sp>
        <p:nvSpPr>
          <p:cNvPr id="13317" name="TextBox 12">
            <a:extLst>
              <a:ext uri="{FF2B5EF4-FFF2-40B4-BE49-F238E27FC236}">
                <a16:creationId xmlns:a16="http://schemas.microsoft.com/office/drawing/2014/main" id="{83C3000F-3AD5-F9B4-95E8-4D373EDE1801}"/>
              </a:ext>
            </a:extLst>
          </p:cNvPr>
          <p:cNvSpPr txBox="1">
            <a:spLocks noChangeArrowheads="1"/>
          </p:cNvSpPr>
          <p:nvPr/>
        </p:nvSpPr>
        <p:spPr bwMode="auto">
          <a:xfrm>
            <a:off x="1121472" y="5934075"/>
            <a:ext cx="212109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QIS CMOS</a:t>
            </a:r>
          </a:p>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1 Megapixel Sensors</a:t>
            </a:r>
          </a:p>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1.1 </a:t>
            </a:r>
            <a:r>
              <a:rPr lang="el-GR" altLang="en-US" sz="1800" dirty="0">
                <a:latin typeface="Times New Roman" panose="02020603050405020304" pitchFamily="18" charset="0"/>
                <a:cs typeface="Times New Roman" panose="02020603050405020304" pitchFamily="18" charset="0"/>
              </a:rPr>
              <a:t>μ</a:t>
            </a:r>
            <a:r>
              <a:rPr lang="en-US" altLang="en-US" sz="1800" dirty="0">
                <a:latin typeface="Times New Roman" panose="02020603050405020304" pitchFamily="18" charset="0"/>
                <a:cs typeface="Times New Roman" panose="02020603050405020304" pitchFamily="18" charset="0"/>
              </a:rPr>
              <a:t>m pixels</a:t>
            </a:r>
          </a:p>
        </p:txBody>
      </p:sp>
      <p:sp>
        <p:nvSpPr>
          <p:cNvPr id="13318" name="TextBox 15">
            <a:extLst>
              <a:ext uri="{FF2B5EF4-FFF2-40B4-BE49-F238E27FC236}">
                <a16:creationId xmlns:a16="http://schemas.microsoft.com/office/drawing/2014/main" id="{63891150-2BAF-81A9-02A6-66A7FC8B658A}"/>
              </a:ext>
            </a:extLst>
          </p:cNvPr>
          <p:cNvSpPr txBox="1">
            <a:spLocks noChangeArrowheads="1"/>
          </p:cNvSpPr>
          <p:nvPr/>
        </p:nvSpPr>
        <p:spPr bwMode="auto">
          <a:xfrm>
            <a:off x="5413018" y="5945188"/>
            <a:ext cx="151836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HWK4123</a:t>
            </a:r>
          </a:p>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9.4 Megapixel</a:t>
            </a:r>
          </a:p>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4.6 </a:t>
            </a:r>
            <a:r>
              <a:rPr lang="el-GR" altLang="en-US" sz="1800" dirty="0">
                <a:latin typeface="Times New Roman" panose="02020603050405020304" pitchFamily="18" charset="0"/>
                <a:cs typeface="Times New Roman" panose="02020603050405020304" pitchFamily="18" charset="0"/>
              </a:rPr>
              <a:t>μ</a:t>
            </a:r>
            <a:r>
              <a:rPr lang="en-US" altLang="en-US" sz="1800" dirty="0">
                <a:latin typeface="Times New Roman" panose="02020603050405020304" pitchFamily="18" charset="0"/>
                <a:cs typeface="Times New Roman" panose="02020603050405020304" pitchFamily="18" charset="0"/>
              </a:rPr>
              <a:t>m pixels</a:t>
            </a:r>
          </a:p>
        </p:txBody>
      </p:sp>
      <p:sp>
        <p:nvSpPr>
          <p:cNvPr id="13321" name="TextBox 14">
            <a:extLst>
              <a:ext uri="{FF2B5EF4-FFF2-40B4-BE49-F238E27FC236}">
                <a16:creationId xmlns:a16="http://schemas.microsoft.com/office/drawing/2014/main" id="{40185C40-C8D2-D843-DD20-7DCE73AF32D4}"/>
              </a:ext>
            </a:extLst>
          </p:cNvPr>
          <p:cNvSpPr txBox="1">
            <a:spLocks noChangeArrowheads="1"/>
          </p:cNvSpPr>
          <p:nvPr/>
        </p:nvSpPr>
        <p:spPr bwMode="auto">
          <a:xfrm>
            <a:off x="9281135" y="6075363"/>
            <a:ext cx="16466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ORCA-QUEST</a:t>
            </a:r>
          </a:p>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HWK4123</a:t>
            </a:r>
          </a:p>
        </p:txBody>
      </p:sp>
      <p:sp>
        <p:nvSpPr>
          <p:cNvPr id="23" name="Slide Number Placeholder 22"/>
          <p:cNvSpPr>
            <a:spLocks noGrp="1"/>
          </p:cNvSpPr>
          <p:nvPr>
            <p:ph type="sldNum" sz="quarter" idx="12"/>
          </p:nvPr>
        </p:nvSpPr>
        <p:spPr/>
        <p:txBody>
          <a:bodyPr/>
          <a:lstStyle/>
          <a:p>
            <a:fld id="{B9B0392C-5BE7-214B-9E5F-CC8853CBAA6A}" type="slidenum">
              <a:rPr lang="en-US" smtClean="0"/>
              <a:pPr/>
              <a:t>10</a:t>
            </a:fld>
            <a:endParaRPr lang="en-US"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Single Photon Images</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661694"/>
            <a:ext cx="4098175" cy="4098175"/>
          </a:xfrm>
        </p:spPr>
      </p:pic>
      <p:sp>
        <p:nvSpPr>
          <p:cNvPr id="4" name="Slide Number Placeholder 3"/>
          <p:cNvSpPr>
            <a:spLocks noGrp="1"/>
          </p:cNvSpPr>
          <p:nvPr>
            <p:ph type="sldNum" sz="quarter" idx="12"/>
          </p:nvPr>
        </p:nvSpPr>
        <p:spPr/>
        <p:txBody>
          <a:bodyPr/>
          <a:lstStyle/>
          <a:p>
            <a:fld id="{B9B0392C-5BE7-214B-9E5F-CC8853CBAA6A}" type="slidenum">
              <a:rPr lang="en-US" smtClean="0"/>
              <a:pPr/>
              <a:t>11</a:t>
            </a:fld>
            <a:endParaRPr lang="en-US" dirty="0"/>
          </a:p>
        </p:txBody>
      </p:sp>
      <p:pic>
        <p:nvPicPr>
          <p:cNvPr id="2" name="Picture 1"/>
          <p:cNvPicPr>
            <a:picLocks noChangeAspect="1"/>
          </p:cNvPicPr>
          <p:nvPr/>
        </p:nvPicPr>
        <p:blipFill rotWithShape="1">
          <a:blip r:embed="rId3"/>
          <a:srcRect t="1" b="5989"/>
          <a:stretch/>
        </p:blipFill>
        <p:spPr>
          <a:xfrm>
            <a:off x="1701160" y="6003712"/>
            <a:ext cx="8804804" cy="284001"/>
          </a:xfrm>
          <a:prstGeom prst="rect">
            <a:avLst/>
          </a:prstGeom>
        </p:spPr>
      </p:pic>
      <p:sp>
        <p:nvSpPr>
          <p:cNvPr id="3" name="TextBox 2"/>
          <p:cNvSpPr txBox="1"/>
          <p:nvPr/>
        </p:nvSpPr>
        <p:spPr>
          <a:xfrm>
            <a:off x="5469402" y="6141741"/>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8" name="TextBox 7"/>
          <p:cNvSpPr txBox="1"/>
          <p:nvPr/>
        </p:nvSpPr>
        <p:spPr>
          <a:xfrm>
            <a:off x="6681458"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0" name="TextBox 9"/>
          <p:cNvSpPr txBox="1"/>
          <p:nvPr/>
        </p:nvSpPr>
        <p:spPr>
          <a:xfrm>
            <a:off x="789211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1" name="TextBox 10"/>
          <p:cNvSpPr txBox="1"/>
          <p:nvPr/>
        </p:nvSpPr>
        <p:spPr>
          <a:xfrm>
            <a:off x="9102774"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2" name="TextBox 11"/>
          <p:cNvSpPr txBox="1"/>
          <p:nvPr/>
        </p:nvSpPr>
        <p:spPr>
          <a:xfrm>
            <a:off x="10313432"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3" name="TextBox 12"/>
          <p:cNvSpPr txBox="1"/>
          <p:nvPr/>
        </p:nvSpPr>
        <p:spPr>
          <a:xfrm>
            <a:off x="425734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4" name="TextBox 13"/>
          <p:cNvSpPr txBox="1"/>
          <p:nvPr/>
        </p:nvSpPr>
        <p:spPr>
          <a:xfrm>
            <a:off x="3083390"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5" name="TextBox 14"/>
          <p:cNvSpPr txBox="1"/>
          <p:nvPr/>
        </p:nvSpPr>
        <p:spPr>
          <a:xfrm>
            <a:off x="1871334"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pic>
        <p:nvPicPr>
          <p:cNvPr id="16"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840912" y="1661694"/>
            <a:ext cx="4098175" cy="4098175"/>
          </a:xfrm>
        </p:spPr>
      </p:pic>
    </p:spTree>
    <p:extLst>
      <p:ext uri="{BB962C8B-B14F-4D97-AF65-F5344CB8AC3E}">
        <p14:creationId xmlns:p14="http://schemas.microsoft.com/office/powerpoint/2010/main" val="57899342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2728A798-A9B1-9345-5320-894E57F29C5D}"/>
              </a:ext>
            </a:extLst>
          </p:cNvPr>
          <p:cNvSpPr>
            <a:spLocks noGrp="1" noChangeArrowheads="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Sensor Parameters and Performance</a:t>
            </a:r>
          </a:p>
        </p:txBody>
      </p:sp>
      <p:graphicFrame>
        <p:nvGraphicFramePr>
          <p:cNvPr id="4" name="Content Placeholder 3">
            <a:extLst>
              <a:ext uri="{FF2B5EF4-FFF2-40B4-BE49-F238E27FC236}">
                <a16:creationId xmlns:a16="http://schemas.microsoft.com/office/drawing/2014/main" id="{CD1C7522-2397-4287-8CFB-F9B8CCA9D1EE}"/>
              </a:ext>
            </a:extLst>
          </p:cNvPr>
          <p:cNvGraphicFramePr>
            <a:graphicFrameLocks noGrp="1"/>
          </p:cNvGraphicFramePr>
          <p:nvPr>
            <p:ph idx="1"/>
          </p:nvPr>
        </p:nvGraphicFramePr>
        <p:xfrm>
          <a:off x="609600" y="1295400"/>
          <a:ext cx="10972801" cy="4568822"/>
        </p:xfrm>
        <a:graphic>
          <a:graphicData uri="http://schemas.openxmlformats.org/drawingml/2006/table">
            <a:tbl>
              <a:tblPr/>
              <a:tblGrid>
                <a:gridCol w="2741625">
                  <a:extLst>
                    <a:ext uri="{9D8B030D-6E8A-4147-A177-3AD203B41FA5}">
                      <a16:colId xmlns:a16="http://schemas.microsoft.com/office/drawing/2014/main" val="2332609287"/>
                    </a:ext>
                  </a:extLst>
                </a:gridCol>
                <a:gridCol w="2741625">
                  <a:extLst>
                    <a:ext uri="{9D8B030D-6E8A-4147-A177-3AD203B41FA5}">
                      <a16:colId xmlns:a16="http://schemas.microsoft.com/office/drawing/2014/main" val="2955174432"/>
                    </a:ext>
                  </a:extLst>
                </a:gridCol>
                <a:gridCol w="2747926">
                  <a:extLst>
                    <a:ext uri="{9D8B030D-6E8A-4147-A177-3AD203B41FA5}">
                      <a16:colId xmlns:a16="http://schemas.microsoft.com/office/drawing/2014/main" val="2305467385"/>
                    </a:ext>
                  </a:extLst>
                </a:gridCol>
                <a:gridCol w="2741625">
                  <a:extLst>
                    <a:ext uri="{9D8B030D-6E8A-4147-A177-3AD203B41FA5}">
                      <a16:colId xmlns:a16="http://schemas.microsoft.com/office/drawing/2014/main" val="756167128"/>
                    </a:ext>
                  </a:extLst>
                </a:gridCol>
              </a:tblGrid>
              <a:tr h="269948">
                <a:tc gridSpan="4">
                  <a:txBody>
                    <a:bodyPr/>
                    <a:lstStyle/>
                    <a:p>
                      <a:pPr algn="ctr" fontAlgn="ctr"/>
                      <a:r>
                        <a:rPr lang="en-US" sz="1600" b="0" i="0" u="none" strike="noStrike" dirty="0">
                          <a:solidFill>
                            <a:srgbClr val="FFFFFF"/>
                          </a:solidFill>
                          <a:effectLst/>
                          <a:latin typeface="Calibri" panose="020F0502020204030204" pitchFamily="34" charset="0"/>
                        </a:rPr>
                        <a:t>Sensor Parameters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21327400"/>
                  </a:ext>
                </a:extLst>
              </a:tr>
              <a:tr h="269948">
                <a:tc>
                  <a:txBody>
                    <a:bodyPr/>
                    <a:lstStyle/>
                    <a:p>
                      <a:pPr algn="ctr" fontAlgn="ctr"/>
                      <a:r>
                        <a:rPr lang="en-US" sz="1600" b="0" i="0" u="none" strike="noStrike">
                          <a:solidFill>
                            <a:srgbClr val="FFFFFF"/>
                          </a:solidFill>
                          <a:effectLst/>
                          <a:latin typeface="Calibri" panose="020F0502020204030204" pitchFamily="34" charset="0"/>
                        </a:rPr>
                        <a:t>Parameter</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Unit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QISSAT1-2</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HWK4123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1113929771"/>
                  </a:ext>
                </a:extLst>
              </a:tr>
              <a:tr h="269948">
                <a:tc>
                  <a:txBody>
                    <a:bodyPr/>
                    <a:lstStyle/>
                    <a:p>
                      <a:pPr algn="ctr" fontAlgn="ctr"/>
                      <a:r>
                        <a:rPr lang="en-US" sz="1600" b="0" i="0" u="none" strike="noStrike" dirty="0">
                          <a:solidFill>
                            <a:srgbClr val="FFFFFF"/>
                          </a:solidFill>
                          <a:effectLst/>
                          <a:latin typeface="Calibri" panose="020F0502020204030204" pitchFamily="34" charset="0"/>
                        </a:rPr>
                        <a:t>Format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1024 × 1024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4096 × 2304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271981"/>
                  </a:ext>
                </a:extLst>
              </a:tr>
              <a:tr h="269948">
                <a:tc>
                  <a:txBody>
                    <a:bodyPr/>
                    <a:lstStyle/>
                    <a:p>
                      <a:pPr algn="ctr" fontAlgn="ctr"/>
                      <a:r>
                        <a:rPr lang="en-US" sz="1600" b="0" i="0" u="none" strike="noStrike" dirty="0">
                          <a:solidFill>
                            <a:srgbClr val="FFFFFF"/>
                          </a:solidFill>
                          <a:effectLst/>
                          <a:latin typeface="Calibri" panose="020F0502020204030204" pitchFamily="34" charset="0"/>
                        </a:rPr>
                        <a:t>Pixel Size</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l-GR" sz="1600" b="0" i="0" u="none" strike="noStrike">
                          <a:solidFill>
                            <a:srgbClr val="000000"/>
                          </a:solidFill>
                          <a:effectLst/>
                          <a:latin typeface="Calibri" panose="020F0502020204030204" pitchFamily="34" charset="0"/>
                        </a:rPr>
                        <a:t>μ</a:t>
                      </a:r>
                      <a:r>
                        <a:rPr lang="en-US" sz="1600" b="0" i="0" u="none" strike="noStrike">
                          <a:solidFill>
                            <a:srgbClr val="000000"/>
                          </a:solidFill>
                          <a:effectLst/>
                          <a:latin typeface="Calibri" panose="020F0502020204030204" pitchFamily="34" charset="0"/>
                        </a:rPr>
                        <a:t>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1.1</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4.6</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7891986"/>
                  </a:ext>
                </a:extLst>
              </a:tr>
              <a:tr h="269948">
                <a:tc gridSpan="4">
                  <a:txBody>
                    <a:bodyPr/>
                    <a:lstStyle/>
                    <a:p>
                      <a:pPr algn="ctr" fontAlgn="ctr"/>
                      <a:r>
                        <a:rPr lang="en-US" sz="1600" b="0" i="0" u="none" strike="noStrike" dirty="0">
                          <a:solidFill>
                            <a:srgbClr val="FFFFFF"/>
                          </a:solidFill>
                          <a:effectLst/>
                          <a:latin typeface="Calibri" panose="020F0502020204030204" pitchFamily="34" charset="0"/>
                        </a:rPr>
                        <a:t>Sensor Performance Metrics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0625387"/>
                  </a:ext>
                </a:extLst>
              </a:tr>
              <a:tr h="269948">
                <a:tc>
                  <a:txBody>
                    <a:bodyPr/>
                    <a:lstStyle/>
                    <a:p>
                      <a:pPr algn="ctr" fontAlgn="ctr"/>
                      <a:r>
                        <a:rPr lang="en-US" sz="1600" b="0" i="0" u="none" strike="noStrike">
                          <a:solidFill>
                            <a:srgbClr val="FFFFFF"/>
                          </a:solidFill>
                          <a:effectLst/>
                          <a:latin typeface="Calibri" panose="020F0502020204030204" pitchFamily="34" charset="0"/>
                        </a:rPr>
                        <a:t>Dark Current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r>
                        <a:rPr lang="en-US" sz="1600" b="0" i="0" u="none" strike="noStrike" dirty="0">
                          <a:solidFill>
                            <a:srgbClr val="000000"/>
                          </a:solidFill>
                          <a:effectLst/>
                          <a:latin typeface="Calibri" panose="020F0502020204030204" pitchFamily="34" charset="0"/>
                        </a:rPr>
                        <a:t>/pix/s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0.0004 (253 K)</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0.006 (233 K)</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1912694"/>
                  </a:ext>
                </a:extLst>
              </a:tr>
              <a:tr h="269948">
                <a:tc rowSpan="3">
                  <a:txBody>
                    <a:bodyPr/>
                    <a:lstStyle/>
                    <a:p>
                      <a:pPr algn="ctr" fontAlgn="ctr"/>
                      <a:r>
                        <a:rPr lang="en-US" sz="1600" b="0" i="0" u="none" strike="noStrike">
                          <a:solidFill>
                            <a:srgbClr val="FFFFFF"/>
                          </a:solidFill>
                          <a:effectLst/>
                          <a:latin typeface="Calibri" panose="020F0502020204030204" pitchFamily="34" charset="0"/>
                        </a:rPr>
                        <a:t>Quantum Efficiency</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000000"/>
                          </a:solidFill>
                          <a:effectLst/>
                          <a:latin typeface="Calibri" panose="020F0502020204030204" pitchFamily="34" charset="0"/>
                        </a:rPr>
                        <a:t>% (325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35</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60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1850560"/>
                  </a:ext>
                </a:extLst>
              </a:tr>
              <a:tr h="269948">
                <a:tc vMerge="1">
                  <a:txBody>
                    <a:bodyPr/>
                    <a:lstStyle/>
                    <a:p>
                      <a:endParaRPr lang="en-US"/>
                    </a:p>
                  </a:txBody>
                  <a:tcPr/>
                </a:tc>
                <a:tc>
                  <a:txBody>
                    <a:bodyPr/>
                    <a:lstStyle/>
                    <a:p>
                      <a:pPr algn="ctr" fontAlgn="ctr"/>
                      <a:r>
                        <a:rPr lang="en-US" sz="1600" b="0" i="0" u="none" strike="noStrike" dirty="0">
                          <a:solidFill>
                            <a:srgbClr val="000000"/>
                          </a:solidFill>
                          <a:effectLst/>
                          <a:latin typeface="Calibri" panose="020F0502020204030204" pitchFamily="34" charset="0"/>
                        </a:rPr>
                        <a:t>% (500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1284871"/>
                  </a:ext>
                </a:extLst>
              </a:tr>
              <a:tr h="269948">
                <a:tc vMerge="1">
                  <a:txBody>
                    <a:bodyPr/>
                    <a:lstStyle/>
                    <a:p>
                      <a:endParaRPr lang="en-US"/>
                    </a:p>
                  </a:txBody>
                  <a:tcPr/>
                </a:tc>
                <a:tc>
                  <a:txBody>
                    <a:bodyPr/>
                    <a:lstStyle/>
                    <a:p>
                      <a:pPr algn="ctr" fontAlgn="ctr"/>
                      <a:r>
                        <a:rPr lang="en-US" sz="1600" b="0" i="0" u="none" strike="noStrike" dirty="0">
                          <a:solidFill>
                            <a:srgbClr val="000000"/>
                          </a:solidFill>
                          <a:effectLst/>
                          <a:latin typeface="Calibri" panose="020F0502020204030204" pitchFamily="34" charset="0"/>
                        </a:rPr>
                        <a:t>% (940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36</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74497"/>
                  </a:ext>
                </a:extLst>
              </a:tr>
              <a:tr h="529749">
                <a:tc>
                  <a:txBody>
                    <a:bodyPr/>
                    <a:lstStyle/>
                    <a:p>
                      <a:pPr algn="ctr" fontAlgn="ctr"/>
                      <a:r>
                        <a:rPr lang="en-US" sz="1600" b="0" i="0" u="none" strike="noStrike">
                          <a:solidFill>
                            <a:srgbClr val="FFFFFF"/>
                          </a:solidFill>
                          <a:effectLst/>
                          <a:latin typeface="Calibri" panose="020F0502020204030204" pitchFamily="34" charset="0"/>
                        </a:rPr>
                        <a:t>Read Noise (median)</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0.27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0.23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0937926"/>
                  </a:ext>
                </a:extLst>
              </a:tr>
              <a:tr h="269948">
                <a:tc>
                  <a:txBody>
                    <a:bodyPr/>
                    <a:lstStyle/>
                    <a:p>
                      <a:pPr algn="ctr" fontAlgn="ctr"/>
                      <a:r>
                        <a:rPr lang="en-US" sz="1600" b="0" i="0" u="none" strike="noStrike">
                          <a:solidFill>
                            <a:srgbClr val="FFFFFF"/>
                          </a:solidFill>
                          <a:effectLst/>
                          <a:latin typeface="Calibri" panose="020F0502020204030204" pitchFamily="34" charset="0"/>
                        </a:rPr>
                        <a:t>Full Well Depth</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endParaRP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275</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7000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9016035"/>
                  </a:ext>
                </a:extLst>
              </a:tr>
              <a:tr h="269948">
                <a:tc>
                  <a:txBody>
                    <a:bodyPr/>
                    <a:lstStyle/>
                    <a:p>
                      <a:pPr algn="ctr" fontAlgn="ctr"/>
                      <a:r>
                        <a:rPr lang="en-US" sz="1600" b="0" i="0" u="none" strike="noStrike">
                          <a:solidFill>
                            <a:srgbClr val="FFFFFF"/>
                          </a:solidFill>
                          <a:effectLst/>
                          <a:latin typeface="Calibri" panose="020F0502020204030204" pitchFamily="34" charset="0"/>
                        </a:rPr>
                        <a:t>Fill Factor</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215703"/>
                  </a:ext>
                </a:extLst>
              </a:tr>
              <a:tr h="269948">
                <a:tc>
                  <a:txBody>
                    <a:bodyPr/>
                    <a:lstStyle/>
                    <a:p>
                      <a:pPr algn="ctr" fontAlgn="ctr"/>
                      <a:r>
                        <a:rPr lang="en-US" sz="1600" b="0" i="0" u="none" strike="noStrike">
                          <a:solidFill>
                            <a:srgbClr val="FFFFFF"/>
                          </a:solidFill>
                          <a:effectLst/>
                          <a:latin typeface="Calibri" panose="020F0502020204030204" pitchFamily="34" charset="0"/>
                        </a:rPr>
                        <a:t>Frame Rate</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fps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up to 30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up to 120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497594"/>
                  </a:ext>
                </a:extLst>
              </a:tr>
              <a:tr h="529749">
                <a:tc>
                  <a:txBody>
                    <a:bodyPr/>
                    <a:lstStyle/>
                    <a:p>
                      <a:pPr algn="ctr" fontAlgn="ctr"/>
                      <a:r>
                        <a:rPr lang="en-US" sz="1600" b="0" i="0" u="none" strike="noStrike">
                          <a:solidFill>
                            <a:srgbClr val="FFFFFF"/>
                          </a:solidFill>
                          <a:effectLst/>
                          <a:latin typeface="Calibri" panose="020F0502020204030204" pitchFamily="34" charset="0"/>
                        </a:rPr>
                        <a:t>Current TRL</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5 (pixels)</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4 (ROIC)</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8004957"/>
                  </a:ext>
                </a:extLst>
              </a:tr>
              <a:tr h="269948">
                <a:tc gridSpan="4">
                  <a:txBody>
                    <a:bodyPr/>
                    <a:lstStyle/>
                    <a:p>
                      <a:pPr algn="ctr" fontAlgn="ctr"/>
                      <a:r>
                        <a:rPr lang="en-US" sz="1600" b="0" i="0" u="none" strike="noStrike" dirty="0">
                          <a:solidFill>
                            <a:srgbClr val="000000"/>
                          </a:solidFill>
                          <a:effectLst/>
                          <a:latin typeface="Calibri" panose="020F0502020204030204" pitchFamily="34" charset="0"/>
                        </a:rPr>
                        <a:t> </a:t>
                      </a:r>
                    </a:p>
                  </a:txBody>
                  <a:tcPr marL="12859" marR="12859"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9057003"/>
                  </a:ext>
                </a:extLst>
              </a:tr>
            </a:tbl>
          </a:graphicData>
        </a:graphic>
      </p:graphicFrame>
      <p:sp>
        <p:nvSpPr>
          <p:cNvPr id="24" name="Slide Number Placeholder 23"/>
          <p:cNvSpPr>
            <a:spLocks noGrp="1"/>
          </p:cNvSpPr>
          <p:nvPr>
            <p:ph type="sldNum" sz="quarter" idx="12"/>
          </p:nvPr>
        </p:nvSpPr>
        <p:spPr/>
        <p:txBody>
          <a:bodyPr/>
          <a:lstStyle/>
          <a:p>
            <a:fld id="{B9B0392C-5BE7-214B-9E5F-CC8853CBAA6A}" type="slidenum">
              <a:rPr lang="en-US" smtClean="0"/>
              <a:pPr/>
              <a:t>12</a:t>
            </a:fld>
            <a:endParaRPr lang="en-US"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74805319-9D03-F60A-0402-03DE3F3251B0}"/>
              </a:ext>
            </a:extLst>
          </p:cNvPr>
          <p:cNvSpPr>
            <a:spLocks noGrp="1" noChangeArrowheads="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Radiation Mitigation Readout Modes</a:t>
            </a:r>
          </a:p>
        </p:txBody>
      </p:sp>
      <p:sp>
        <p:nvSpPr>
          <p:cNvPr id="25603" name="Content Placeholder 7">
            <a:extLst>
              <a:ext uri="{FF2B5EF4-FFF2-40B4-BE49-F238E27FC236}">
                <a16:creationId xmlns:a16="http://schemas.microsoft.com/office/drawing/2014/main" id="{4BD84B32-5D22-286D-7BA0-70B9F0E6C962}"/>
              </a:ext>
            </a:extLst>
          </p:cNvPr>
          <p:cNvSpPr>
            <a:spLocks noGrp="1" noChangeArrowheads="1"/>
          </p:cNvSpPr>
          <p:nvPr>
            <p:ph sz="half" idx="1"/>
          </p:nvPr>
        </p:nvSpPr>
        <p:spPr/>
        <p:txBody>
          <a:bodyPr>
            <a:normAutofit fontScale="92500" lnSpcReduction="10000"/>
          </a:bodyPr>
          <a:lstStyle/>
          <a:p>
            <a:r>
              <a:rPr lang="en-US" altLang="en-US"/>
              <a:t>create and validate single event upset mitigation readout modes</a:t>
            </a:r>
          </a:p>
          <a:p>
            <a:r>
              <a:rPr lang="en-US" altLang="en-US"/>
              <a:t>develop and test damage mitigation operational modes</a:t>
            </a:r>
          </a:p>
          <a:p>
            <a:r>
              <a:rPr lang="en-US" altLang="en-US"/>
              <a:t>leverage CMOS digital pixel multiplexing</a:t>
            </a:r>
          </a:p>
          <a:p>
            <a:r>
              <a:rPr lang="en-US" altLang="en-US"/>
              <a:t>generate modular waveforms for custom readout</a:t>
            </a:r>
          </a:p>
          <a:p>
            <a:r>
              <a:rPr lang="en-US" altLang="en-US"/>
              <a:t>verify performance of custom modes at radiation beam line</a:t>
            </a:r>
          </a:p>
          <a:p>
            <a:r>
              <a:rPr lang="en-US" altLang="en-US"/>
              <a:t>advance new readout modes beyond TRL2</a:t>
            </a:r>
          </a:p>
          <a:p>
            <a:endParaRPr lang="en-US" altLang="en-US"/>
          </a:p>
          <a:p>
            <a:endParaRPr lang="en-US" altLang="en-US"/>
          </a:p>
        </p:txBody>
      </p:sp>
      <p:pic>
        <p:nvPicPr>
          <p:cNvPr id="25604" name="Content Placeholder 11">
            <a:extLst>
              <a:ext uri="{FF2B5EF4-FFF2-40B4-BE49-F238E27FC236}">
                <a16:creationId xmlns:a16="http://schemas.microsoft.com/office/drawing/2014/main" id="{53F78AD6-CF89-8DD7-AD1E-F741DB018D98}"/>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532947" y="1574569"/>
            <a:ext cx="2714105" cy="1803862"/>
          </a:xfrm>
        </p:spPr>
      </p:pic>
      <p:pic>
        <p:nvPicPr>
          <p:cNvPr id="10" name="Picture 2">
            <a:extLst>
              <a:ext uri="{FF2B5EF4-FFF2-40B4-BE49-F238E27FC236}">
                <a16:creationId xmlns:a16="http://schemas.microsoft.com/office/drawing/2014/main" id="{37867C83-C8A4-5E4B-C03A-6F32CF0D98E7}"/>
              </a:ext>
            </a:extLst>
          </p:cNvPr>
          <p:cNvPicPr>
            <a:picLocks noGrp="1" noChangeAspect="1"/>
          </p:cNvPicPr>
          <p:nvPr>
            <p:ph sz="half" idx="13"/>
          </p:nvPr>
        </p:nvPicPr>
        <p:blipFill>
          <a:blip r:embed="rId3" cstate="print">
            <a:extLst>
              <a:ext uri="{28A0092B-C50C-407E-A947-70E740481C1C}">
                <a14:useLocalDpi xmlns:a14="http://schemas.microsoft.com/office/drawing/2010/main" val="0"/>
              </a:ext>
            </a:extLst>
          </a:blip>
          <a:srcRect/>
          <a:stretch>
            <a:fillRect/>
          </a:stretch>
        </p:blipFill>
        <p:spPr bwMode="auto">
          <a:xfrm>
            <a:off x="6197600" y="3908697"/>
            <a:ext cx="5384800" cy="206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9B0392C-5BE7-214B-9E5F-CC8853CBAA6A}" type="slidenum">
              <a:rPr lang="en-US" smtClean="0"/>
              <a:pPr/>
              <a:t>13</a:t>
            </a:fld>
            <a:endParaRPr lang="en-US" dirty="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Custom Cryogenic and Vacuum Safe Readout Electronics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descr="\\hawk.cfd.rit.edu\C\RIDL\internal\projects\SAT\internal docs\images\SAT Full System Cooldown\IMG_20220224_154620226.jpg"/>
          <p:cNvPicPr>
            <a:picLocks noGrp="1"/>
          </p:cNvPicPr>
          <p:nvPr>
            <p:ph sz="half" idx="2"/>
          </p:nvPr>
        </p:nvPicPr>
        <p:blipFill rotWithShape="1">
          <a:blip r:embed="rId3" cstate="print">
            <a:extLst>
              <a:ext uri="{28A0092B-C50C-407E-A947-70E740481C1C}">
                <a14:useLocalDpi xmlns:a14="http://schemas.microsoft.com/office/drawing/2010/main" val="0"/>
              </a:ext>
            </a:extLst>
          </a:blip>
          <a:stretch/>
        </p:blipFill>
        <p:spPr>
          <a:xfrm>
            <a:off x="6346305" y="1803010"/>
            <a:ext cx="5087389" cy="3815542"/>
          </a:xfrm>
        </p:spPr>
      </p:pic>
      <p:sp>
        <p:nvSpPr>
          <p:cNvPr id="4" name="Slide Number Placeholder 3"/>
          <p:cNvSpPr>
            <a:spLocks noGrp="1"/>
          </p:cNvSpPr>
          <p:nvPr>
            <p:ph type="sldNum" sz="quarter" idx="12"/>
          </p:nvPr>
        </p:nvSpPr>
        <p:spPr>
          <a:prstGeom prst="rect">
            <a:avLst/>
          </a:prstGeom>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14</a:t>
            </a:fld>
            <a:endParaRPr lang="en-US" dirty="0"/>
          </a:p>
        </p:txBody>
      </p:sp>
    </p:spTree>
    <p:extLst>
      <p:ext uri="{BB962C8B-B14F-4D97-AF65-F5344CB8AC3E}">
        <p14:creationId xmlns:p14="http://schemas.microsoft.com/office/powerpoint/2010/main" val="47704401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Detector Mounted for Radiation (left) and Optical (right) Testing</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46305" y="2280992"/>
            <a:ext cx="5087389" cy="2859578"/>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15</a:t>
            </a:fld>
            <a:endParaRPr lang="en-US" dirty="0"/>
          </a:p>
        </p:txBody>
      </p:sp>
    </p:spTree>
    <p:extLst>
      <p:ext uri="{BB962C8B-B14F-4D97-AF65-F5344CB8AC3E}">
        <p14:creationId xmlns:p14="http://schemas.microsoft.com/office/powerpoint/2010/main" val="407132900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Dewar and Detector at the Proton Radiation Testing Facility</a:t>
            </a:r>
            <a:endParaRPr lang="en-US" dirty="0"/>
          </a:p>
        </p:txBody>
      </p:sp>
      <p:pic>
        <p:nvPicPr>
          <p:cNvPr id="13" name="Content Placeholder 12"/>
          <p:cNvPicPr>
            <a:picLocks noGrp="1" noChangeAspect="1"/>
          </p:cNvPicPr>
          <p:nvPr>
            <p:ph idx="1"/>
          </p:nvPr>
        </p:nvPicPr>
        <p:blipFill>
          <a:blip r:embed="rId2"/>
          <a:stretch>
            <a:fillRect/>
          </a:stretch>
        </p:blipFill>
        <p:spPr>
          <a:xfrm>
            <a:off x="1818696" y="1295400"/>
            <a:ext cx="8554608" cy="4830763"/>
          </a:xfrm>
        </p:spPr>
      </p:pic>
      <p:sp>
        <p:nvSpPr>
          <p:cNvPr id="4" name="Slide Number Placeholder 3"/>
          <p:cNvSpPr>
            <a:spLocks noGrp="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36BF90-F6C3-40B9-A101-D2D9AB0941E0}" type="slidenum">
              <a:rPr lang="en-US" altLang="en-US" smtClean="0"/>
              <a:pPr>
                <a:defRPr/>
              </a:pPr>
              <a:t>16</a:t>
            </a:fld>
            <a:endParaRPr lang="en-US" dirty="0"/>
          </a:p>
        </p:txBody>
      </p:sp>
    </p:spTree>
    <p:extLst>
      <p:ext uri="{BB962C8B-B14F-4D97-AF65-F5344CB8AC3E}">
        <p14:creationId xmlns:p14="http://schemas.microsoft.com/office/powerpoint/2010/main" val="61075658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Integrated Dark Signal as a Function of Radiation Dose</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52305" y="1676241"/>
            <a:ext cx="5087389" cy="4069080"/>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17</a:t>
            </a:fld>
            <a:endParaRPr lang="en-US" dirty="0"/>
          </a:p>
        </p:txBody>
      </p:sp>
    </p:spTree>
    <p:extLst>
      <p:ext uri="{BB962C8B-B14F-4D97-AF65-F5344CB8AC3E}">
        <p14:creationId xmlns:p14="http://schemas.microsoft.com/office/powerpoint/2010/main" val="425983866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Dark Current After Irradiation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6773" y="1295400"/>
            <a:ext cx="6038453" cy="4830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18</a:t>
            </a:fld>
            <a:endParaRPr lang="en-US" dirty="0"/>
          </a:p>
        </p:txBody>
      </p:sp>
      <p:sp>
        <p:nvSpPr>
          <p:cNvPr id="3" name="TextBox 2"/>
          <p:cNvSpPr txBox="1"/>
          <p:nvPr/>
        </p:nvSpPr>
        <p:spPr>
          <a:xfrm rot="19280898">
            <a:off x="6010814" y="2847298"/>
            <a:ext cx="1391728" cy="200055"/>
          </a:xfrm>
          <a:prstGeom prst="rect">
            <a:avLst/>
          </a:prstGeom>
          <a:noFill/>
        </p:spPr>
        <p:txBody>
          <a:bodyPr wrap="none" rtlCol="0">
            <a:spAutoFit/>
          </a:bodyPr>
          <a:lstStyle/>
          <a:p>
            <a:r>
              <a:rPr lang="en-US" sz="700" dirty="0"/>
              <a:t>Doubling Temperature =~8.5K</a:t>
            </a:r>
          </a:p>
        </p:txBody>
      </p:sp>
    </p:spTree>
    <p:extLst>
      <p:ext uri="{BB962C8B-B14F-4D97-AF65-F5344CB8AC3E}">
        <p14:creationId xmlns:p14="http://schemas.microsoft.com/office/powerpoint/2010/main" val="130427409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2B650D88-7B9D-4314-AB46-94F03DD5008F}"/>
              </a:ext>
            </a:extLst>
          </p:cNvPr>
          <p:cNvSpPr txBox="1">
            <a:spLocks noChangeArrowheads="1"/>
          </p:cNvSpPr>
          <p:nvPr/>
        </p:nvSpPr>
        <p:spPr bwMode="auto">
          <a:xfrm>
            <a:off x="609600" y="1295400"/>
            <a:ext cx="5384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FF6A06"/>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6A06"/>
              </a:buClr>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FF6A06"/>
              </a:buClr>
              <a:buChar char="•"/>
              <a:defRPr sz="2000">
                <a:solidFill>
                  <a:schemeClr val="tx1"/>
                </a:solidFill>
                <a:latin typeface="+mn-lt"/>
                <a:ea typeface="+mn-ea"/>
              </a:defRPr>
            </a:lvl3pPr>
            <a:lvl4pPr marL="1600200" indent="-228600" algn="l" rtl="0" eaLnBrk="0" fontAlgn="base" hangingPunct="0">
              <a:spcBef>
                <a:spcPct val="20000"/>
              </a:spcBef>
              <a:spcAft>
                <a:spcPct val="0"/>
              </a:spcAft>
              <a:buClr>
                <a:srgbClr val="FF6A06"/>
              </a:buClr>
              <a:buChar char="–"/>
              <a:defRPr sz="1800">
                <a:solidFill>
                  <a:schemeClr val="tx1"/>
                </a:solidFill>
                <a:latin typeface="+mn-lt"/>
                <a:ea typeface="+mn-ea"/>
              </a:defRPr>
            </a:lvl4pPr>
            <a:lvl5pPr marL="2057400" indent="-228600" algn="l" rtl="0" eaLnBrk="0" fontAlgn="base" hangingPunct="0">
              <a:spcBef>
                <a:spcPct val="20000"/>
              </a:spcBef>
              <a:spcAft>
                <a:spcPct val="0"/>
              </a:spcAft>
              <a:buClr>
                <a:srgbClr val="FF6A06"/>
              </a:buClr>
              <a:buChar char="»"/>
              <a:defRPr sz="1800">
                <a:solidFill>
                  <a:schemeClr val="tx1"/>
                </a:solidFill>
                <a:latin typeface="+mn-lt"/>
                <a:ea typeface="+mn-ea"/>
              </a:defRPr>
            </a:lvl5pPr>
            <a:lvl6pPr marL="2514600" indent="-228600" algn="l" rtl="0" fontAlgn="base">
              <a:spcBef>
                <a:spcPct val="20000"/>
              </a:spcBef>
              <a:spcAft>
                <a:spcPct val="0"/>
              </a:spcAft>
              <a:buClr>
                <a:srgbClr val="FF6A06"/>
              </a:buClr>
              <a:buChar char="»"/>
              <a:defRPr sz="1800">
                <a:solidFill>
                  <a:schemeClr val="tx1"/>
                </a:solidFill>
                <a:latin typeface="+mn-lt"/>
                <a:ea typeface="+mn-ea"/>
              </a:defRPr>
            </a:lvl6pPr>
            <a:lvl7pPr marL="2971800" indent="-228600" algn="l" rtl="0" fontAlgn="base">
              <a:spcBef>
                <a:spcPct val="20000"/>
              </a:spcBef>
              <a:spcAft>
                <a:spcPct val="0"/>
              </a:spcAft>
              <a:buClr>
                <a:srgbClr val="FF6A06"/>
              </a:buClr>
              <a:buChar char="»"/>
              <a:defRPr sz="1800">
                <a:solidFill>
                  <a:schemeClr val="tx1"/>
                </a:solidFill>
                <a:latin typeface="+mn-lt"/>
                <a:ea typeface="+mn-ea"/>
              </a:defRPr>
            </a:lvl7pPr>
            <a:lvl8pPr marL="3429000" indent="-228600" algn="l" rtl="0" fontAlgn="base">
              <a:spcBef>
                <a:spcPct val="20000"/>
              </a:spcBef>
              <a:spcAft>
                <a:spcPct val="0"/>
              </a:spcAft>
              <a:buClr>
                <a:srgbClr val="FF6A06"/>
              </a:buClr>
              <a:buChar char="»"/>
              <a:defRPr sz="1800">
                <a:solidFill>
                  <a:schemeClr val="tx1"/>
                </a:solidFill>
                <a:latin typeface="+mn-lt"/>
                <a:ea typeface="+mn-ea"/>
              </a:defRPr>
            </a:lvl8pPr>
            <a:lvl9pPr marL="3886200" indent="-228600" algn="l" rtl="0" fontAlgn="base">
              <a:spcBef>
                <a:spcPct val="20000"/>
              </a:spcBef>
              <a:spcAft>
                <a:spcPct val="0"/>
              </a:spcAft>
              <a:buClr>
                <a:srgbClr val="FF6A06"/>
              </a:buClr>
              <a:buChar char="»"/>
              <a:defRPr sz="1800">
                <a:solidFill>
                  <a:schemeClr val="tx1"/>
                </a:solidFill>
                <a:latin typeface="+mn-lt"/>
                <a:ea typeface="+mn-ea"/>
              </a:defRPr>
            </a:lvl9pPr>
          </a:lstStyle>
          <a:p>
            <a:pPr marL="457200" indent="-457200">
              <a:defRPr/>
            </a:pPr>
            <a:endParaRPr lang="en-US" altLang="en-US" kern="0" dirty="0"/>
          </a:p>
        </p:txBody>
      </p:sp>
      <p:sp>
        <p:nvSpPr>
          <p:cNvPr id="27651" name="Title 1">
            <a:extLst>
              <a:ext uri="{FF2B5EF4-FFF2-40B4-BE49-F238E27FC236}">
                <a16:creationId xmlns:a16="http://schemas.microsoft.com/office/drawing/2014/main" id="{25F0213F-2105-2C01-45BA-4AFC4C5B7C95}"/>
              </a:ext>
            </a:extLst>
          </p:cNvPr>
          <p:cNvSpPr>
            <a:spLocks noGrp="1" noChangeArrowheads="1"/>
          </p:cNvSpPr>
          <p:nvPr>
            <p:ph type="title"/>
          </p:nvPr>
        </p:nvSpPr>
        <p:spPr/>
        <p:txBody>
          <a:bodyPr/>
          <a:lstStyle/>
          <a:p>
            <a:r>
              <a:rPr lang="en-US" altLang="en-US" dirty="0"/>
              <a:t>Single-Photon Sensing NIR Photodiode</a:t>
            </a:r>
          </a:p>
        </p:txBody>
      </p:sp>
      <p:sp>
        <p:nvSpPr>
          <p:cNvPr id="12" name="Content Placeholder 11"/>
          <p:cNvSpPr>
            <a:spLocks noGrp="1"/>
          </p:cNvSpPr>
          <p:nvPr>
            <p:ph sz="half" idx="1"/>
          </p:nvPr>
        </p:nvSpPr>
        <p:spPr/>
        <p:txBody>
          <a:bodyPr>
            <a:normAutofit/>
          </a:bodyPr>
          <a:lstStyle/>
          <a:p>
            <a:pPr marL="457200" indent="-457200">
              <a:buFontTx/>
              <a:buAutoNum type="arabicPeriod"/>
              <a:defRPr/>
            </a:pPr>
            <a:r>
              <a:rPr lang="en-US" altLang="en-US" dirty="0"/>
              <a:t>develop Si TCAD model of pixel using Synopsys </a:t>
            </a:r>
            <a:r>
              <a:rPr lang="en-US" altLang="en-US" dirty="0" err="1"/>
              <a:t>Sentaurus</a:t>
            </a:r>
            <a:endParaRPr lang="en-US" altLang="en-US" dirty="0"/>
          </a:p>
          <a:p>
            <a:pPr marL="457200" indent="-457200">
              <a:buFontTx/>
              <a:buAutoNum type="arabicPeriod"/>
              <a:defRPr/>
            </a:pPr>
            <a:r>
              <a:rPr lang="en-US" altLang="en-US" dirty="0"/>
              <a:t>demonstrate pixel operation and low-capacitance sense node</a:t>
            </a:r>
          </a:p>
          <a:p>
            <a:pPr marL="457200" indent="-457200">
              <a:buFontTx/>
              <a:buAutoNum type="arabicPeriod"/>
              <a:defRPr/>
            </a:pPr>
            <a:r>
              <a:rPr lang="en-US" altLang="en-US" dirty="0"/>
              <a:t>migrate structure to MCT material platform</a:t>
            </a:r>
          </a:p>
          <a:p>
            <a:pPr marL="457200" indent="-457200">
              <a:buFontTx/>
              <a:buAutoNum type="arabicPeriod"/>
              <a:defRPr/>
            </a:pPr>
            <a:r>
              <a:rPr lang="en-US" altLang="en-US" dirty="0"/>
              <a:t>simulate photodiode performance and compare to Si predecessor</a:t>
            </a:r>
          </a:p>
          <a:p>
            <a:pPr marL="457200" indent="-457200">
              <a:buFontTx/>
              <a:buAutoNum type="arabicPeriod"/>
              <a:defRPr/>
            </a:pPr>
            <a:r>
              <a:rPr lang="en-US" altLang="en-US" dirty="0"/>
              <a:t>advance single-photon sensing and photon-number resoling NIR photodiode beyond TRL2</a:t>
            </a:r>
          </a:p>
          <a:p>
            <a:pPr marL="457200" indent="-457200">
              <a:buFontTx/>
              <a:buAutoNum type="arabicPeriod"/>
              <a:defRPr/>
            </a:pPr>
            <a:endParaRPr lang="en-US" altLang="en-US" dirty="0"/>
          </a:p>
          <a:p>
            <a:pPr marL="0" indent="0">
              <a:buFontTx/>
              <a:buNone/>
              <a:defRPr/>
            </a:pPr>
            <a:endParaRPr lang="en-US" altLang="en-US" dirty="0"/>
          </a:p>
          <a:p>
            <a:pPr marL="457200" indent="-457200">
              <a:defRPr/>
            </a:pPr>
            <a:endParaRPr lang="en-US" altLang="en-US" dirty="0"/>
          </a:p>
          <a:p>
            <a:endParaRPr lang="en-US" dirty="0"/>
          </a:p>
        </p:txBody>
      </p:sp>
      <p:pic>
        <p:nvPicPr>
          <p:cNvPr id="27654" name="Content Placeholder 3">
            <a:extLst>
              <a:ext uri="{FF2B5EF4-FFF2-40B4-BE49-F238E27FC236}">
                <a16:creationId xmlns:a16="http://schemas.microsoft.com/office/drawing/2014/main" id="{C2063059-2335-A862-B1F4-3C4B9DF54D90}"/>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260627" y="2530317"/>
            <a:ext cx="3258746" cy="2360928"/>
          </a:xfrm>
        </p:spPr>
      </p:pic>
      <p:sp>
        <p:nvSpPr>
          <p:cNvPr id="13" name="Slide Number Placeholder 12"/>
          <p:cNvSpPr>
            <a:spLocks noGrp="1"/>
          </p:cNvSpPr>
          <p:nvPr>
            <p:ph type="sldNum" sz="quarter" idx="12"/>
          </p:nvPr>
        </p:nvSpPr>
        <p:spPr/>
        <p:txBody>
          <a:bodyPr/>
          <a:lstStyle/>
          <a:p>
            <a:fld id="{B9B0392C-5BE7-214B-9E5F-CC8853CBAA6A}" type="slidenum">
              <a:rPr lang="en-US" smtClean="0"/>
              <a:pPr/>
              <a:t>19</a:t>
            </a:fld>
            <a:endParaRPr lang="en-US" dirty="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ltLang="en-US" dirty="0"/>
              <a:t>Outline</a:t>
            </a:r>
          </a:p>
        </p:txBody>
      </p:sp>
      <p:sp>
        <p:nvSpPr>
          <p:cNvPr id="5124" name="Rectangle 3"/>
          <p:cNvSpPr>
            <a:spLocks noGrp="1" noChangeArrowheads="1"/>
          </p:cNvSpPr>
          <p:nvPr>
            <p:ph idx="1"/>
          </p:nvPr>
        </p:nvSpPr>
        <p:spPr/>
        <p:txBody>
          <a:bodyPr/>
          <a:lstStyle/>
          <a:p>
            <a:r>
              <a:rPr lang="en-US" altLang="en-US" dirty="0"/>
              <a:t>Speaker Bio</a:t>
            </a:r>
          </a:p>
          <a:p>
            <a:r>
              <a:rPr lang="en-US" altLang="en-US" dirty="0"/>
              <a:t>Future Photon Initiative</a:t>
            </a:r>
          </a:p>
          <a:p>
            <a:r>
              <a:rPr lang="en-US" altLang="en-US" dirty="0"/>
              <a:t>Center for Detectors</a:t>
            </a:r>
          </a:p>
          <a:p>
            <a:r>
              <a:rPr lang="en-US" altLang="en-US" dirty="0"/>
              <a:t>CMOS Imaging Detectors for Space</a:t>
            </a:r>
          </a:p>
          <a:p>
            <a:endParaRPr lang="en-US" altLang="en-US" dirty="0"/>
          </a:p>
        </p:txBody>
      </p:sp>
      <p:sp>
        <p:nvSpPr>
          <p:cNvPr id="24" name="Slide Number Placeholder 23"/>
          <p:cNvSpPr>
            <a:spLocks noGrp="1"/>
          </p:cNvSpPr>
          <p:nvPr>
            <p:ph type="sldNum" sz="quarter" idx="12"/>
          </p:nvPr>
        </p:nvSpPr>
        <p:spPr/>
        <p:txBody>
          <a:bodyPr/>
          <a:lstStyle/>
          <a:p>
            <a:fld id="{B9B0392C-5BE7-214B-9E5F-CC8853CBAA6A}" type="slidenum">
              <a:rPr lang="en-US" smtClean="0"/>
              <a:pPr/>
              <a:t>2</a:t>
            </a:fld>
            <a:endParaRPr lang="en-US" dirty="0"/>
          </a:p>
        </p:txBody>
      </p:sp>
    </p:spTree>
    <p:extLst>
      <p:ext uri="{BB962C8B-B14F-4D97-AF65-F5344CB8AC3E}">
        <p14:creationId xmlns:p14="http://schemas.microsoft.com/office/powerpoint/2010/main" val="2288900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Telescopes at UofR’s Observatory (left) and RIT’s Observatory (right)</a:t>
            </a:r>
            <a:endParaRPr lang="en-US" dirty="0"/>
          </a:p>
        </p:txBody>
      </p:sp>
      <p:pic>
        <p:nvPicPr>
          <p:cNvPr id="12" name="Content Placeholder 11"/>
          <p:cNvPicPr>
            <a:picLocks noGrp="1" noChangeAspect="1"/>
          </p:cNvPicPr>
          <p:nvPr>
            <p:ph idx="1"/>
          </p:nvPr>
        </p:nvPicPr>
        <p:blipFill>
          <a:blip r:embed="rId2"/>
          <a:stretch>
            <a:fillRect/>
          </a:stretch>
        </p:blipFill>
        <p:spPr>
          <a:xfrm>
            <a:off x="2387879" y="1295400"/>
            <a:ext cx="7416241" cy="4830763"/>
          </a:xfrm>
        </p:spPr>
      </p:pic>
      <p:sp>
        <p:nvSpPr>
          <p:cNvPr id="4" name="Slide Number Placeholder 3"/>
          <p:cNvSpPr>
            <a:spLocks noGrp="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DE96E15-BA78-4D39-8A3D-718822BD91F9}" type="slidenum">
              <a:rPr lang="en-US" altLang="en-US" smtClean="0"/>
              <a:pPr>
                <a:defRPr/>
              </a:pPr>
              <a:t>20</a:t>
            </a:fld>
            <a:endParaRPr lang="en-US" altLang="en-US"/>
          </a:p>
        </p:txBody>
      </p:sp>
    </p:spTree>
    <p:extLst>
      <p:ext uri="{BB962C8B-B14F-4D97-AF65-F5344CB8AC3E}">
        <p14:creationId xmlns:p14="http://schemas.microsoft.com/office/powerpoint/2010/main" val="407638641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of Lunar Terminator and Saturn</a:t>
            </a:r>
          </a:p>
        </p:txBody>
      </p:sp>
      <p:pic>
        <p:nvPicPr>
          <p:cNvPr id="11" name="Content Placeholder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661694"/>
            <a:ext cx="4098175" cy="4098175"/>
          </a:xfrm>
        </p:spPr>
      </p:pic>
      <p:sp>
        <p:nvSpPr>
          <p:cNvPr id="4" name="Slide Number Placeholder 3"/>
          <p:cNvSpPr>
            <a:spLocks noGrp="1"/>
          </p:cNvSpPr>
          <p:nvPr>
            <p:ph type="sldNum" sz="quarter" idx="12"/>
          </p:nvPr>
        </p:nvSpPr>
        <p:spPr/>
        <p:txBody>
          <a:bodyPr/>
          <a:lstStyle/>
          <a:p>
            <a:fld id="{B9B0392C-5BE7-214B-9E5F-CC8853CBAA6A}" type="slidenum">
              <a:rPr lang="en-US" smtClean="0"/>
              <a:pPr/>
              <a:t>21</a:t>
            </a:fld>
            <a:endParaRPr lang="en-US" dirty="0"/>
          </a:p>
        </p:txBody>
      </p:sp>
      <p:sp>
        <p:nvSpPr>
          <p:cNvPr id="7" name="Rectangle 6"/>
          <p:cNvSpPr/>
          <p:nvPr/>
        </p:nvSpPr>
        <p:spPr>
          <a:xfrm>
            <a:off x="2347075" y="6484579"/>
            <a:ext cx="7497851" cy="338554"/>
          </a:xfrm>
          <a:prstGeom prst="rect">
            <a:avLst/>
          </a:prstGeom>
        </p:spPr>
        <p:txBody>
          <a:bodyPr wrap="square">
            <a:spAutoFit/>
          </a:bodyPr>
          <a:lstStyle/>
          <a:p>
            <a:r>
              <a:rPr lang="en-US" sz="800" dirty="0">
                <a:solidFill>
                  <a:srgbClr val="000000"/>
                </a:solidFill>
                <a:latin typeface="arial" panose="020B0604020202020204" pitchFamily="34" charset="0"/>
              </a:rPr>
              <a:t>Gallagher, J., Buntic, L., Figer, D. F., and Deng, W. 2022, “Characterization of single-photon sensing and photon-number resolving CMOS image sensors,” SPIE Astronomical Telescopes and Instrumentation, Montreal, Paper 12191-28</a:t>
            </a:r>
            <a:endParaRPr lang="en-US" sz="800" dirty="0"/>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40814" y="1661595"/>
            <a:ext cx="4098372" cy="4098372"/>
          </a:xfrm>
        </p:spPr>
      </p:pic>
    </p:spTree>
    <p:extLst>
      <p:ext uri="{BB962C8B-B14F-4D97-AF65-F5344CB8AC3E}">
        <p14:creationId xmlns:p14="http://schemas.microsoft.com/office/powerpoint/2010/main" val="85317627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Raw image of M67 using QISCDK </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80618" y="1295400"/>
            <a:ext cx="4830763" cy="4830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DE96E15-BA78-4D39-8A3D-718822BD91F9}" type="slidenum">
              <a:rPr lang="en-US" altLang="en-US" smtClean="0"/>
              <a:pPr/>
              <a:t>22</a:t>
            </a:fld>
            <a:endParaRPr lang="en-US" dirty="0"/>
          </a:p>
        </p:txBody>
      </p:sp>
      <p:sp>
        <p:nvSpPr>
          <p:cNvPr id="5" name="Rectangle 4"/>
          <p:cNvSpPr/>
          <p:nvPr/>
        </p:nvSpPr>
        <p:spPr>
          <a:xfrm>
            <a:off x="2347075" y="6484579"/>
            <a:ext cx="7497851" cy="338554"/>
          </a:xfrm>
          <a:prstGeom prst="rect">
            <a:avLst/>
          </a:prstGeom>
        </p:spPr>
        <p:txBody>
          <a:bodyPr wrap="square">
            <a:spAutoFit/>
          </a:bodyPr>
          <a:lstStyle/>
          <a:p>
            <a:r>
              <a:rPr lang="en-US" sz="800" dirty="0">
                <a:solidFill>
                  <a:srgbClr val="000000"/>
                </a:solidFill>
                <a:latin typeface="arial" panose="020B0604020202020204" pitchFamily="34" charset="0"/>
              </a:rPr>
              <a:t>Gallagher, J., Buntic, L., Figer, D. F., and Deng, W. 2022, “Characterization of single-photon sensing and photon-number resolving CMOS image sensors,” SPIE Astronomical Telescopes and Instrumentation, Montreal, Paper 12191-28</a:t>
            </a:r>
            <a:endParaRPr lang="en-US" sz="800" dirty="0"/>
          </a:p>
        </p:txBody>
      </p:sp>
    </p:spTree>
    <p:extLst>
      <p:ext uri="{BB962C8B-B14F-4D97-AF65-F5344CB8AC3E}">
        <p14:creationId xmlns:p14="http://schemas.microsoft.com/office/powerpoint/2010/main" val="270587906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a:extLst>
              <a:ext uri="{FF2B5EF4-FFF2-40B4-BE49-F238E27FC236}">
                <a16:creationId xmlns:a16="http://schemas.microsoft.com/office/drawing/2014/main" id="{0F5211D9-80F9-CC6C-45EB-B1FF578D383D}"/>
              </a:ext>
            </a:extLst>
          </p:cNvPr>
          <p:cNvSpPr>
            <a:spLocks noGrp="1" noChangeArrowheads="1"/>
          </p:cNvSpPr>
          <p:nvPr>
            <p:ph sz="half" idx="1"/>
          </p:nvPr>
        </p:nvSpPr>
        <p:spPr>
          <a:xfrm>
            <a:off x="609600" y="1295400"/>
            <a:ext cx="5334000" cy="3581400"/>
          </a:xfrm>
        </p:spPr>
        <p:txBody>
          <a:bodyPr/>
          <a:lstStyle/>
          <a:p>
            <a:pPr>
              <a:buFontTx/>
              <a:buAutoNum type="arabicPeriod"/>
            </a:pPr>
            <a:r>
              <a:rPr lang="en-US" altLang="en-US" sz="2400"/>
              <a:t>challenging science</a:t>
            </a:r>
          </a:p>
          <a:p>
            <a:pPr>
              <a:buFontTx/>
              <a:buAutoNum type="arabicPeriod"/>
            </a:pPr>
            <a:r>
              <a:rPr lang="en-US" altLang="en-US" sz="2400"/>
              <a:t>observe low photon flux sources</a:t>
            </a:r>
          </a:p>
          <a:p>
            <a:pPr>
              <a:buFontTx/>
              <a:buAutoNum type="arabicPeriod"/>
            </a:pPr>
            <a:r>
              <a:rPr lang="en-US" altLang="en-US" sz="2400"/>
              <a:t>detect biosignatures on exoplanets</a:t>
            </a:r>
          </a:p>
          <a:p>
            <a:pPr>
              <a:buFontTx/>
              <a:buAutoNum type="arabicPeriod"/>
            </a:pPr>
            <a:r>
              <a:rPr lang="en-US" altLang="en-US" sz="2400"/>
              <a:t>develop detector technologies for HWO single-photon sensing in UV, optical, and NIR</a:t>
            </a:r>
          </a:p>
        </p:txBody>
      </p:sp>
      <p:sp>
        <p:nvSpPr>
          <p:cNvPr id="30723" name="Title 1">
            <a:extLst>
              <a:ext uri="{FF2B5EF4-FFF2-40B4-BE49-F238E27FC236}">
                <a16:creationId xmlns:a16="http://schemas.microsoft.com/office/drawing/2014/main" id="{BA0EEE0A-9E4F-3013-CD2D-EF07F178A9A9}"/>
              </a:ext>
            </a:extLst>
          </p:cNvPr>
          <p:cNvSpPr>
            <a:spLocks noGrp="1" noChangeArrowheads="1"/>
          </p:cNvSpPr>
          <p:nvPr>
            <p:ph type="title"/>
          </p:nvPr>
        </p:nvSpPr>
        <p:spPr/>
        <p:txBody>
          <a:bodyPr/>
          <a:lstStyle/>
          <a:p>
            <a:r>
              <a:rPr lang="en-US" altLang="en-US"/>
              <a:t>Summary</a:t>
            </a:r>
          </a:p>
        </p:txBody>
      </p:sp>
      <p:pic>
        <p:nvPicPr>
          <p:cNvPr id="30724" name="Content Placeholder 4">
            <a:extLst>
              <a:ext uri="{FF2B5EF4-FFF2-40B4-BE49-F238E27FC236}">
                <a16:creationId xmlns:a16="http://schemas.microsoft.com/office/drawing/2014/main" id="{9B974455-DC85-0714-AA3C-2AE03461B19F}"/>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224588" y="1417638"/>
            <a:ext cx="5384800" cy="4710112"/>
          </a:xfrm>
        </p:spPr>
      </p:pic>
      <p:sp>
        <p:nvSpPr>
          <p:cNvPr id="30725" name="Rectangle 1">
            <a:extLst>
              <a:ext uri="{FF2B5EF4-FFF2-40B4-BE49-F238E27FC236}">
                <a16:creationId xmlns:a16="http://schemas.microsoft.com/office/drawing/2014/main" id="{F1E056FB-6B28-1051-37CF-982F5C3B51A9}"/>
              </a:ext>
            </a:extLst>
          </p:cNvPr>
          <p:cNvSpPr>
            <a:spLocks noChangeArrowheads="1"/>
          </p:cNvSpPr>
          <p:nvPr/>
        </p:nvSpPr>
        <p:spPr bwMode="auto">
          <a:xfrm>
            <a:off x="609600" y="3709988"/>
            <a:ext cx="54610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100" b="1" u="sng">
                <a:solidFill>
                  <a:srgbClr val="000000"/>
                </a:solidFill>
              </a:rPr>
              <a:t>Recent Publications:</a:t>
            </a:r>
          </a:p>
          <a:p>
            <a:pPr>
              <a:spcBef>
                <a:spcPct val="0"/>
              </a:spcBef>
              <a:buClrTx/>
              <a:buFontTx/>
              <a:buNone/>
            </a:pPr>
            <a:br>
              <a:rPr lang="en-US" altLang="en-US" sz="1100"/>
            </a:br>
            <a:r>
              <a:rPr lang="en-US" altLang="en-US" sz="1100">
                <a:solidFill>
                  <a:srgbClr val="000000"/>
                </a:solidFill>
              </a:rPr>
              <a:t>Gallagher, J. P., Buntic, L., Deng, W., Fossum, E. R., and Figer, D. F. 2024, Radiation tolerance of a single-photon counting complementary metal-oxide semiconductor image sensor, J. Astron. Telesc. Instrum. Syst. 10(3), 036003, doi: 10.1117/1.JATIS.10.3.036003.</a:t>
            </a:r>
          </a:p>
          <a:p>
            <a:pPr>
              <a:spcBef>
                <a:spcPct val="0"/>
              </a:spcBef>
              <a:buClrTx/>
              <a:buFontTx/>
              <a:buNone/>
            </a:pPr>
            <a:br>
              <a:rPr lang="en-US" altLang="en-US" sz="1100"/>
            </a:br>
            <a:r>
              <a:rPr lang="en-US" altLang="en-US" sz="1100"/>
              <a:t>Gallagher, J. P., Buntic, L., Alexani, E., Bouthsarath, K., and Figer, D. F. 2024, Characterizing radiation-tolerant single photon resolving CMOS detectors, Proceedings Volume 13103, X-Ray, Optical, and Infrared Detectors for Astronomy XI; 131030S, Yokohama, Japan, https://doi.org/10.1117/12.3019105.</a:t>
            </a:r>
          </a:p>
          <a:p>
            <a:pPr>
              <a:spcBef>
                <a:spcPct val="0"/>
              </a:spcBef>
              <a:buClrTx/>
              <a:buFontTx/>
              <a:buNone/>
            </a:pPr>
            <a:endParaRPr lang="en-US" altLang="en-US" sz="1100"/>
          </a:p>
          <a:p>
            <a:pPr>
              <a:spcBef>
                <a:spcPct val="0"/>
              </a:spcBef>
              <a:buClrTx/>
              <a:buFontTx/>
              <a:buNone/>
            </a:pPr>
            <a:r>
              <a:rPr lang="en-US" altLang="en-US" sz="1100"/>
              <a:t>Gallagher, J. P., Buntic, L., </a:t>
            </a:r>
            <a:r>
              <a:rPr lang="en-US" altLang="en-US" sz="1100">
                <a:solidFill>
                  <a:srgbClr val="000000"/>
                </a:solidFill>
              </a:rPr>
              <a:t>Figer, D. F., Deng, W. 2024, </a:t>
            </a:r>
            <a:r>
              <a:rPr lang="en-US" altLang="en-US" sz="1100"/>
              <a:t>Characterization of single-photon sensing and photon-number resolving CMOS image sensors, Proc. SPIE 12191, X-Ray, Optical, and Infrared Detectors for Astronomy X, Montreal, Canada, https://doi.org/10.1117/12.2629006</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69628" y="228600"/>
            <a:ext cx="4769639" cy="523220"/>
          </a:xfrm>
          <a:prstGeom prst="rect">
            <a:avLst/>
          </a:prstGeom>
          <a:noFill/>
        </p:spPr>
        <p:txBody>
          <a:bodyPr wrap="none">
            <a:spAutoFit/>
          </a:bodyPr>
          <a:lstStyle/>
          <a:p>
            <a:pPr>
              <a:defRPr sz="2800" b="1"/>
            </a:pPr>
            <a:r>
              <a:rPr sz="2800" dirty="0">
                <a:latin typeface="Avenir Next LT Pro Light" panose="020B0304020202020204" pitchFamily="34" charset="0"/>
              </a:rPr>
              <a:t>RIT </a:t>
            </a:r>
            <a:r>
              <a:rPr lang="en-US" sz="2800" dirty="0">
                <a:latin typeface="Avenir Next LT Pro Light" panose="020B0304020202020204" pitchFamily="34" charset="0"/>
              </a:rPr>
              <a:t>CHIPS-Related Programs</a:t>
            </a:r>
            <a:endParaRPr sz="2800" dirty="0">
              <a:latin typeface="Avenir Next LT Pro Light" panose="020B0304020202020204" pitchFamily="34" charset="0"/>
            </a:endParaRPr>
          </a:p>
        </p:txBody>
      </p:sp>
      <p:sp>
        <p:nvSpPr>
          <p:cNvPr id="4" name="TextBox 3"/>
          <p:cNvSpPr txBox="1"/>
          <p:nvPr/>
        </p:nvSpPr>
        <p:spPr>
          <a:xfrm>
            <a:off x="1752600" y="596353"/>
            <a:ext cx="4114800" cy="2462213"/>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sz="1600" dirty="0">
                <a:solidFill>
                  <a:srgbClr val="0070C0"/>
                </a:solidFill>
                <a:latin typeface="Avenir Next LT Pro Light" panose="020B0304020202020204" pitchFamily="34" charset="0"/>
              </a:rPr>
              <a:t>NSF </a:t>
            </a:r>
            <a:r>
              <a:rPr sz="1600" dirty="0" err="1">
                <a:solidFill>
                  <a:srgbClr val="0070C0"/>
                </a:solidFill>
                <a:latin typeface="Avenir Next LT Pro Light" panose="020B0304020202020204" pitchFamily="34" charset="0"/>
              </a:rPr>
              <a:t>ExLENT</a:t>
            </a:r>
            <a:r>
              <a:rPr lang="en-US" sz="1600" dirty="0">
                <a:solidFill>
                  <a:srgbClr val="0070C0"/>
                </a:solidFill>
                <a:latin typeface="Avenir Next LT Pro Light" panose="020B0304020202020204" pitchFamily="34" charset="0"/>
              </a:rPr>
              <a:t>:</a:t>
            </a:r>
            <a:r>
              <a:rPr sz="1600" dirty="0">
                <a:solidFill>
                  <a:srgbClr val="0070C0"/>
                </a:solidFill>
                <a:latin typeface="Avenir Next LT Pro Light" panose="020B0304020202020204" pitchFamily="34" charset="0"/>
              </a:rPr>
              <a:t> EMERGE-MICRO</a:t>
            </a:r>
          </a:p>
          <a:p>
            <a:pPr>
              <a:defRPr sz="1200"/>
            </a:pPr>
            <a:r>
              <a:rPr sz="1200" dirty="0">
                <a:latin typeface="Avenir Next LT Pro Light" panose="020B0304020202020204" pitchFamily="34" charset="0"/>
              </a:rPr>
              <a:t>Sponsor: NSF TIP &amp; EDU</a:t>
            </a:r>
            <a:br>
              <a:rPr sz="1200" dirty="0">
                <a:latin typeface="Avenir Next LT Pro Light" panose="020B0304020202020204" pitchFamily="34" charset="0"/>
              </a:rPr>
            </a:br>
            <a:r>
              <a:rPr sz="1200" dirty="0">
                <a:latin typeface="Avenir Next LT Pro Light" panose="020B0304020202020204" pitchFamily="34" charset="0"/>
              </a:rPr>
              <a:t>Funding: </a:t>
            </a:r>
            <a:r>
              <a:rPr lang="en-US" sz="1200" dirty="0">
                <a:latin typeface="Avenir Next LT Pro Light" panose="020B0304020202020204" pitchFamily="34" charset="0"/>
              </a:rPr>
              <a:t>~</a:t>
            </a:r>
            <a:r>
              <a:rPr sz="1200" dirty="0">
                <a:latin typeface="Avenir Next LT Pro Light" panose="020B0304020202020204" pitchFamily="34" charset="0"/>
              </a:rPr>
              <a:t>$</a:t>
            </a:r>
            <a:r>
              <a:rPr lang="en-US" sz="1200" dirty="0">
                <a:latin typeface="Avenir Next LT Pro Light" panose="020B0304020202020204" pitchFamily="34" charset="0"/>
              </a:rPr>
              <a:t>1M</a:t>
            </a:r>
            <a:r>
              <a:rPr sz="1200" dirty="0">
                <a:latin typeface="Avenir Next LT Pro Light" panose="020B0304020202020204" pitchFamily="34" charset="0"/>
              </a:rPr>
              <a:t> | 2024</a:t>
            </a:r>
            <a:r>
              <a:rPr lang="en-US" sz="1200" dirty="0">
                <a:latin typeface="Avenir Next LT Pro Light" panose="020B0304020202020204" pitchFamily="34" charset="0"/>
              </a:rPr>
              <a:t> </a:t>
            </a:r>
            <a:r>
              <a:rPr sz="1200" dirty="0">
                <a:latin typeface="Avenir Next LT Pro Light" panose="020B0304020202020204" pitchFamily="34" charset="0"/>
              </a:rPr>
              <a:t>–</a:t>
            </a:r>
            <a:r>
              <a:rPr lang="en-US" sz="1200" dirty="0">
                <a:latin typeface="Avenir Next LT Pro Light" panose="020B0304020202020204" pitchFamily="34" charset="0"/>
              </a:rPr>
              <a:t> </a:t>
            </a:r>
            <a:r>
              <a:rPr sz="1200" dirty="0">
                <a:latin typeface="Avenir Next LT Pro Light" panose="020B0304020202020204" pitchFamily="34" charset="0"/>
              </a:rPr>
              <a:t>2027</a:t>
            </a:r>
            <a:br>
              <a:rPr sz="1200" dirty="0">
                <a:latin typeface="Avenir Next LT Pro Light" panose="020B0304020202020204" pitchFamily="34" charset="0"/>
              </a:rPr>
            </a:b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Develop a pilot pipeline for community college students through A.S. → B.S. in Microelectronic Engineering.</a:t>
            </a:r>
          </a:p>
          <a:p>
            <a:pPr marL="171450" indent="-171450">
              <a:buFont typeface="Wingdings" panose="05000000000000000000" pitchFamily="2" charset="2"/>
              <a:buChar char="§"/>
              <a:defRPr sz="1200"/>
            </a:pPr>
            <a:r>
              <a:rPr lang="en-US" sz="1200" dirty="0">
                <a:latin typeface="Avenir Next LT Pro Light" panose="020B0304020202020204" pitchFamily="34" charset="0"/>
              </a:rPr>
              <a:t>Hands-on cleanroom training, co-op placements, and industry-guided research.</a:t>
            </a:r>
          </a:p>
          <a:p>
            <a:pPr marL="171450" indent="-171450">
              <a:buFont typeface="Wingdings" panose="05000000000000000000" pitchFamily="2" charset="2"/>
              <a:buChar char="§"/>
              <a:defRPr sz="1200"/>
            </a:pPr>
            <a:r>
              <a:rPr lang="en-US" sz="1200" dirty="0">
                <a:latin typeface="Avenir Next LT Pro Light" panose="020B0304020202020204" pitchFamily="34" charset="0"/>
              </a:rPr>
              <a:t>Collaborators: MCC, FLCC, GlobalFoundries, Micron, University of Rochester evaluator.</a:t>
            </a:r>
            <a:endParaRPr sz="1200" dirty="0">
              <a:latin typeface="Avenir Next LT Pro Light" panose="020B0304020202020204" pitchFamily="34" charset="0"/>
            </a:endParaRPr>
          </a:p>
        </p:txBody>
      </p:sp>
      <p:sp>
        <p:nvSpPr>
          <p:cNvPr id="5" name="TextBox 4"/>
          <p:cNvSpPr txBox="1"/>
          <p:nvPr/>
        </p:nvSpPr>
        <p:spPr>
          <a:xfrm>
            <a:off x="6324600" y="596353"/>
            <a:ext cx="4114800" cy="2462213"/>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sz="1600" dirty="0">
                <a:solidFill>
                  <a:srgbClr val="0070C0"/>
                </a:solidFill>
                <a:latin typeface="Avenir Next LT Pro Light" panose="020B0304020202020204" pitchFamily="34" charset="0"/>
              </a:rPr>
              <a:t>NSF NRT</a:t>
            </a:r>
            <a:r>
              <a:rPr lang="en-US" sz="1600" dirty="0">
                <a:solidFill>
                  <a:srgbClr val="0070C0"/>
                </a:solidFill>
                <a:latin typeface="Avenir Next LT Pro Light" panose="020B0304020202020204" pitchFamily="34" charset="0"/>
              </a:rPr>
              <a:t>:</a:t>
            </a:r>
            <a:r>
              <a:rPr sz="1600" dirty="0">
                <a:solidFill>
                  <a:srgbClr val="0070C0"/>
                </a:solidFill>
                <a:latin typeface="Avenir Next LT Pro Light" panose="020B0304020202020204" pitchFamily="34" charset="0"/>
              </a:rPr>
              <a:t> CMOS+X Graduate Training</a:t>
            </a:r>
          </a:p>
          <a:p>
            <a:pPr>
              <a:defRPr sz="1200"/>
            </a:pPr>
            <a:r>
              <a:rPr sz="1200" dirty="0">
                <a:latin typeface="Avenir Next LT Pro Light" panose="020B0304020202020204" pitchFamily="34" charset="0"/>
              </a:rPr>
              <a:t>Sponsor: NSF NRT</a:t>
            </a:r>
            <a:br>
              <a:rPr sz="1200" dirty="0">
                <a:latin typeface="Avenir Next LT Pro Light" panose="020B0304020202020204" pitchFamily="34" charset="0"/>
              </a:rPr>
            </a:br>
            <a:r>
              <a:rPr sz="1200" dirty="0">
                <a:latin typeface="Avenir Next LT Pro Light" panose="020B0304020202020204" pitchFamily="34" charset="0"/>
              </a:rPr>
              <a:t>Funding: ~$3M | 2024</a:t>
            </a:r>
            <a:r>
              <a:rPr lang="en-US" sz="1200" dirty="0">
                <a:latin typeface="Avenir Next LT Pro Light" panose="020B0304020202020204" pitchFamily="34" charset="0"/>
              </a:rPr>
              <a:t> </a:t>
            </a:r>
            <a:r>
              <a:rPr sz="1200" dirty="0">
                <a:latin typeface="Avenir Next LT Pro Light" panose="020B0304020202020204" pitchFamily="34" charset="0"/>
              </a:rPr>
              <a:t>–</a:t>
            </a:r>
            <a:r>
              <a:rPr lang="en-US" sz="1200" dirty="0">
                <a:latin typeface="Avenir Next LT Pro Light" panose="020B0304020202020204" pitchFamily="34" charset="0"/>
              </a:rPr>
              <a:t> </a:t>
            </a:r>
            <a:r>
              <a:rPr sz="1200" dirty="0">
                <a:latin typeface="Avenir Next LT Pro Light" panose="020B0304020202020204" pitchFamily="34" charset="0"/>
              </a:rPr>
              <a:t>2029</a:t>
            </a:r>
            <a:br>
              <a:rPr sz="1200" dirty="0">
                <a:latin typeface="Avenir Next LT Pro Light" panose="020B0304020202020204" pitchFamily="34" charset="0"/>
              </a:rPr>
            </a:b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Provide graduate (M.S. &amp; Ph.D.) fellowships (~20 doctoral) in interdisciplinary semiconductor research.</a:t>
            </a:r>
          </a:p>
          <a:p>
            <a:pPr marL="171450" indent="-171450">
              <a:buFont typeface="Wingdings" panose="05000000000000000000" pitchFamily="2" charset="2"/>
              <a:buChar char="§"/>
              <a:defRPr sz="1200"/>
            </a:pPr>
            <a:r>
              <a:rPr lang="en-US" sz="1200" dirty="0">
                <a:latin typeface="Avenir Next LT Pro Light" panose="020B0304020202020204" pitchFamily="34" charset="0"/>
              </a:rPr>
              <a:t>Focus areas: CMOS + AI, biomedical, optoelectronic, photonic, nanoelectronics, quantum, packaging.</a:t>
            </a:r>
          </a:p>
          <a:p>
            <a:pPr marL="171450" indent="-171450">
              <a:buFont typeface="Wingdings" panose="05000000000000000000" pitchFamily="2" charset="2"/>
              <a:buChar char="§"/>
              <a:defRPr sz="1200"/>
            </a:pPr>
            <a:r>
              <a:rPr lang="en-US" sz="1200" dirty="0">
                <a:latin typeface="Avenir Next LT Pro Light" panose="020B0304020202020204" pitchFamily="34" charset="0"/>
              </a:rPr>
              <a:t>Goal: Train 170+ next-gen engineers &amp; scientists, emphasizing technical and professional development components.</a:t>
            </a:r>
            <a:endParaRPr sz="1200" dirty="0">
              <a:latin typeface="Avenir Next LT Pro Light" panose="020B0304020202020204" pitchFamily="34" charset="0"/>
            </a:endParaRPr>
          </a:p>
        </p:txBody>
      </p:sp>
      <p:sp>
        <p:nvSpPr>
          <p:cNvPr id="6" name="TextBox 5"/>
          <p:cNvSpPr txBox="1"/>
          <p:nvPr/>
        </p:nvSpPr>
        <p:spPr>
          <a:xfrm>
            <a:off x="1752600" y="2951929"/>
            <a:ext cx="4114800" cy="2646878"/>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sz="1600" dirty="0">
                <a:solidFill>
                  <a:srgbClr val="0070C0"/>
                </a:solidFill>
                <a:latin typeface="Avenir Next LT Pro Light" panose="020B0304020202020204" pitchFamily="34" charset="0"/>
              </a:rPr>
              <a:t>NSF</a:t>
            </a:r>
            <a:r>
              <a:rPr lang="en-US" sz="1600" dirty="0">
                <a:solidFill>
                  <a:srgbClr val="0070C0"/>
                </a:solidFill>
                <a:latin typeface="Avenir Next LT Pro Light" panose="020B0304020202020204" pitchFamily="34" charset="0"/>
              </a:rPr>
              <a:t>:</a:t>
            </a:r>
            <a:r>
              <a:rPr sz="1600" dirty="0">
                <a:solidFill>
                  <a:srgbClr val="0070C0"/>
                </a:solidFill>
                <a:latin typeface="Avenir Next LT Pro Light" panose="020B0304020202020204" pitchFamily="34" charset="0"/>
              </a:rPr>
              <a:t> UPWARDS for the Future</a:t>
            </a:r>
          </a:p>
          <a:p>
            <a:pPr>
              <a:defRPr sz="1200"/>
            </a:pPr>
            <a:r>
              <a:rPr sz="1200" dirty="0">
                <a:latin typeface="Avenir Next LT Pro Light" panose="020B0304020202020204" pitchFamily="34" charset="0"/>
              </a:rPr>
              <a:t>Sponsor: NSF | (UW lead)</a:t>
            </a:r>
            <a:br>
              <a:rPr sz="1200" dirty="0">
                <a:latin typeface="Avenir Next LT Pro Light" panose="020B0304020202020204" pitchFamily="34" charset="0"/>
              </a:rPr>
            </a:br>
            <a:r>
              <a:rPr lang="en-US" sz="1200" dirty="0">
                <a:latin typeface="Avenir Next LT Pro Light" panose="020B0304020202020204" pitchFamily="34" charset="0"/>
              </a:rPr>
              <a:t>Funding: ~$10M | 2023 – 2028</a:t>
            </a:r>
          </a:p>
          <a:p>
            <a:pPr>
              <a:defRPr sz="1200"/>
            </a:pP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U.S.–Japan university partnership engaging six U.S. and five Japanese universities.</a:t>
            </a:r>
          </a:p>
          <a:p>
            <a:pPr marL="171450" indent="-171450">
              <a:buFont typeface="Wingdings" panose="05000000000000000000" pitchFamily="2" charset="2"/>
              <a:buChar char="§"/>
              <a:defRPr sz="1200"/>
            </a:pPr>
            <a:r>
              <a:rPr lang="en-US" sz="1200" dirty="0">
                <a:latin typeface="Avenir Next LT Pro Light" panose="020B0304020202020204" pitchFamily="34" charset="0"/>
              </a:rPr>
              <a:t>Activities: Student exchanges, faculty visiting programs, certification, curriculum development, focused semiconductor and memory-centric research.</a:t>
            </a:r>
          </a:p>
          <a:p>
            <a:pPr marL="171450" indent="-171450">
              <a:buFont typeface="Wingdings" panose="05000000000000000000" pitchFamily="2" charset="2"/>
              <a:buChar char="§"/>
              <a:defRPr sz="1200"/>
            </a:pPr>
            <a:r>
              <a:rPr lang="en-US" sz="1200" dirty="0">
                <a:latin typeface="Avenir Next LT Pro Light" panose="020B0304020202020204" pitchFamily="34" charset="0"/>
              </a:rPr>
              <a:t>Objective: Build a globally connected, skilled microelectronics workforce aligned with industry needs.</a:t>
            </a:r>
            <a:endParaRPr sz="1200" dirty="0">
              <a:latin typeface="Avenir Next LT Pro Light" panose="020B0304020202020204" pitchFamily="34" charset="0"/>
            </a:endParaRPr>
          </a:p>
        </p:txBody>
      </p:sp>
      <p:sp>
        <p:nvSpPr>
          <p:cNvPr id="7" name="TextBox 6"/>
          <p:cNvSpPr txBox="1"/>
          <p:nvPr/>
        </p:nvSpPr>
        <p:spPr>
          <a:xfrm>
            <a:off x="6324600" y="2951929"/>
            <a:ext cx="4114800" cy="2831544"/>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lang="en-US" sz="1600" dirty="0" err="1">
                <a:solidFill>
                  <a:srgbClr val="0070C0"/>
                </a:solidFill>
                <a:latin typeface="Avenir Next LT Pro Light" panose="020B0304020202020204" pitchFamily="34" charset="0"/>
              </a:rPr>
              <a:t>DoC</a:t>
            </a:r>
            <a:r>
              <a:rPr lang="en-US" sz="1600" dirty="0">
                <a:solidFill>
                  <a:srgbClr val="0070C0"/>
                </a:solidFill>
                <a:latin typeface="Avenir Next LT Pro Light" panose="020B0304020202020204" pitchFamily="34" charset="0"/>
              </a:rPr>
              <a:t>: </a:t>
            </a:r>
            <a:r>
              <a:rPr sz="1600" dirty="0">
                <a:solidFill>
                  <a:srgbClr val="0070C0"/>
                </a:solidFill>
                <a:latin typeface="Avenir Next LT Pro Light" panose="020B0304020202020204" pitchFamily="34" charset="0"/>
              </a:rPr>
              <a:t>BRIDGE for Microelectronics</a:t>
            </a:r>
          </a:p>
          <a:p>
            <a:pPr>
              <a:defRPr sz="1200"/>
            </a:pPr>
            <a:r>
              <a:rPr sz="1200" dirty="0">
                <a:latin typeface="Avenir Next LT Pro Light" panose="020B0304020202020204" pitchFamily="34" charset="0"/>
              </a:rPr>
              <a:t>Sponsor: D</a:t>
            </a:r>
            <a:r>
              <a:rPr lang="en-US" sz="1200" dirty="0">
                <a:latin typeface="Avenir Next LT Pro Light" panose="020B0304020202020204" pitchFamily="34" charset="0"/>
              </a:rPr>
              <a:t>ept of Commerce</a:t>
            </a:r>
            <a:r>
              <a:rPr sz="1200" dirty="0">
                <a:latin typeface="Avenir Next LT Pro Light" panose="020B0304020202020204" pitchFamily="34" charset="0"/>
              </a:rPr>
              <a:t>/NIST CHIPS Act</a:t>
            </a:r>
            <a:br>
              <a:rPr sz="1200" dirty="0">
                <a:latin typeface="Avenir Next LT Pro Light" panose="020B0304020202020204" pitchFamily="34" charset="0"/>
              </a:rPr>
            </a:br>
            <a:r>
              <a:rPr sz="1200" dirty="0">
                <a:latin typeface="Avenir Next LT Pro Light" panose="020B0304020202020204" pitchFamily="34" charset="0"/>
              </a:rPr>
              <a:t>Funding: ~$1.</a:t>
            </a:r>
            <a:r>
              <a:rPr lang="en-US" sz="1200" dirty="0">
                <a:latin typeface="Avenir Next LT Pro Light" panose="020B0304020202020204" pitchFamily="34" charset="0"/>
              </a:rPr>
              <a:t>5</a:t>
            </a:r>
            <a:r>
              <a:rPr sz="1200" dirty="0">
                <a:latin typeface="Avenir Next LT Pro Light" panose="020B0304020202020204" pitchFamily="34" charset="0"/>
              </a:rPr>
              <a:t>M | </a:t>
            </a:r>
            <a:r>
              <a:rPr lang="en-US" sz="1200" dirty="0">
                <a:latin typeface="Avenir Next LT Pro Light" panose="020B0304020202020204" pitchFamily="34" charset="0"/>
              </a:rPr>
              <a:t>2025 – 2027</a:t>
            </a:r>
          </a:p>
          <a:p>
            <a:pPr>
              <a:defRPr sz="1200"/>
            </a:pP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Build graduate education program to train 555 students across bachelor’s, master’s, and certificate tracks in microelectronics.</a:t>
            </a:r>
          </a:p>
          <a:p>
            <a:pPr marL="171450" indent="-171450">
              <a:buFont typeface="Wingdings" panose="05000000000000000000" pitchFamily="2" charset="2"/>
              <a:buChar char="§"/>
              <a:defRPr sz="1200"/>
            </a:pPr>
            <a:r>
              <a:rPr lang="en-US" sz="1200" dirty="0">
                <a:latin typeface="Avenir Next LT Pro Light" panose="020B0304020202020204" pitchFamily="34" charset="0"/>
              </a:rPr>
              <a:t>Includes new online certificate offerings, industry collaboration, and student support.</a:t>
            </a:r>
          </a:p>
          <a:p>
            <a:pPr marL="171450" indent="-171450">
              <a:buFont typeface="Wingdings" panose="05000000000000000000" pitchFamily="2" charset="2"/>
              <a:buChar char="§"/>
              <a:defRPr sz="1200"/>
            </a:pPr>
            <a:r>
              <a:rPr lang="en-US" sz="1200" dirty="0">
                <a:latin typeface="Avenir Next LT Pro Light" panose="020B0304020202020204" pitchFamily="34" charset="0"/>
              </a:rPr>
              <a:t>Part of NSTC Workforce Partner Alliance under CHIPS Act, scaling semiconductor workforce ecosystem.</a:t>
            </a:r>
          </a:p>
          <a:p>
            <a:pPr marL="171450" indent="-171450">
              <a:buFont typeface="Wingdings" panose="05000000000000000000" pitchFamily="2" charset="2"/>
              <a:buChar char="§"/>
              <a:defRPr sz="1200"/>
            </a:pPr>
            <a:r>
              <a:rPr lang="en-US" sz="1200" dirty="0">
                <a:latin typeface="Avenir Next LT Pro Light" panose="020B0304020202020204" pitchFamily="34" charset="0"/>
              </a:rPr>
              <a:t>Industry Partners: Micron, GlobalFoundries, Northrop Grumman</a:t>
            </a:r>
            <a:endParaRPr sz="1200" dirty="0">
              <a:latin typeface="Avenir Next LT Pro Light" panose="020B0304020202020204" pitchFamily="34" charset="0"/>
            </a:endParaRPr>
          </a:p>
        </p:txBody>
      </p:sp>
      <p:pic>
        <p:nvPicPr>
          <p:cNvPr id="1028" name="Picture 4" descr="National Science Foundation - Wikipedia">
            <a:extLst>
              <a:ext uri="{FF2B5EF4-FFF2-40B4-BE49-F238E27FC236}">
                <a16:creationId xmlns:a16="http://schemas.microsoft.com/office/drawing/2014/main" id="{7C8F01EE-8045-09A0-6599-22956DE039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1278" y="5685173"/>
            <a:ext cx="1093724"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with orange text&#10;&#10;Description automatically generated">
            <a:extLst>
              <a:ext uri="{FF2B5EF4-FFF2-40B4-BE49-F238E27FC236}">
                <a16:creationId xmlns:a16="http://schemas.microsoft.com/office/drawing/2014/main" id="{6350F1C1-9756-83D5-BB4B-AC6F73011F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784" b="26662"/>
          <a:stretch/>
        </p:blipFill>
        <p:spPr>
          <a:xfrm>
            <a:off x="6459390" y="5997056"/>
            <a:ext cx="2351315" cy="548640"/>
          </a:xfrm>
          <a:prstGeom prst="rect">
            <a:avLst/>
          </a:prstGeom>
        </p:spPr>
      </p:pic>
      <p:pic>
        <p:nvPicPr>
          <p:cNvPr id="8" name="Picture 7" descr="A black and white logo&#10;&#10;Description automatically generated">
            <a:extLst>
              <a:ext uri="{FF2B5EF4-FFF2-40B4-BE49-F238E27FC236}">
                <a16:creationId xmlns:a16="http://schemas.microsoft.com/office/drawing/2014/main" id="{F0D162AE-1D1F-5D90-8D30-9EED81E916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0492" y="5814176"/>
            <a:ext cx="1300480" cy="731520"/>
          </a:xfrm>
          <a:prstGeom prst="rect">
            <a:avLst/>
          </a:prstGeom>
        </p:spPr>
      </p:pic>
      <p:pic>
        <p:nvPicPr>
          <p:cNvPr id="9" name="Picture 2" descr="Northrop Grumman Logo Blue transparent ...">
            <a:extLst>
              <a:ext uri="{FF2B5EF4-FFF2-40B4-BE49-F238E27FC236}">
                <a16:creationId xmlns:a16="http://schemas.microsoft.com/office/drawing/2014/main" id="{529420CE-E072-6157-D11D-77AB27A182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8124" y="5959498"/>
            <a:ext cx="1612415"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ted States Department of Commerce - Wikipedia">
            <a:extLst>
              <a:ext uri="{FF2B5EF4-FFF2-40B4-BE49-F238E27FC236}">
                <a16:creationId xmlns:a16="http://schemas.microsoft.com/office/drawing/2014/main" id="{3C3C14F8-6EE3-9615-E044-440EDF2B68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3143" y="5685173"/>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69628" y="228600"/>
            <a:ext cx="4769639" cy="523220"/>
          </a:xfrm>
          <a:prstGeom prst="rect">
            <a:avLst/>
          </a:prstGeom>
          <a:noFill/>
        </p:spPr>
        <p:txBody>
          <a:bodyPr wrap="none">
            <a:spAutoFit/>
          </a:bodyPr>
          <a:lstStyle/>
          <a:p>
            <a:pPr>
              <a:defRPr sz="2800" b="1"/>
            </a:pPr>
            <a:r>
              <a:rPr sz="2800" dirty="0">
                <a:latin typeface="Avenir Next LT Pro Light" panose="020B0304020202020204" pitchFamily="34" charset="0"/>
              </a:rPr>
              <a:t>RIT </a:t>
            </a:r>
            <a:r>
              <a:rPr lang="en-US" sz="2800" dirty="0">
                <a:latin typeface="Avenir Next LT Pro Light" panose="020B0304020202020204" pitchFamily="34" charset="0"/>
              </a:rPr>
              <a:t>CHIPS-Related Programs</a:t>
            </a:r>
            <a:endParaRPr sz="2800" dirty="0">
              <a:latin typeface="Avenir Next LT Pro Light" panose="020B0304020202020204" pitchFamily="34" charset="0"/>
            </a:endParaRPr>
          </a:p>
        </p:txBody>
      </p:sp>
      <p:sp>
        <p:nvSpPr>
          <p:cNvPr id="4" name="TextBox 3"/>
          <p:cNvSpPr txBox="1"/>
          <p:nvPr/>
        </p:nvSpPr>
        <p:spPr>
          <a:xfrm>
            <a:off x="1752600" y="596353"/>
            <a:ext cx="4114800" cy="2462213"/>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sz="1600" dirty="0">
                <a:solidFill>
                  <a:srgbClr val="0070C0"/>
                </a:solidFill>
                <a:latin typeface="Avenir Next LT Pro Light" panose="020B0304020202020204" pitchFamily="34" charset="0"/>
              </a:rPr>
              <a:t>NSF </a:t>
            </a:r>
            <a:r>
              <a:rPr sz="1600" dirty="0" err="1">
                <a:solidFill>
                  <a:srgbClr val="0070C0"/>
                </a:solidFill>
                <a:latin typeface="Avenir Next LT Pro Light" panose="020B0304020202020204" pitchFamily="34" charset="0"/>
              </a:rPr>
              <a:t>ExLENT</a:t>
            </a:r>
            <a:r>
              <a:rPr lang="en-US" sz="1600" dirty="0">
                <a:solidFill>
                  <a:srgbClr val="0070C0"/>
                </a:solidFill>
                <a:latin typeface="Avenir Next LT Pro Light" panose="020B0304020202020204" pitchFamily="34" charset="0"/>
              </a:rPr>
              <a:t>:</a:t>
            </a:r>
            <a:r>
              <a:rPr sz="1600" dirty="0">
                <a:solidFill>
                  <a:srgbClr val="0070C0"/>
                </a:solidFill>
                <a:latin typeface="Avenir Next LT Pro Light" panose="020B0304020202020204" pitchFamily="34" charset="0"/>
              </a:rPr>
              <a:t> EMERGE-MICRO</a:t>
            </a:r>
          </a:p>
          <a:p>
            <a:pPr>
              <a:defRPr sz="1200"/>
            </a:pPr>
            <a:r>
              <a:rPr sz="1200" dirty="0">
                <a:latin typeface="Avenir Next LT Pro Light" panose="020B0304020202020204" pitchFamily="34" charset="0"/>
              </a:rPr>
              <a:t>Sponsor: NSF TIP &amp; EDU</a:t>
            </a:r>
            <a:br>
              <a:rPr sz="1200" dirty="0">
                <a:latin typeface="Avenir Next LT Pro Light" panose="020B0304020202020204" pitchFamily="34" charset="0"/>
              </a:rPr>
            </a:br>
            <a:r>
              <a:rPr sz="1200" dirty="0">
                <a:latin typeface="Avenir Next LT Pro Light" panose="020B0304020202020204" pitchFamily="34" charset="0"/>
              </a:rPr>
              <a:t>Funding: </a:t>
            </a:r>
            <a:r>
              <a:rPr lang="en-US" sz="1200" dirty="0">
                <a:latin typeface="Avenir Next LT Pro Light" panose="020B0304020202020204" pitchFamily="34" charset="0"/>
              </a:rPr>
              <a:t>~</a:t>
            </a:r>
            <a:r>
              <a:rPr sz="1200" dirty="0">
                <a:latin typeface="Avenir Next LT Pro Light" panose="020B0304020202020204" pitchFamily="34" charset="0"/>
              </a:rPr>
              <a:t>$</a:t>
            </a:r>
            <a:r>
              <a:rPr lang="en-US" sz="1200" dirty="0">
                <a:latin typeface="Avenir Next LT Pro Light" panose="020B0304020202020204" pitchFamily="34" charset="0"/>
              </a:rPr>
              <a:t>1M</a:t>
            </a:r>
            <a:r>
              <a:rPr sz="1200" dirty="0">
                <a:latin typeface="Avenir Next LT Pro Light" panose="020B0304020202020204" pitchFamily="34" charset="0"/>
              </a:rPr>
              <a:t> | 2024</a:t>
            </a:r>
            <a:r>
              <a:rPr lang="en-US" sz="1200" dirty="0">
                <a:latin typeface="Avenir Next LT Pro Light" panose="020B0304020202020204" pitchFamily="34" charset="0"/>
              </a:rPr>
              <a:t> </a:t>
            </a:r>
            <a:r>
              <a:rPr sz="1200" dirty="0">
                <a:latin typeface="Avenir Next LT Pro Light" panose="020B0304020202020204" pitchFamily="34" charset="0"/>
              </a:rPr>
              <a:t>–</a:t>
            </a:r>
            <a:r>
              <a:rPr lang="en-US" sz="1200" dirty="0">
                <a:latin typeface="Avenir Next LT Pro Light" panose="020B0304020202020204" pitchFamily="34" charset="0"/>
              </a:rPr>
              <a:t> </a:t>
            </a:r>
            <a:r>
              <a:rPr sz="1200" dirty="0">
                <a:latin typeface="Avenir Next LT Pro Light" panose="020B0304020202020204" pitchFamily="34" charset="0"/>
              </a:rPr>
              <a:t>2027</a:t>
            </a:r>
            <a:br>
              <a:rPr sz="1200" dirty="0">
                <a:latin typeface="Avenir Next LT Pro Light" panose="020B0304020202020204" pitchFamily="34" charset="0"/>
              </a:rPr>
            </a:b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Develop a pilot pipeline for community college students through A.S. → B.S. in Microelectronic Engineering.</a:t>
            </a:r>
          </a:p>
          <a:p>
            <a:pPr marL="171450" indent="-171450">
              <a:buFont typeface="Wingdings" panose="05000000000000000000" pitchFamily="2" charset="2"/>
              <a:buChar char="§"/>
              <a:defRPr sz="1200"/>
            </a:pPr>
            <a:r>
              <a:rPr lang="en-US" sz="1200" dirty="0">
                <a:latin typeface="Avenir Next LT Pro Light" panose="020B0304020202020204" pitchFamily="34" charset="0"/>
              </a:rPr>
              <a:t>Hands-on cleanroom training, co-op placements, and industry-guided research.</a:t>
            </a:r>
          </a:p>
          <a:p>
            <a:pPr marL="171450" indent="-171450">
              <a:buFont typeface="Wingdings" panose="05000000000000000000" pitchFamily="2" charset="2"/>
              <a:buChar char="§"/>
              <a:defRPr sz="1200"/>
            </a:pPr>
            <a:r>
              <a:rPr lang="en-US" sz="1200" dirty="0">
                <a:latin typeface="Avenir Next LT Pro Light" panose="020B0304020202020204" pitchFamily="34" charset="0"/>
              </a:rPr>
              <a:t>Collaborators: MCC, FLCC, GlobalFoundries, Micron, University of Rochester evaluator.</a:t>
            </a:r>
            <a:endParaRPr sz="1200" dirty="0">
              <a:latin typeface="Avenir Next LT Pro Light" panose="020B0304020202020204" pitchFamily="34" charset="0"/>
            </a:endParaRPr>
          </a:p>
        </p:txBody>
      </p:sp>
      <p:sp>
        <p:nvSpPr>
          <p:cNvPr id="5" name="TextBox 4"/>
          <p:cNvSpPr txBox="1"/>
          <p:nvPr/>
        </p:nvSpPr>
        <p:spPr>
          <a:xfrm>
            <a:off x="6324600" y="596353"/>
            <a:ext cx="4114800" cy="2462213"/>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sz="1600" dirty="0">
                <a:solidFill>
                  <a:srgbClr val="0070C0"/>
                </a:solidFill>
                <a:latin typeface="Avenir Next LT Pro Light" panose="020B0304020202020204" pitchFamily="34" charset="0"/>
              </a:rPr>
              <a:t>NSF NRT</a:t>
            </a:r>
            <a:r>
              <a:rPr lang="en-US" sz="1600" dirty="0">
                <a:solidFill>
                  <a:srgbClr val="0070C0"/>
                </a:solidFill>
                <a:latin typeface="Avenir Next LT Pro Light" panose="020B0304020202020204" pitchFamily="34" charset="0"/>
              </a:rPr>
              <a:t>:</a:t>
            </a:r>
            <a:r>
              <a:rPr sz="1600" dirty="0">
                <a:solidFill>
                  <a:srgbClr val="0070C0"/>
                </a:solidFill>
                <a:latin typeface="Avenir Next LT Pro Light" panose="020B0304020202020204" pitchFamily="34" charset="0"/>
              </a:rPr>
              <a:t> CMOS+X Graduate Training</a:t>
            </a:r>
          </a:p>
          <a:p>
            <a:pPr>
              <a:defRPr sz="1200"/>
            </a:pPr>
            <a:r>
              <a:rPr sz="1200" dirty="0">
                <a:latin typeface="Avenir Next LT Pro Light" panose="020B0304020202020204" pitchFamily="34" charset="0"/>
              </a:rPr>
              <a:t>Sponsor: NSF NRT</a:t>
            </a:r>
            <a:br>
              <a:rPr sz="1200" dirty="0">
                <a:latin typeface="Avenir Next LT Pro Light" panose="020B0304020202020204" pitchFamily="34" charset="0"/>
              </a:rPr>
            </a:br>
            <a:r>
              <a:rPr sz="1200" dirty="0">
                <a:latin typeface="Avenir Next LT Pro Light" panose="020B0304020202020204" pitchFamily="34" charset="0"/>
              </a:rPr>
              <a:t>Funding: ~$3M | 2024</a:t>
            </a:r>
            <a:r>
              <a:rPr lang="en-US" sz="1200" dirty="0">
                <a:latin typeface="Avenir Next LT Pro Light" panose="020B0304020202020204" pitchFamily="34" charset="0"/>
              </a:rPr>
              <a:t> </a:t>
            </a:r>
            <a:r>
              <a:rPr sz="1200" dirty="0">
                <a:latin typeface="Avenir Next LT Pro Light" panose="020B0304020202020204" pitchFamily="34" charset="0"/>
              </a:rPr>
              <a:t>–</a:t>
            </a:r>
            <a:r>
              <a:rPr lang="en-US" sz="1200" dirty="0">
                <a:latin typeface="Avenir Next LT Pro Light" panose="020B0304020202020204" pitchFamily="34" charset="0"/>
              </a:rPr>
              <a:t> </a:t>
            </a:r>
            <a:r>
              <a:rPr sz="1200" dirty="0">
                <a:latin typeface="Avenir Next LT Pro Light" panose="020B0304020202020204" pitchFamily="34" charset="0"/>
              </a:rPr>
              <a:t>2029</a:t>
            </a:r>
            <a:br>
              <a:rPr sz="1200" dirty="0">
                <a:latin typeface="Avenir Next LT Pro Light" panose="020B0304020202020204" pitchFamily="34" charset="0"/>
              </a:rPr>
            </a:b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Provide graduate (M.S. &amp; Ph.D.) fellowships (~20 doctoral) in interdisciplinary semiconductor research.</a:t>
            </a:r>
          </a:p>
          <a:p>
            <a:pPr marL="171450" indent="-171450">
              <a:buFont typeface="Wingdings" panose="05000000000000000000" pitchFamily="2" charset="2"/>
              <a:buChar char="§"/>
              <a:defRPr sz="1200"/>
            </a:pPr>
            <a:r>
              <a:rPr lang="en-US" sz="1200" dirty="0">
                <a:latin typeface="Avenir Next LT Pro Light" panose="020B0304020202020204" pitchFamily="34" charset="0"/>
              </a:rPr>
              <a:t>Focus areas: CMOS + AI, biomedical, optoelectronic, photonic, nanoelectronics, quantum, packaging.</a:t>
            </a:r>
          </a:p>
          <a:p>
            <a:pPr marL="171450" indent="-171450">
              <a:buFont typeface="Wingdings" panose="05000000000000000000" pitchFamily="2" charset="2"/>
              <a:buChar char="§"/>
              <a:defRPr sz="1200"/>
            </a:pPr>
            <a:r>
              <a:rPr lang="en-US" sz="1200" dirty="0">
                <a:latin typeface="Avenir Next LT Pro Light" panose="020B0304020202020204" pitchFamily="34" charset="0"/>
              </a:rPr>
              <a:t>Goal: Train 170+ next-gen engineers &amp; scientists, emphasizing technical and professional development components.</a:t>
            </a:r>
            <a:endParaRPr sz="1200" dirty="0">
              <a:latin typeface="Avenir Next LT Pro Light" panose="020B0304020202020204" pitchFamily="34" charset="0"/>
            </a:endParaRPr>
          </a:p>
        </p:txBody>
      </p:sp>
      <p:sp>
        <p:nvSpPr>
          <p:cNvPr id="6" name="TextBox 5"/>
          <p:cNvSpPr txBox="1"/>
          <p:nvPr/>
        </p:nvSpPr>
        <p:spPr>
          <a:xfrm>
            <a:off x="1752600" y="2951929"/>
            <a:ext cx="4114800" cy="2646878"/>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sz="1600" dirty="0">
                <a:solidFill>
                  <a:srgbClr val="0070C0"/>
                </a:solidFill>
                <a:latin typeface="Avenir Next LT Pro Light" panose="020B0304020202020204" pitchFamily="34" charset="0"/>
              </a:rPr>
              <a:t>NSF</a:t>
            </a:r>
            <a:r>
              <a:rPr lang="en-US" sz="1600" dirty="0">
                <a:solidFill>
                  <a:srgbClr val="0070C0"/>
                </a:solidFill>
                <a:latin typeface="Avenir Next LT Pro Light" panose="020B0304020202020204" pitchFamily="34" charset="0"/>
              </a:rPr>
              <a:t>:</a:t>
            </a:r>
            <a:r>
              <a:rPr sz="1600" dirty="0">
                <a:solidFill>
                  <a:srgbClr val="0070C0"/>
                </a:solidFill>
                <a:latin typeface="Avenir Next LT Pro Light" panose="020B0304020202020204" pitchFamily="34" charset="0"/>
              </a:rPr>
              <a:t> UPWARDS for the Future</a:t>
            </a:r>
          </a:p>
          <a:p>
            <a:pPr>
              <a:defRPr sz="1200"/>
            </a:pPr>
            <a:r>
              <a:rPr sz="1200" dirty="0">
                <a:latin typeface="Avenir Next LT Pro Light" panose="020B0304020202020204" pitchFamily="34" charset="0"/>
              </a:rPr>
              <a:t>Sponsor: NSF | (UW lead)</a:t>
            </a:r>
            <a:br>
              <a:rPr sz="1200" dirty="0">
                <a:latin typeface="Avenir Next LT Pro Light" panose="020B0304020202020204" pitchFamily="34" charset="0"/>
              </a:rPr>
            </a:br>
            <a:r>
              <a:rPr lang="en-US" sz="1200" dirty="0">
                <a:latin typeface="Avenir Next LT Pro Light" panose="020B0304020202020204" pitchFamily="34" charset="0"/>
              </a:rPr>
              <a:t>Funding: ~$10M | 2023 – 2028</a:t>
            </a:r>
          </a:p>
          <a:p>
            <a:pPr>
              <a:defRPr sz="1200"/>
            </a:pP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U.S.–Japan university partnership engaging six U.S. and five Japanese universities.</a:t>
            </a:r>
          </a:p>
          <a:p>
            <a:pPr marL="171450" indent="-171450">
              <a:buFont typeface="Wingdings" panose="05000000000000000000" pitchFamily="2" charset="2"/>
              <a:buChar char="§"/>
              <a:defRPr sz="1200"/>
            </a:pPr>
            <a:r>
              <a:rPr lang="en-US" sz="1200" dirty="0">
                <a:latin typeface="Avenir Next LT Pro Light" panose="020B0304020202020204" pitchFamily="34" charset="0"/>
              </a:rPr>
              <a:t>Activities: Student exchanges, faculty visiting programs, certification, curriculum development, focused semiconductor and memory-centric research.</a:t>
            </a:r>
          </a:p>
          <a:p>
            <a:pPr marL="171450" indent="-171450">
              <a:buFont typeface="Wingdings" panose="05000000000000000000" pitchFamily="2" charset="2"/>
              <a:buChar char="§"/>
              <a:defRPr sz="1200"/>
            </a:pPr>
            <a:r>
              <a:rPr lang="en-US" sz="1200" dirty="0">
                <a:latin typeface="Avenir Next LT Pro Light" panose="020B0304020202020204" pitchFamily="34" charset="0"/>
              </a:rPr>
              <a:t>Objective: Build a globally connected, skilled microelectronics workforce aligned with industry needs.</a:t>
            </a:r>
            <a:endParaRPr sz="1200" dirty="0">
              <a:latin typeface="Avenir Next LT Pro Light" panose="020B0304020202020204" pitchFamily="34" charset="0"/>
            </a:endParaRPr>
          </a:p>
        </p:txBody>
      </p:sp>
      <p:sp>
        <p:nvSpPr>
          <p:cNvPr id="7" name="TextBox 6"/>
          <p:cNvSpPr txBox="1"/>
          <p:nvPr/>
        </p:nvSpPr>
        <p:spPr>
          <a:xfrm>
            <a:off x="6324600" y="2951929"/>
            <a:ext cx="4114800" cy="2831544"/>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lang="en-US" sz="1600" dirty="0" err="1">
                <a:solidFill>
                  <a:srgbClr val="0070C0"/>
                </a:solidFill>
                <a:latin typeface="Avenir Next LT Pro Light" panose="020B0304020202020204" pitchFamily="34" charset="0"/>
              </a:rPr>
              <a:t>DoC</a:t>
            </a:r>
            <a:r>
              <a:rPr lang="en-US" sz="1600" dirty="0">
                <a:solidFill>
                  <a:srgbClr val="0070C0"/>
                </a:solidFill>
                <a:latin typeface="Avenir Next LT Pro Light" panose="020B0304020202020204" pitchFamily="34" charset="0"/>
              </a:rPr>
              <a:t>: </a:t>
            </a:r>
            <a:r>
              <a:rPr sz="1600" dirty="0">
                <a:solidFill>
                  <a:srgbClr val="0070C0"/>
                </a:solidFill>
                <a:latin typeface="Avenir Next LT Pro Light" panose="020B0304020202020204" pitchFamily="34" charset="0"/>
              </a:rPr>
              <a:t>BRIDGE for Microelectronics</a:t>
            </a:r>
          </a:p>
          <a:p>
            <a:pPr>
              <a:defRPr sz="1200"/>
            </a:pPr>
            <a:r>
              <a:rPr sz="1200" dirty="0">
                <a:latin typeface="Avenir Next LT Pro Light" panose="020B0304020202020204" pitchFamily="34" charset="0"/>
              </a:rPr>
              <a:t>Sponsor: D</a:t>
            </a:r>
            <a:r>
              <a:rPr lang="en-US" sz="1200" dirty="0">
                <a:latin typeface="Avenir Next LT Pro Light" panose="020B0304020202020204" pitchFamily="34" charset="0"/>
              </a:rPr>
              <a:t>ept of Commerce</a:t>
            </a:r>
            <a:r>
              <a:rPr sz="1200" dirty="0">
                <a:latin typeface="Avenir Next LT Pro Light" panose="020B0304020202020204" pitchFamily="34" charset="0"/>
              </a:rPr>
              <a:t>/NIST CHIPS Act</a:t>
            </a:r>
            <a:br>
              <a:rPr sz="1200" dirty="0">
                <a:latin typeface="Avenir Next LT Pro Light" panose="020B0304020202020204" pitchFamily="34" charset="0"/>
              </a:rPr>
            </a:br>
            <a:r>
              <a:rPr sz="1200" dirty="0">
                <a:latin typeface="Avenir Next LT Pro Light" panose="020B0304020202020204" pitchFamily="34" charset="0"/>
              </a:rPr>
              <a:t>Funding: ~$1.</a:t>
            </a:r>
            <a:r>
              <a:rPr lang="en-US" sz="1200" dirty="0">
                <a:latin typeface="Avenir Next LT Pro Light" panose="020B0304020202020204" pitchFamily="34" charset="0"/>
              </a:rPr>
              <a:t>5</a:t>
            </a:r>
            <a:r>
              <a:rPr sz="1200" dirty="0">
                <a:latin typeface="Avenir Next LT Pro Light" panose="020B0304020202020204" pitchFamily="34" charset="0"/>
              </a:rPr>
              <a:t>M | </a:t>
            </a:r>
            <a:r>
              <a:rPr lang="en-US" sz="1200" dirty="0">
                <a:latin typeface="Avenir Next LT Pro Light" panose="020B0304020202020204" pitchFamily="34" charset="0"/>
              </a:rPr>
              <a:t>2025 – 2027</a:t>
            </a:r>
          </a:p>
          <a:p>
            <a:pPr>
              <a:defRPr sz="1200"/>
            </a:pP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Build graduate education program to train 555 students across bachelor’s, master’s, and certificate tracks in microelectronics.</a:t>
            </a:r>
          </a:p>
          <a:p>
            <a:pPr marL="171450" indent="-171450">
              <a:buFont typeface="Wingdings" panose="05000000000000000000" pitchFamily="2" charset="2"/>
              <a:buChar char="§"/>
              <a:defRPr sz="1200"/>
            </a:pPr>
            <a:r>
              <a:rPr lang="en-US" sz="1200" dirty="0">
                <a:latin typeface="Avenir Next LT Pro Light" panose="020B0304020202020204" pitchFamily="34" charset="0"/>
              </a:rPr>
              <a:t>Includes new online certificate offerings, industry collaboration, and student support.</a:t>
            </a:r>
          </a:p>
          <a:p>
            <a:pPr marL="171450" indent="-171450">
              <a:buFont typeface="Wingdings" panose="05000000000000000000" pitchFamily="2" charset="2"/>
              <a:buChar char="§"/>
              <a:defRPr sz="1200"/>
            </a:pPr>
            <a:r>
              <a:rPr lang="en-US" sz="1200" dirty="0">
                <a:latin typeface="Avenir Next LT Pro Light" panose="020B0304020202020204" pitchFamily="34" charset="0"/>
              </a:rPr>
              <a:t>Part of NSTC Workforce Partner Alliance under CHIPS Act, scaling semiconductor workforce ecosystem.</a:t>
            </a:r>
          </a:p>
          <a:p>
            <a:pPr marL="171450" indent="-171450">
              <a:buFont typeface="Wingdings" panose="05000000000000000000" pitchFamily="2" charset="2"/>
              <a:buChar char="§"/>
              <a:defRPr sz="1200"/>
            </a:pPr>
            <a:r>
              <a:rPr lang="en-US" sz="1200" dirty="0">
                <a:latin typeface="Avenir Next LT Pro Light" panose="020B0304020202020204" pitchFamily="34" charset="0"/>
              </a:rPr>
              <a:t>Industry Partners: Micron, GlobalFoundries, Northrop Grumman</a:t>
            </a:r>
            <a:endParaRPr sz="1200" dirty="0">
              <a:latin typeface="Avenir Next LT Pro Light" panose="020B0304020202020204" pitchFamily="34" charset="0"/>
            </a:endParaRPr>
          </a:p>
        </p:txBody>
      </p:sp>
      <p:pic>
        <p:nvPicPr>
          <p:cNvPr id="1028" name="Picture 4" descr="National Science Foundation - Wikipedia">
            <a:extLst>
              <a:ext uri="{FF2B5EF4-FFF2-40B4-BE49-F238E27FC236}">
                <a16:creationId xmlns:a16="http://schemas.microsoft.com/office/drawing/2014/main" id="{7C8F01EE-8045-09A0-6599-22956DE039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1278" y="5685173"/>
            <a:ext cx="1093724"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with orange text&#10;&#10;Description automatically generated">
            <a:extLst>
              <a:ext uri="{FF2B5EF4-FFF2-40B4-BE49-F238E27FC236}">
                <a16:creationId xmlns:a16="http://schemas.microsoft.com/office/drawing/2014/main" id="{6350F1C1-9756-83D5-BB4B-AC6F73011F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784" b="26662"/>
          <a:stretch/>
        </p:blipFill>
        <p:spPr>
          <a:xfrm>
            <a:off x="6459390" y="5997056"/>
            <a:ext cx="2351315" cy="548640"/>
          </a:xfrm>
          <a:prstGeom prst="rect">
            <a:avLst/>
          </a:prstGeom>
        </p:spPr>
      </p:pic>
      <p:pic>
        <p:nvPicPr>
          <p:cNvPr id="8" name="Picture 7" descr="A black and white logo&#10;&#10;Description automatically generated">
            <a:extLst>
              <a:ext uri="{FF2B5EF4-FFF2-40B4-BE49-F238E27FC236}">
                <a16:creationId xmlns:a16="http://schemas.microsoft.com/office/drawing/2014/main" id="{F0D162AE-1D1F-5D90-8D30-9EED81E916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0492" y="5814176"/>
            <a:ext cx="1300480" cy="731520"/>
          </a:xfrm>
          <a:prstGeom prst="rect">
            <a:avLst/>
          </a:prstGeom>
        </p:spPr>
      </p:pic>
      <p:pic>
        <p:nvPicPr>
          <p:cNvPr id="9" name="Picture 2" descr="Northrop Grumman Logo Blue transparent ...">
            <a:extLst>
              <a:ext uri="{FF2B5EF4-FFF2-40B4-BE49-F238E27FC236}">
                <a16:creationId xmlns:a16="http://schemas.microsoft.com/office/drawing/2014/main" id="{529420CE-E072-6157-D11D-77AB27A182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8124" y="5959498"/>
            <a:ext cx="1612415"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ted States Department of Commerce - Wikipedia">
            <a:extLst>
              <a:ext uri="{FF2B5EF4-FFF2-40B4-BE49-F238E27FC236}">
                <a16:creationId xmlns:a16="http://schemas.microsoft.com/office/drawing/2014/main" id="{3C3C14F8-6EE3-9615-E044-440EDF2B68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3143" y="5685173"/>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874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00CF-6AD3-275F-85DB-EBCEA042CB52}"/>
              </a:ext>
            </a:extLst>
          </p:cNvPr>
          <p:cNvSpPr>
            <a:spLocks noGrp="1"/>
          </p:cNvSpPr>
          <p:nvPr>
            <p:ph type="title"/>
          </p:nvPr>
        </p:nvSpPr>
        <p:spPr/>
        <p:txBody>
          <a:bodyPr/>
          <a:lstStyle/>
          <a:p>
            <a:r>
              <a:rPr lang="en-US" dirty="0"/>
              <a:t>RIT-CHIPS News</a:t>
            </a:r>
          </a:p>
        </p:txBody>
      </p:sp>
      <p:sp>
        <p:nvSpPr>
          <p:cNvPr id="3" name="Content Placeholder 2">
            <a:extLst>
              <a:ext uri="{FF2B5EF4-FFF2-40B4-BE49-F238E27FC236}">
                <a16:creationId xmlns:a16="http://schemas.microsoft.com/office/drawing/2014/main" id="{E4127FD1-1E79-A6C2-D1D2-F9149FEE3BD4}"/>
              </a:ext>
            </a:extLst>
          </p:cNvPr>
          <p:cNvSpPr>
            <a:spLocks noGrp="1"/>
          </p:cNvSpPr>
          <p:nvPr>
            <p:ph idx="1"/>
          </p:nvPr>
        </p:nvSpPr>
        <p:spPr/>
        <p:txBody>
          <a:bodyPr/>
          <a:lstStyle/>
          <a:p>
            <a:pPr marL="0" indent="0">
              <a:spcBef>
                <a:spcPts val="0"/>
              </a:spcBef>
              <a:buNone/>
            </a:pPr>
            <a:r>
              <a:rPr lang="en-US" sz="1800" dirty="0"/>
              <a:t>This list includes NSF public records and RIT/local news releases about our CHIPS-related workforce efforts here:</a:t>
            </a:r>
          </a:p>
          <a:p>
            <a:pPr>
              <a:spcBef>
                <a:spcPts val="0"/>
              </a:spcBef>
            </a:pPr>
            <a:r>
              <a:rPr lang="en-US" sz="1800" dirty="0"/>
              <a:t>NSF </a:t>
            </a:r>
            <a:r>
              <a:rPr lang="en-US" sz="1800" dirty="0" err="1"/>
              <a:t>ExLENT</a:t>
            </a:r>
            <a:r>
              <a:rPr lang="en-US" sz="1800" dirty="0"/>
              <a:t>:</a:t>
            </a:r>
          </a:p>
          <a:p>
            <a:pPr lvl="1">
              <a:spcBef>
                <a:spcPts val="0"/>
              </a:spcBef>
            </a:pPr>
            <a:r>
              <a:rPr lang="en-US" sz="1800" u="sng" dirty="0">
                <a:hlinkClick r:id="rId2"/>
              </a:rPr>
              <a:t>https://nsf.elsevierpure.com/en/projects/beginnings-empowering-minds-through-experiential-learning-researc</a:t>
            </a:r>
            <a:endParaRPr lang="en-US" sz="1800" dirty="0"/>
          </a:p>
          <a:p>
            <a:pPr lvl="1">
              <a:spcBef>
                <a:spcPts val="0"/>
              </a:spcBef>
            </a:pPr>
            <a:r>
              <a:rPr lang="en-US" sz="1800" u="sng" dirty="0">
                <a:hlinkClick r:id="rId3"/>
              </a:rPr>
              <a:t>https://www.rit.edu/news/rit-expands-its-workforce-initiatives-semiconductor-industry</a:t>
            </a:r>
            <a:endParaRPr lang="en-US" sz="1800" dirty="0"/>
          </a:p>
          <a:p>
            <a:pPr>
              <a:spcBef>
                <a:spcPts val="0"/>
              </a:spcBef>
            </a:pPr>
            <a:r>
              <a:rPr lang="en-US" sz="1800" dirty="0"/>
              <a:t>NSF NRT:</a:t>
            </a:r>
          </a:p>
          <a:p>
            <a:pPr lvl="1">
              <a:spcBef>
                <a:spcPts val="0"/>
              </a:spcBef>
            </a:pPr>
            <a:r>
              <a:rPr lang="en-US" sz="1800" u="sng" dirty="0">
                <a:hlinkClick r:id="rId4"/>
              </a:rPr>
              <a:t>https://www.nsf.gov/awardsearch/showAward?AWD_ID=2345983&amp;HistoricalAwards=false</a:t>
            </a:r>
            <a:endParaRPr lang="en-US" sz="1800" dirty="0"/>
          </a:p>
          <a:p>
            <a:pPr lvl="1">
              <a:spcBef>
                <a:spcPts val="0"/>
              </a:spcBef>
            </a:pPr>
            <a:r>
              <a:rPr lang="en-US" sz="1800" u="sng" dirty="0">
                <a:hlinkClick r:id="rId5"/>
              </a:rPr>
              <a:t>https://www.rit.edu/news/nsf-awards-rit-nearly-3-million-advance-semiconductor-technologies</a:t>
            </a:r>
            <a:endParaRPr lang="en-US" sz="1800" dirty="0"/>
          </a:p>
          <a:p>
            <a:pPr>
              <a:spcBef>
                <a:spcPts val="0"/>
              </a:spcBef>
            </a:pPr>
            <a:r>
              <a:rPr lang="en-US" sz="1800" dirty="0"/>
              <a:t>NSF UPWARDS for the Future:</a:t>
            </a:r>
          </a:p>
          <a:p>
            <a:pPr lvl="1">
              <a:spcBef>
                <a:spcPts val="0"/>
              </a:spcBef>
            </a:pPr>
            <a:r>
              <a:rPr lang="en-US" sz="1800" u="sng" dirty="0">
                <a:hlinkClick r:id="rId6"/>
              </a:rPr>
              <a:t>https://nsf.elsevierpure.com/en/projects/us-japan-university-partnership-for-workforce-advancement-and-res</a:t>
            </a:r>
            <a:endParaRPr lang="en-US" sz="1800" dirty="0"/>
          </a:p>
          <a:p>
            <a:pPr lvl="1">
              <a:spcBef>
                <a:spcPts val="0"/>
              </a:spcBef>
            </a:pPr>
            <a:r>
              <a:rPr lang="en-US" sz="1800" u="sng" dirty="0">
                <a:hlinkClick r:id="rId7"/>
              </a:rPr>
              <a:t>https://www.rochesterfirst.com/development/inside-upwards-at-rit-an-international-semiconductor-education-exchange-program/</a:t>
            </a:r>
            <a:endParaRPr lang="en-US" sz="1800" dirty="0"/>
          </a:p>
          <a:p>
            <a:pPr>
              <a:spcBef>
                <a:spcPts val="0"/>
              </a:spcBef>
            </a:pPr>
            <a:r>
              <a:rPr lang="en-US" sz="1800" dirty="0"/>
              <a:t>Department of Commerce BRIDGE for Microelectronics Program:</a:t>
            </a:r>
          </a:p>
          <a:p>
            <a:pPr lvl="1">
              <a:spcBef>
                <a:spcPts val="0"/>
              </a:spcBef>
            </a:pPr>
            <a:r>
              <a:rPr lang="en-US" sz="1800" u="sng" dirty="0">
                <a:hlinkClick r:id="rId8"/>
              </a:rPr>
              <a:t>https://www.nist.gov/chips/rochester-institute-technology-rit-rochester</a:t>
            </a:r>
            <a:endParaRPr lang="en-US" sz="1800" dirty="0"/>
          </a:p>
          <a:p>
            <a:pPr lvl="1">
              <a:spcBef>
                <a:spcPts val="0"/>
              </a:spcBef>
            </a:pPr>
            <a:r>
              <a:rPr lang="en-US" sz="1800" u="sng" dirty="0">
                <a:hlinkClick r:id="rId9"/>
              </a:rPr>
              <a:t>https://www.nist.gov/news-events/news/2024/09/biden-harris-administration-launches-nstc-workforce-center-excellence</a:t>
            </a:r>
            <a:endParaRPr lang="en-US" sz="1800" dirty="0"/>
          </a:p>
          <a:p>
            <a:pPr lvl="1">
              <a:spcBef>
                <a:spcPts val="0"/>
              </a:spcBef>
            </a:pPr>
            <a:r>
              <a:rPr lang="en-US" sz="1800" u="sng" dirty="0">
                <a:hlinkClick r:id="rId10"/>
              </a:rPr>
              <a:t>https://www.rochesterfirst.com/news/local-news/rit-awarded-1-5-million-to-train-555-students-in-semiconductor-program/</a:t>
            </a:r>
            <a:endParaRPr lang="en-US" sz="1800" dirty="0"/>
          </a:p>
          <a:p>
            <a:pPr>
              <a:spcBef>
                <a:spcPts val="0"/>
              </a:spcBef>
            </a:pPr>
            <a:r>
              <a:rPr lang="en-US" sz="1800" dirty="0"/>
              <a:t>You can find a full list of RIT CHIPS news here: </a:t>
            </a:r>
            <a:r>
              <a:rPr lang="en-US" sz="1800" u="sng" dirty="0">
                <a:hlinkClick r:id="rId11"/>
              </a:rPr>
              <a:t>https://www.rit.edu/news/semiconductor-chips</a:t>
            </a:r>
            <a:endParaRPr lang="en-US" sz="1800" dirty="0"/>
          </a:p>
          <a:p>
            <a:endParaRPr lang="en-US" dirty="0"/>
          </a:p>
        </p:txBody>
      </p:sp>
    </p:spTree>
    <p:extLst>
      <p:ext uri="{BB962C8B-B14F-4D97-AF65-F5344CB8AC3E}">
        <p14:creationId xmlns:p14="http://schemas.microsoft.com/office/powerpoint/2010/main" val="452078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a:t>Future Photon Initiative</a:t>
            </a:r>
            <a:endParaRPr lang="en-US" altLang="en-US" dirty="0"/>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27</a:t>
            </a:fld>
            <a:endParaRPr lang="en-US" dirty="0"/>
          </a:p>
        </p:txBody>
      </p:sp>
    </p:spTree>
    <p:extLst>
      <p:ext uri="{BB962C8B-B14F-4D97-AF65-F5344CB8AC3E}">
        <p14:creationId xmlns:p14="http://schemas.microsoft.com/office/powerpoint/2010/main" val="254699217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lvl="0"/>
            <a:fld id="{1DE96E15-BA78-4D39-8A3D-718822BD91F9}" type="slidenum">
              <a:rPr lang="en-US" altLang="en-US" noProof="0" smtClean="0"/>
              <a:pPr lvl="0"/>
              <a:t>28</a:t>
            </a:fld>
            <a:endParaRPr lang="en-US" altLang="en-US" noProof="0"/>
          </a:p>
        </p:txBody>
      </p:sp>
      <p:sp>
        <p:nvSpPr>
          <p:cNvPr id="2" name="Title 1"/>
          <p:cNvSpPr>
            <a:spLocks noGrp="1"/>
          </p:cNvSpPr>
          <p:nvPr>
            <p:ph type="title"/>
          </p:nvPr>
        </p:nvSpPr>
        <p:spPr/>
        <p:txBody>
          <a:bodyPr/>
          <a:lstStyle/>
          <a:p>
            <a:r>
              <a:rPr lang="en-US"/>
              <a:t>Future Photon Initiative</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Future Photon Initiative develops photonic devices in pursuit of answers to grand questions, leveraging efforts of existing RIT research groups using the generation, transmission, manipulation, absorption, and detection of photons.</a:t>
            </a:r>
          </a:p>
          <a:p>
            <a:r>
              <a:rPr lang="en-US" dirty="0"/>
              <a:t>FPI cross-disciplinary teams collaborate with external university groups, industry, and national laboratories to develop new photonic device technology. </a:t>
            </a:r>
          </a:p>
          <a:p>
            <a:r>
              <a:rPr lang="en-US" dirty="0"/>
              <a:t>Areas include solar energy, </a:t>
            </a:r>
            <a:r>
              <a:rPr lang="en-US" dirty="0" err="1"/>
              <a:t>biophotonics</a:t>
            </a:r>
            <a:r>
              <a:rPr lang="en-US" dirty="0"/>
              <a:t>, high performance imaging, astrophysics, quantum, and communication. </a:t>
            </a:r>
          </a:p>
          <a:p>
            <a:r>
              <a:rPr lang="en-US" dirty="0"/>
              <a:t>Eight groups: Center for Detectors, Integrated Photonics Group, Nanolithography Research Lab, </a:t>
            </a:r>
            <a:r>
              <a:rPr lang="en-US" dirty="0" err="1"/>
              <a:t>NanoPower</a:t>
            </a:r>
            <a:r>
              <a:rPr lang="en-US" dirty="0"/>
              <a:t> Research Labs, Photonic Systems Lab, Photonics and Optics Workforce Education Research, Semiconductor Nanofabrication Lab, and the Simone Center for Innovation and Entrepreneurship.</a:t>
            </a:r>
          </a:p>
        </p:txBody>
      </p:sp>
      <p:pic>
        <p:nvPicPr>
          <p:cNvPr id="15" name="Content Placeholder 14"/>
          <p:cNvPicPr>
            <a:picLocks noGrp="1" noChangeAspect="1"/>
          </p:cNvPicPr>
          <p:nvPr>
            <p:ph idx="13"/>
          </p:nvPr>
        </p:nvPicPr>
        <p:blipFill>
          <a:blip r:embed="rId2"/>
          <a:stretch>
            <a:fillRect/>
          </a:stretch>
        </p:blipFill>
        <p:spPr>
          <a:xfrm>
            <a:off x="6510797" y="1295400"/>
            <a:ext cx="4804443" cy="4830763"/>
          </a:xfrm>
          <a:prstGeom prst="rect">
            <a:avLst/>
          </a:prstGeom>
        </p:spPr>
      </p:pic>
    </p:spTree>
    <p:extLst>
      <p:ext uri="{BB962C8B-B14F-4D97-AF65-F5344CB8AC3E}">
        <p14:creationId xmlns:p14="http://schemas.microsoft.com/office/powerpoint/2010/main" val="55130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lvl="0"/>
            <a:fld id="{1DE96E15-BA78-4D39-8A3D-718822BD91F9}" type="slidenum">
              <a:rPr lang="en-US" altLang="en-US" noProof="0" smtClean="0"/>
              <a:pPr lvl="0"/>
              <a:t>29</a:t>
            </a:fld>
            <a:endParaRPr lang="en-US" altLang="en-US" noProof="0"/>
          </a:p>
        </p:txBody>
      </p:sp>
      <p:sp>
        <p:nvSpPr>
          <p:cNvPr id="2" name="Title 1"/>
          <p:cNvSpPr>
            <a:spLocks noGrp="1"/>
          </p:cNvSpPr>
          <p:nvPr>
            <p:ph type="title"/>
          </p:nvPr>
        </p:nvSpPr>
        <p:spPr/>
        <p:txBody>
          <a:bodyPr/>
          <a:lstStyle/>
          <a:p>
            <a:r>
              <a:rPr lang="en-US" dirty="0"/>
              <a:t>FPI Research Funding</a:t>
            </a:r>
          </a:p>
        </p:txBody>
      </p:sp>
      <p:pic>
        <p:nvPicPr>
          <p:cNvPr id="8" name="Picture 7">
            <a:extLst>
              <a:ext uri="{FF2B5EF4-FFF2-40B4-BE49-F238E27FC236}">
                <a16:creationId xmlns:a16="http://schemas.microsoft.com/office/drawing/2014/main" id="{C4476676-0310-EDD6-0C02-C8379C40A485}"/>
              </a:ext>
            </a:extLst>
          </p:cNvPr>
          <p:cNvPicPr>
            <a:picLocks noChangeAspect="1"/>
          </p:cNvPicPr>
          <p:nvPr/>
        </p:nvPicPr>
        <p:blipFill>
          <a:blip r:embed="rId2"/>
          <a:stretch>
            <a:fillRect/>
          </a:stretch>
        </p:blipFill>
        <p:spPr>
          <a:xfrm>
            <a:off x="156253" y="1934642"/>
            <a:ext cx="11883346" cy="3690392"/>
          </a:xfrm>
          <a:prstGeom prst="rect">
            <a:avLst/>
          </a:prstGeom>
        </p:spPr>
      </p:pic>
    </p:spTree>
    <p:extLst>
      <p:ext uri="{BB962C8B-B14F-4D97-AF65-F5344CB8AC3E}">
        <p14:creationId xmlns:p14="http://schemas.microsoft.com/office/powerpoint/2010/main" val="563341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Don Figer - Speaker Bio</a:t>
            </a:r>
          </a:p>
        </p:txBody>
      </p:sp>
      <p:sp>
        <p:nvSpPr>
          <p:cNvPr id="5124" name="Rectangle 3"/>
          <p:cNvSpPr>
            <a:spLocks noGrp="1" noChangeArrowheads="1"/>
          </p:cNvSpPr>
          <p:nvPr>
            <p:ph idx="1"/>
          </p:nvPr>
        </p:nvSpPr>
        <p:spPr/>
        <p:txBody>
          <a:bodyPr/>
          <a:lstStyle/>
          <a:p>
            <a:r>
              <a:rPr lang="en-US" altLang="en-US" dirty="0"/>
              <a:t>Professor in College of Science at RIT</a:t>
            </a:r>
          </a:p>
          <a:p>
            <a:r>
              <a:rPr lang="en-US" altLang="en-US" dirty="0"/>
              <a:t>Professor in Astrophysical Sciences and Technology Graduate Program</a:t>
            </a:r>
          </a:p>
          <a:p>
            <a:r>
              <a:rPr lang="en-US" altLang="en-US" dirty="0"/>
              <a:t>Director of the Center for Detectors</a:t>
            </a:r>
          </a:p>
          <a:p>
            <a:r>
              <a:rPr lang="en-US" altLang="en-US" dirty="0"/>
              <a:t>Director of the Future Photon Initiative</a:t>
            </a:r>
          </a:p>
          <a:p>
            <a:r>
              <a:rPr lang="en-US" altLang="en-US" dirty="0"/>
              <a:t>At RIT since 2006</a:t>
            </a:r>
          </a:p>
          <a:p>
            <a:r>
              <a:rPr lang="en-US" altLang="en-US" dirty="0"/>
              <a:t>Previously</a:t>
            </a:r>
          </a:p>
          <a:p>
            <a:pPr lvl="1"/>
            <a:r>
              <a:rPr lang="en-US" altLang="en-US" dirty="0"/>
              <a:t>Space Telescope Science Institute (operates Hubble and JWST)</a:t>
            </a:r>
          </a:p>
          <a:p>
            <a:pPr lvl="1"/>
            <a:r>
              <a:rPr lang="en-US" altLang="en-US" dirty="0"/>
              <a:t>UCLA (designed optics for infrared spectrograph on Keck)</a:t>
            </a:r>
          </a:p>
          <a:p>
            <a:r>
              <a:rPr lang="en-US" altLang="en-US" dirty="0"/>
              <a:t>Research Interests: Detectors, Massive Stars, Massive Star Clusters, Galactic Center</a:t>
            </a:r>
          </a:p>
          <a:p>
            <a:endParaRPr lang="en-US" altLang="en-US" dirty="0"/>
          </a:p>
        </p:txBody>
      </p:sp>
      <p:grpSp>
        <p:nvGrpSpPr>
          <p:cNvPr id="13" name="Group 12"/>
          <p:cNvGrpSpPr/>
          <p:nvPr/>
        </p:nvGrpSpPr>
        <p:grpSpPr>
          <a:xfrm>
            <a:off x="2241268" y="2339974"/>
            <a:ext cx="2756709" cy="1219200"/>
            <a:chOff x="4042970" y="2847976"/>
            <a:chExt cx="2756709" cy="1219200"/>
          </a:xfrm>
        </p:grpSpPr>
        <p:pic>
          <p:nvPicPr>
            <p:cNvPr id="36866" name="Picture 2" descr="Space Telescope Science Institute (STSc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2463" y="2847976"/>
              <a:ext cx="1627216"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stCxn id="36866" idx="1"/>
            </p:cNvCxnSpPr>
            <p:nvPr/>
          </p:nvCxnSpPr>
          <p:spPr bwMode="auto">
            <a:xfrm flipH="1">
              <a:off x="4042970" y="330517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7" name="Group 6"/>
          <p:cNvGrpSpPr/>
          <p:nvPr/>
        </p:nvGrpSpPr>
        <p:grpSpPr>
          <a:xfrm>
            <a:off x="1722121" y="2736740"/>
            <a:ext cx="2674749" cy="1223962"/>
            <a:chOff x="7757979" y="2578894"/>
            <a:chExt cx="2674749" cy="1223962"/>
          </a:xfrm>
        </p:grpSpPr>
        <p:pic>
          <p:nvPicPr>
            <p:cNvPr id="36868" name="Picture 4" descr="https://irlab.astro.ucla.edu/images/20thanniversary/labtal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1128" y="2578894"/>
              <a:ext cx="1371600"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bwMode="auto">
            <a:xfrm flipH="1">
              <a:off x="7757979" y="304085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3" name="Group 22"/>
          <p:cNvGrpSpPr/>
          <p:nvPr/>
        </p:nvGrpSpPr>
        <p:grpSpPr>
          <a:xfrm>
            <a:off x="6808898" y="2344400"/>
            <a:ext cx="2346665" cy="1795798"/>
            <a:chOff x="8610600" y="2852402"/>
            <a:chExt cx="2346665" cy="1795798"/>
          </a:xfrm>
        </p:grpSpPr>
        <p:pic>
          <p:nvPicPr>
            <p:cNvPr id="36870" name="Picture 6" descr="The twin 10-meter Keck Observatory telescop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6361" y="2852402"/>
              <a:ext cx="1370904"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bwMode="auto">
            <a:xfrm flipH="1">
              <a:off x="8610600" y="3813438"/>
              <a:ext cx="1661213" cy="83476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1" name="Group 20"/>
          <p:cNvGrpSpPr/>
          <p:nvPr/>
        </p:nvGrpSpPr>
        <p:grpSpPr>
          <a:xfrm>
            <a:off x="4903898" y="2339974"/>
            <a:ext cx="1217995" cy="1247642"/>
            <a:chOff x="6705600" y="2847976"/>
            <a:chExt cx="1217995" cy="1247642"/>
          </a:xfrm>
        </p:grpSpPr>
        <p:pic>
          <p:nvPicPr>
            <p:cNvPr id="18" name="Picture 2" descr="https://www.nasa.gov/sites/default/files/thumbnails/image/hst-sm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2847976"/>
              <a:ext cx="121799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bwMode="auto">
            <a:xfrm flipH="1">
              <a:off x="7388746" y="3813438"/>
              <a:ext cx="23658" cy="28218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16" name="Group 15"/>
          <p:cNvGrpSpPr/>
          <p:nvPr/>
        </p:nvGrpSpPr>
        <p:grpSpPr>
          <a:xfrm>
            <a:off x="6934201" y="4681658"/>
            <a:ext cx="3765919" cy="914400"/>
            <a:chOff x="5410200" y="5311577"/>
            <a:chExt cx="3765919" cy="914400"/>
          </a:xfrm>
        </p:grpSpPr>
        <p:pic>
          <p:nvPicPr>
            <p:cNvPr id="36872" name="Picture 8" descr="The H4RG-10 focal plane array has 4096×4096 pixels, with 16.7 million pixels in each array. The H4RG-10 is the largest infrared array qualified for use in space, a significant step beyond the 1 million pixel (H1R) array used in the Hubble Space Telescope and the 4.2 million pixel (H2RG) arrays used in the James Webb Space Telescope (JWST). (Photo: Business Wi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8279"/>
            <a:stretch/>
          </p:blipFill>
          <p:spPr bwMode="auto">
            <a:xfrm>
              <a:off x="5410200" y="5311577"/>
              <a:ext cx="838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0" descr="Pistol star and nebul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4727" y="5311577"/>
              <a:ext cx="9090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6" name="Picture 12" descr="Quintuplet Clus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90054" y="5311577"/>
              <a:ext cx="905338"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8" name="Picture 14" descr="A view of the star cluster and gas clouds at the center of the Milky Way. [ESO/S. Gillessen et 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1719" y="5311577"/>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6186007" y="2339974"/>
            <a:ext cx="1534538" cy="1200018"/>
            <a:chOff x="7987709" y="2847976"/>
            <a:chExt cx="1534538" cy="1200018"/>
          </a:xfrm>
        </p:grpSpPr>
        <p:pic>
          <p:nvPicPr>
            <p:cNvPr id="4" name="Picture 3"/>
            <p:cNvPicPr>
              <a:picLocks noChangeAspect="1"/>
            </p:cNvPicPr>
            <p:nvPr/>
          </p:nvPicPr>
          <p:blipFill>
            <a:blip r:embed="rId10"/>
            <a:stretch>
              <a:fillRect/>
            </a:stretch>
          </p:blipFill>
          <p:spPr>
            <a:xfrm>
              <a:off x="7987709" y="2847976"/>
              <a:ext cx="1534538" cy="914400"/>
            </a:xfrm>
            <a:prstGeom prst="rect">
              <a:avLst/>
            </a:prstGeom>
          </p:spPr>
        </p:pic>
        <p:cxnSp>
          <p:nvCxnSpPr>
            <p:cNvPr id="26" name="Straight Arrow Connector 25"/>
            <p:cNvCxnSpPr/>
            <p:nvPr/>
          </p:nvCxnSpPr>
          <p:spPr bwMode="auto">
            <a:xfrm flipH="1">
              <a:off x="8610600" y="3796572"/>
              <a:ext cx="220903" cy="25142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
        <p:nvSpPr>
          <p:cNvPr id="24" name="Slide Number Placeholder 23"/>
          <p:cNvSpPr>
            <a:spLocks noGrp="1"/>
          </p:cNvSpPr>
          <p:nvPr>
            <p:ph type="sldNum" sz="quarter" idx="12"/>
          </p:nvPr>
        </p:nvSpPr>
        <p:spPr/>
        <p:txBody>
          <a:bodyPr/>
          <a:lstStyle/>
          <a:p>
            <a:fld id="{B9B0392C-5BE7-214B-9E5F-CC8853CBAA6A}" type="slidenum">
              <a:rPr lang="en-US" smtClean="0"/>
              <a:pPr/>
              <a:t>3</a:t>
            </a:fld>
            <a:endParaRPr lang="en-US" dirty="0"/>
          </a:p>
        </p:txBody>
      </p:sp>
    </p:spTree>
    <p:extLst>
      <p:ext uri="{BB962C8B-B14F-4D97-AF65-F5344CB8AC3E}">
        <p14:creationId xmlns:p14="http://schemas.microsoft.com/office/powerpoint/2010/main" val="2634688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2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24">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124">
                                            <p:txEl>
                                              <p:pRg st="8" end="8"/>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dirty="0"/>
              <a:t>Center for Detectors</a:t>
            </a:r>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30</a:t>
            </a:fld>
            <a:endParaRPr lang="en-US" dirty="0"/>
          </a:p>
        </p:txBody>
      </p:sp>
    </p:spTree>
    <p:extLst>
      <p:ext uri="{BB962C8B-B14F-4D97-AF65-F5344CB8AC3E}">
        <p14:creationId xmlns:p14="http://schemas.microsoft.com/office/powerpoint/2010/main" val="102035182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723"/>
            <a:ext cx="12192000" cy="6854553"/>
          </a:xfrm>
          <a:prstGeom prst="rect">
            <a:avLst/>
          </a:prstGeom>
          <a:solidFill>
            <a:schemeClr val="accent4">
              <a:lumMod val="50000"/>
              <a:lumOff val="50000"/>
              <a:alpha val="0"/>
            </a:schemeClr>
          </a:solidFill>
        </p:spPr>
      </p:pic>
      <p:sp>
        <p:nvSpPr>
          <p:cNvPr id="5" name="Slide Number Placeholder 4"/>
          <p:cNvSpPr>
            <a:spLocks noGrp="1"/>
          </p:cNvSpPr>
          <p:nvPr>
            <p:ph type="sldNum" sz="quarter" idx="12"/>
          </p:nvPr>
        </p:nvSpPr>
        <p:spPr>
          <a:xfrm>
            <a:off x="8737600" y="6245225"/>
            <a:ext cx="28448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36BF90-F6C3-40B9-A101-D2D9AB0941E0}" type="slidenum">
              <a:rPr kumimoji="0" lang="en-US" altLang="en-US" sz="105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altLang="en-US" sz="1050" b="0" i="0" u="none" strike="noStrike" kern="1200" cap="none" spc="0" normalizeH="0" baseline="0" noProof="0">
              <a:ln>
                <a:noFill/>
              </a:ln>
              <a:solidFill>
                <a:srgbClr val="000000"/>
              </a:solidFill>
              <a:effectLst/>
              <a:uLnTx/>
              <a:uFillTx/>
              <a:latin typeface="Arial"/>
              <a:ea typeface="ＭＳ Ｐゴシック"/>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2833118666"/>
              </p:ext>
            </p:extLst>
          </p:nvPr>
        </p:nvGraphicFramePr>
        <p:xfrm>
          <a:off x="958732" y="4334510"/>
          <a:ext cx="10274533" cy="2148840"/>
        </p:xfrm>
        <a:graphic>
          <a:graphicData uri="http://schemas.openxmlformats.org/drawingml/2006/table">
            <a:tbl>
              <a:tblPr firstRow="1" bandRow="1">
                <a:tableStyleId>{5C22544A-7EE6-4342-B048-85BDC9FD1C3A}</a:tableStyleId>
              </a:tblPr>
              <a:tblGrid>
                <a:gridCol w="1737361">
                  <a:extLst>
                    <a:ext uri="{9D8B030D-6E8A-4147-A177-3AD203B41FA5}">
                      <a16:colId xmlns:a16="http://schemas.microsoft.com/office/drawing/2014/main" val="3727218306"/>
                    </a:ext>
                  </a:extLst>
                </a:gridCol>
                <a:gridCol w="2402378">
                  <a:extLst>
                    <a:ext uri="{9D8B030D-6E8A-4147-A177-3AD203B41FA5}">
                      <a16:colId xmlns:a16="http://schemas.microsoft.com/office/drawing/2014/main" val="3711043553"/>
                    </a:ext>
                  </a:extLst>
                </a:gridCol>
                <a:gridCol w="1753986">
                  <a:extLst>
                    <a:ext uri="{9D8B030D-6E8A-4147-A177-3AD203B41FA5}">
                      <a16:colId xmlns:a16="http://schemas.microsoft.com/office/drawing/2014/main" val="4020208363"/>
                    </a:ext>
                  </a:extLst>
                </a:gridCol>
                <a:gridCol w="2325901">
                  <a:extLst>
                    <a:ext uri="{9D8B030D-6E8A-4147-A177-3AD203B41FA5}">
                      <a16:colId xmlns:a16="http://schemas.microsoft.com/office/drawing/2014/main" val="1818139703"/>
                    </a:ext>
                  </a:extLst>
                </a:gridCol>
                <a:gridCol w="2054907">
                  <a:extLst>
                    <a:ext uri="{9D8B030D-6E8A-4147-A177-3AD203B41FA5}">
                      <a16:colId xmlns:a16="http://schemas.microsoft.com/office/drawing/2014/main" val="2756923"/>
                    </a:ext>
                  </a:extLst>
                </a:gridCol>
              </a:tblGrid>
              <a:tr h="1952914">
                <a:tc>
                  <a:txBody>
                    <a:bodyPr/>
                    <a:lstStyle/>
                    <a:p>
                      <a:pPr algn="ctr"/>
                      <a:r>
                        <a:rPr lang="en-US" dirty="0">
                          <a:solidFill>
                            <a:schemeClr val="bg1"/>
                          </a:solidFill>
                        </a:rPr>
                        <a:t>CfD designs, develops, and implements photon devices to enable scientific discoveries. </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err="1">
                          <a:solidFill>
                            <a:schemeClr val="bg1"/>
                          </a:solidFill>
                        </a:rPr>
                        <a:t>CfD</a:t>
                      </a:r>
                      <a:r>
                        <a:rPr lang="en-US" dirty="0">
                          <a:solidFill>
                            <a:schemeClr val="bg1"/>
                          </a:solidFill>
                        </a:rPr>
                        <a:t> trains students through research and development in detectors, instrumentation, observational astrophysics, nanostructures, silicon photonics, quantum optics and photonics, and wide bandgap materials.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was established in 2010, and includes seven professors and over two dozen students at all levels of matriculation.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Staff and student researchers investigate high impact engineering and development problems through external financial support from federal agencies, private foundations, national laboratories, and industry.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operates nine laboratories in three buildings and has an average of 32 externally funded projects (~$2.5M/year).</a:t>
                      </a:r>
                    </a:p>
                    <a:p>
                      <a:pPr algn="ctr"/>
                      <a:endParaRPr lang="en-US" dirty="0">
                        <a:solidFill>
                          <a:schemeClr val="bg1"/>
                        </a:solidFill>
                      </a:endParaRPr>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extLst>
                  <a:ext uri="{0D108BD9-81ED-4DB2-BD59-A6C34878D82A}">
                    <a16:rowId xmlns:a16="http://schemas.microsoft.com/office/drawing/2014/main" val="1513920786"/>
                  </a:ext>
                </a:extLst>
              </a:tr>
            </a:tbl>
          </a:graphicData>
        </a:graphic>
      </p:graphicFrame>
      <p:sp>
        <p:nvSpPr>
          <p:cNvPr id="9" name="TextBox 8"/>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Center for Detectors</a:t>
            </a:r>
          </a:p>
        </p:txBody>
      </p:sp>
    </p:spTree>
    <p:extLst>
      <p:ext uri="{BB962C8B-B14F-4D97-AF65-F5344CB8AC3E}">
        <p14:creationId xmlns:p14="http://schemas.microsoft.com/office/powerpoint/2010/main" val="385493331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11159"/>
            <a:ext cx="12192000" cy="8132601"/>
          </a:xfrm>
          <a:prstGeom prst="rect">
            <a:avLst/>
          </a:prstGeom>
        </p:spPr>
      </p:pic>
      <p:sp>
        <p:nvSpPr>
          <p:cNvPr id="5" name="Slide Number Placeholder 4"/>
          <p:cNvSpPr>
            <a:spLocks noGrp="1"/>
          </p:cNvSpPr>
          <p:nvPr>
            <p:ph type="sldNum" sz="quarter" idx="12"/>
          </p:nvPr>
        </p:nvSpPr>
        <p:spPr/>
        <p:txBody>
          <a:bodyPr/>
          <a:lstStyle/>
          <a:p>
            <a:pPr lvl="0"/>
            <a:fld id="{D336BF90-F6C3-40B9-A101-D2D9AB0941E0}" type="slidenum">
              <a:rPr lang="en-US" altLang="en-US" noProof="0" smtClean="0"/>
              <a:pPr lvl="0"/>
              <a:t>32</a:t>
            </a:fld>
            <a:endParaRPr lang="en-US" altLang="en-US" noProof="0"/>
          </a:p>
        </p:txBody>
      </p:sp>
      <p:graphicFrame>
        <p:nvGraphicFramePr>
          <p:cNvPr id="6" name="Table 5"/>
          <p:cNvGraphicFramePr>
            <a:graphicFrameLocks noGrp="1"/>
          </p:cNvGraphicFramePr>
          <p:nvPr>
            <p:extLst>
              <p:ext uri="{D42A27DB-BD31-4B8C-83A1-F6EECF244321}">
                <p14:modId xmlns:p14="http://schemas.microsoft.com/office/powerpoint/2010/main" val="57603342"/>
              </p:ext>
            </p:extLst>
          </p:nvPr>
        </p:nvGraphicFramePr>
        <p:xfrm>
          <a:off x="1597104" y="4425435"/>
          <a:ext cx="8127999" cy="25603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552747270"/>
                    </a:ext>
                  </a:extLst>
                </a:gridCol>
                <a:gridCol w="2709333">
                  <a:extLst>
                    <a:ext uri="{9D8B030D-6E8A-4147-A177-3AD203B41FA5}">
                      <a16:colId xmlns:a16="http://schemas.microsoft.com/office/drawing/2014/main" val="1180508428"/>
                    </a:ext>
                  </a:extLst>
                </a:gridCol>
                <a:gridCol w="2709333">
                  <a:extLst>
                    <a:ext uri="{9D8B030D-6E8A-4147-A177-3AD203B41FA5}">
                      <a16:colId xmlns:a16="http://schemas.microsoft.com/office/drawing/2014/main" val="695018370"/>
                    </a:ext>
                  </a:extLst>
                </a:gridCol>
              </a:tblGrid>
              <a:tr h="1629293">
                <a:tc>
                  <a:txBody>
                    <a:bodyPr/>
                    <a:lstStyle/>
                    <a:p>
                      <a:pPr algn="ctr"/>
                      <a:r>
                        <a:rPr lang="en-US" dirty="0"/>
                        <a:t>The RIT Integrated Photonics Group conducts research in the Lobozzo Photonics and Optical Characterization lab.</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Dr. Preble and his team develop high performance nanophotonic devices and systems using complementary metal-oxide-semiconductor compatible materials and processes.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Their work enables unique performance and efficiency by leveraging the inherently high bandwidths and low power of photons with the intelligence of electronics.</a:t>
                      </a:r>
                    </a:p>
                    <a:p>
                      <a:pPr algn="ctr"/>
                      <a:endParaRPr lang="en-US" dirty="0"/>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969696">
                        <a:alpha val="41000"/>
                      </a:srgbClr>
                    </a:solidFill>
                  </a:tcPr>
                </a:tc>
                <a:extLst>
                  <a:ext uri="{0D108BD9-81ED-4DB2-BD59-A6C34878D82A}">
                    <a16:rowId xmlns:a16="http://schemas.microsoft.com/office/drawing/2014/main" val="3339290215"/>
                  </a:ext>
                </a:extLst>
              </a:tr>
            </a:tbl>
          </a:graphicData>
        </a:graphic>
      </p:graphicFrame>
      <p:sp>
        <p:nvSpPr>
          <p:cNvPr id="8" name="TextBox 7"/>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Integrated Photonics Group</a:t>
            </a:r>
          </a:p>
        </p:txBody>
      </p:sp>
    </p:spTree>
    <p:extLst>
      <p:ext uri="{BB962C8B-B14F-4D97-AF65-F5344CB8AC3E}">
        <p14:creationId xmlns:p14="http://schemas.microsoft.com/office/powerpoint/2010/main" val="3778333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31660"/>
            <a:ext cx="12192000" cy="81326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6038920"/>
              </p:ext>
            </p:extLst>
          </p:nvPr>
        </p:nvGraphicFramePr>
        <p:xfrm>
          <a:off x="2032000" y="4066300"/>
          <a:ext cx="8127999" cy="28346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040932282"/>
                    </a:ext>
                  </a:extLst>
                </a:gridCol>
                <a:gridCol w="2709333">
                  <a:extLst>
                    <a:ext uri="{9D8B030D-6E8A-4147-A177-3AD203B41FA5}">
                      <a16:colId xmlns:a16="http://schemas.microsoft.com/office/drawing/2014/main" val="3334426971"/>
                    </a:ext>
                  </a:extLst>
                </a:gridCol>
                <a:gridCol w="2709333">
                  <a:extLst>
                    <a:ext uri="{9D8B030D-6E8A-4147-A177-3AD203B41FA5}">
                      <a16:colId xmlns:a16="http://schemas.microsoft.com/office/drawing/2014/main" val="3582413798"/>
                    </a:ext>
                  </a:extLst>
                </a:gridCol>
              </a:tblGrid>
              <a:tr h="28101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The Suborbital Astrophysics Laboratory designs, integrates, and launches sounding rocket payloads for astrophysical science. </a:t>
                      </a:r>
                    </a:p>
                    <a:p>
                      <a:pPr algn="ctr"/>
                      <a:endParaRPr lang="en-US" dirty="0">
                        <a:ln>
                          <a:noFill/>
                        </a:ln>
                        <a:solidFill>
                          <a:schemeClr val="bg1"/>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77777">
                        <a:alpha val="4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It includes clean facilities to allow disassembly and assembly of rocket instruments, optical and electronic development and validation instruments, and cryogenic and vacuum capabilities. </a:t>
                      </a:r>
                    </a:p>
                    <a:p>
                      <a:pPr algn="ctr"/>
                      <a:endParaRPr lang="en-US"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77777">
                        <a:alpha val="4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In this lab, Dr. Zemcov and his team prepared the CSTARS and CIBER-2 payloads for flight at White Sands Missile Range, NM.</a:t>
                      </a:r>
                    </a:p>
                    <a:p>
                      <a:pPr algn="ctr"/>
                      <a:endParaRPr lang="en-US"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777777">
                        <a:alpha val="49804"/>
                      </a:srgbClr>
                    </a:solidFill>
                  </a:tcPr>
                </a:tc>
                <a:extLst>
                  <a:ext uri="{0D108BD9-81ED-4DB2-BD59-A6C34878D82A}">
                    <a16:rowId xmlns:a16="http://schemas.microsoft.com/office/drawing/2014/main" val="3000305821"/>
                  </a:ext>
                </a:extLst>
              </a:tr>
            </a:tbl>
          </a:graphicData>
        </a:graphic>
      </p:graphicFrame>
      <p:sp>
        <p:nvSpPr>
          <p:cNvPr id="6" name="TextBox 5"/>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Suborbital Astrophysics Lab</a:t>
            </a:r>
          </a:p>
        </p:txBody>
      </p:sp>
    </p:spTree>
    <p:extLst>
      <p:ext uri="{BB962C8B-B14F-4D97-AF65-F5344CB8AC3E}">
        <p14:creationId xmlns:p14="http://schemas.microsoft.com/office/powerpoint/2010/main" val="633758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dirty="0">
                <a:latin typeface="Times New Roman" panose="02020603050405020304" pitchFamily="18" charset="0"/>
                <a:ea typeface="Calibri" panose="020F0502020204030204" pitchFamily="34" charset="0"/>
                <a:cs typeface="Times New Roman" panose="02020603050405020304" pitchFamily="18" charset="0"/>
              </a:rPr>
              <a:t>CMOS Imaging Detectors</a:t>
            </a:r>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4</a:t>
            </a:fld>
            <a:endParaRPr lang="en-US" dirty="0"/>
          </a:p>
        </p:txBody>
      </p:sp>
    </p:spTree>
    <p:extLst>
      <p:ext uri="{BB962C8B-B14F-4D97-AF65-F5344CB8AC3E}">
        <p14:creationId xmlns:p14="http://schemas.microsoft.com/office/powerpoint/2010/main" val="350729996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E1CB41DC-7138-E622-41C9-8FF1E92CC15E}"/>
              </a:ext>
            </a:extLst>
          </p:cNvPr>
          <p:cNvSpPr>
            <a:spLocks noGrp="1" noChangeArrowheads="1"/>
          </p:cNvSpPr>
          <p:nvPr>
            <p:ph type="ctrTitle" sz="quarter"/>
          </p:nvPr>
        </p:nvSpPr>
        <p:spPr>
          <a:xfrm>
            <a:off x="990600" y="3124200"/>
            <a:ext cx="9525000" cy="1662113"/>
          </a:xfrm>
        </p:spPr>
        <p:txBody>
          <a:bodyPr anchor="b"/>
          <a:lstStyle/>
          <a:p>
            <a:pPr algn="r"/>
            <a:r>
              <a:rPr lang="en-US" altLang="en-US" dirty="0">
                <a:latin typeface="Times New Roman" panose="02020603050405020304" pitchFamily="18" charset="0"/>
                <a:ea typeface="Calibri" panose="020F0502020204030204" pitchFamily="34" charset="0"/>
                <a:cs typeface="Times New Roman" panose="02020603050405020304" pitchFamily="18" charset="0"/>
              </a:rPr>
              <a:t>Advancing Radiation-Tolerant CMOS </a:t>
            </a:r>
            <a:br>
              <a:rPr lang="en-US" altLang="en-US" dirty="0">
                <a:latin typeface="Times New Roman" panose="02020603050405020304" pitchFamily="18" charset="0"/>
                <a:ea typeface="Calibri" panose="020F0502020204030204" pitchFamily="34" charset="0"/>
                <a:cs typeface="Times New Roman" panose="02020603050405020304" pitchFamily="18" charset="0"/>
              </a:rPr>
            </a:br>
            <a:r>
              <a:rPr lang="en-US" altLang="en-US" dirty="0">
                <a:latin typeface="Times New Roman" panose="02020603050405020304" pitchFamily="18" charset="0"/>
                <a:ea typeface="Calibri" panose="020F0502020204030204" pitchFamily="34" charset="0"/>
                <a:cs typeface="Times New Roman" panose="02020603050405020304" pitchFamily="18" charset="0"/>
              </a:rPr>
              <a:t>Detectors for NASA Missions</a:t>
            </a:r>
          </a:p>
        </p:txBody>
      </p:sp>
      <p:sp>
        <p:nvSpPr>
          <p:cNvPr id="7171" name="Subtitle 2">
            <a:extLst>
              <a:ext uri="{FF2B5EF4-FFF2-40B4-BE49-F238E27FC236}">
                <a16:creationId xmlns:a16="http://schemas.microsoft.com/office/drawing/2014/main" id="{B74429CA-D750-8AF9-F119-1ABBA26D273B}"/>
              </a:ext>
            </a:extLst>
          </p:cNvPr>
          <p:cNvSpPr>
            <a:spLocks noGrp="1" noChangeArrowheads="1"/>
          </p:cNvSpPr>
          <p:nvPr>
            <p:ph type="subTitle" sz="quarter" idx="1"/>
          </p:nvPr>
        </p:nvSpPr>
        <p:spPr>
          <a:xfrm>
            <a:off x="1905000" y="4343400"/>
            <a:ext cx="8534400" cy="1554163"/>
          </a:xfrm>
        </p:spPr>
        <p:txBody>
          <a:bodyPr anchor="b"/>
          <a:lstStyle/>
          <a:p>
            <a:pPr algn="r"/>
            <a:endParaRPr lang="en-US" altLang="en-US" dirty="0"/>
          </a:p>
          <a:p>
            <a:pPr algn="r"/>
            <a:r>
              <a:rPr lang="en-US" altLang="en-US" dirty="0"/>
              <a:t>Strategic Astrophysics Technology 2022: 80NSSC24K0372</a:t>
            </a:r>
          </a:p>
          <a:p>
            <a:pPr algn="r"/>
            <a:r>
              <a:rPr lang="en-US" altLang="en-US" dirty="0"/>
              <a:t>Early Stage Innovations 2023: 80NSSC24K0279</a:t>
            </a:r>
          </a:p>
          <a:p>
            <a:pPr algn="r"/>
            <a:r>
              <a:rPr lang="en-US" altLang="en-US" dirty="0"/>
              <a:t>PI: Don Figer</a:t>
            </a:r>
          </a:p>
        </p:txBody>
      </p:sp>
      <p:grpSp>
        <p:nvGrpSpPr>
          <p:cNvPr id="7172" name="Group 1">
            <a:extLst>
              <a:ext uri="{FF2B5EF4-FFF2-40B4-BE49-F238E27FC236}">
                <a16:creationId xmlns:a16="http://schemas.microsoft.com/office/drawing/2014/main" id="{6F77E03A-CCAC-6735-2D9E-2A3623066F74}"/>
              </a:ext>
            </a:extLst>
          </p:cNvPr>
          <p:cNvGrpSpPr>
            <a:grpSpLocks/>
          </p:cNvGrpSpPr>
          <p:nvPr/>
        </p:nvGrpSpPr>
        <p:grpSpPr bwMode="auto">
          <a:xfrm>
            <a:off x="1652588" y="1465263"/>
            <a:ext cx="8886825" cy="2286000"/>
            <a:chOff x="1374775" y="1465263"/>
            <a:chExt cx="8887982" cy="2286000"/>
          </a:xfrm>
        </p:grpSpPr>
        <p:pic>
          <p:nvPicPr>
            <p:cNvPr id="7173" name="Picture 2">
              <a:extLst>
                <a:ext uri="{FF2B5EF4-FFF2-40B4-BE49-F238E27FC236}">
                  <a16:creationId xmlns:a16="http://schemas.microsoft.com/office/drawing/2014/main" id="{6BEE9996-F250-8121-D35D-DABB2471FD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775" y="1465263"/>
              <a:ext cx="344190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3">
              <a:extLst>
                <a:ext uri="{FF2B5EF4-FFF2-40B4-BE49-F238E27FC236}">
                  <a16:creationId xmlns:a16="http://schemas.microsoft.com/office/drawing/2014/main" id="{BBDA4AB2-7EA9-0D82-1CA2-99EA91D80E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9878" y="1465263"/>
              <a:ext cx="234287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4">
              <a:extLst>
                <a:ext uri="{FF2B5EF4-FFF2-40B4-BE49-F238E27FC236}">
                  <a16:creationId xmlns:a16="http://schemas.microsoft.com/office/drawing/2014/main" id="{42C6FB68-271B-F02C-4F99-7CE6337EB9F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465263"/>
              <a:ext cx="267815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2541068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5A943CE4-A28D-032C-E577-60055A2A01F6}"/>
              </a:ext>
            </a:extLst>
          </p:cNvPr>
          <p:cNvSpPr>
            <a:spLocks noGrp="1" noChangeArrowheads="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Life in the Universe</a:t>
            </a:r>
          </a:p>
        </p:txBody>
      </p:sp>
      <p:sp>
        <p:nvSpPr>
          <p:cNvPr id="21" name="Slide Number Placeholder 20"/>
          <p:cNvSpPr>
            <a:spLocks noGrp="1"/>
          </p:cNvSpPr>
          <p:nvPr>
            <p:ph type="sldNum" sz="quarter" idx="12"/>
          </p:nvPr>
        </p:nvSpPr>
        <p:spPr/>
        <p:txBody>
          <a:bodyPr/>
          <a:lstStyle/>
          <a:p>
            <a:fld id="{B9B0392C-5BE7-214B-9E5F-CC8853CBAA6A}" type="slidenum">
              <a:rPr lang="en-US" smtClean="0"/>
              <a:pPr/>
              <a:t>6</a:t>
            </a:fld>
            <a:endParaRPr lang="en-US" dirty="0"/>
          </a:p>
        </p:txBody>
      </p:sp>
      <p:pic>
        <p:nvPicPr>
          <p:cNvPr id="9" name="Content Placeholder 14">
            <a:extLst>
              <a:ext uri="{FF2B5EF4-FFF2-40B4-BE49-F238E27FC236}">
                <a16:creationId xmlns:a16="http://schemas.microsoft.com/office/drawing/2014/main" id="{A5B61CE3-80C9-79B8-2A81-7FE5257D0318}"/>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457715" y="1295400"/>
            <a:ext cx="4864570" cy="4830763"/>
          </a:xfrm>
        </p:spPr>
      </p:pic>
      <p:pic>
        <p:nvPicPr>
          <p:cNvPr id="10" name="Content Placeholder 1">
            <a:extLst>
              <a:ext uri="{FF2B5EF4-FFF2-40B4-BE49-F238E27FC236}">
                <a16:creationId xmlns:a16="http://schemas.microsoft.com/office/drawing/2014/main" id="{EC6895FD-F7CD-9130-3813-4C4E0A4A31E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09600" y="1695345"/>
            <a:ext cx="5384800" cy="403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D70843CD-C6C1-0D8E-2EA7-2E514E3E5C88}"/>
              </a:ext>
            </a:extLst>
          </p:cNvPr>
          <p:cNvSpPr>
            <a:spLocks noGrp="1" noChangeArrowheads="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State of the Art Detector Candidates for Future Missions</a:t>
            </a:r>
          </a:p>
        </p:txBody>
      </p:sp>
      <p:sp>
        <p:nvSpPr>
          <p:cNvPr id="9219" name="Content Placeholder 2">
            <a:extLst>
              <a:ext uri="{FF2B5EF4-FFF2-40B4-BE49-F238E27FC236}">
                <a16:creationId xmlns:a16="http://schemas.microsoft.com/office/drawing/2014/main" id="{B43106D6-54F9-9D4C-DF00-2C80E4A5DAAC}"/>
              </a:ext>
            </a:extLst>
          </p:cNvPr>
          <p:cNvSpPr>
            <a:spLocks noGrp="1" noChangeArrowheads="1"/>
          </p:cNvSpPr>
          <p:nvPr>
            <p:ph idx="1"/>
          </p:nvPr>
        </p:nvSpPr>
        <p:spPr/>
        <p:txBody>
          <a:bodyPr/>
          <a:lstStyle/>
          <a:p>
            <a:r>
              <a:rPr lang="en-US" altLang="en-US"/>
              <a:t>challenging requirements for UV/O/IR observations</a:t>
            </a:r>
          </a:p>
          <a:p>
            <a:r>
              <a:rPr lang="en-US" altLang="en-US"/>
              <a:t>single-photon sensing</a:t>
            </a:r>
          </a:p>
          <a:p>
            <a:r>
              <a:rPr lang="en-US" altLang="en-US"/>
              <a:t>low dark current</a:t>
            </a:r>
          </a:p>
          <a:p>
            <a:r>
              <a:rPr lang="en-US" altLang="en-US"/>
              <a:t>near-zero read noise</a:t>
            </a:r>
          </a:p>
          <a:p>
            <a:r>
              <a:rPr lang="en-US" altLang="en-US"/>
              <a:t>multiple candidate detector technologies</a:t>
            </a:r>
          </a:p>
        </p:txBody>
      </p:sp>
      <p:sp>
        <p:nvSpPr>
          <p:cNvPr id="10" name="Slide Number Placeholder 9"/>
          <p:cNvSpPr>
            <a:spLocks noGrp="1"/>
          </p:cNvSpPr>
          <p:nvPr>
            <p:ph type="sldNum" sz="quarter" idx="12"/>
          </p:nvPr>
        </p:nvSpPr>
        <p:spPr/>
        <p:txBody>
          <a:bodyPr/>
          <a:lstStyle/>
          <a:p>
            <a:fld id="{B9B0392C-5BE7-214B-9E5F-CC8853CBAA6A}" type="slidenum">
              <a:rPr lang="en-US" smtClean="0"/>
              <a:pPr/>
              <a:t>7</a:t>
            </a:fld>
            <a:endParaRPr lang="en-US" dirty="0"/>
          </a:p>
        </p:txBody>
      </p:sp>
      <p:pic>
        <p:nvPicPr>
          <p:cNvPr id="9221" name="Picture 4">
            <a:extLst>
              <a:ext uri="{FF2B5EF4-FFF2-40B4-BE49-F238E27FC236}">
                <a16:creationId xmlns:a16="http://schemas.microsoft.com/office/drawing/2014/main" id="{D7EA04B8-1240-FD69-6160-9E390CC3CF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3538" y="1905000"/>
            <a:ext cx="1371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2">
            <a:extLst>
              <a:ext uri="{FF2B5EF4-FFF2-40B4-BE49-F238E27FC236}">
                <a16:creationId xmlns:a16="http://schemas.microsoft.com/office/drawing/2014/main" id="{6CC91F38-E9BF-C455-0AFD-F0E1D5512F97}"/>
              </a:ext>
            </a:extLst>
          </p:cNvPr>
          <p:cNvSpPr txBox="1">
            <a:spLocks noChangeArrowheads="1"/>
          </p:cNvSpPr>
          <p:nvPr/>
        </p:nvSpPr>
        <p:spPr bwMode="auto">
          <a:xfrm>
            <a:off x="5329238" y="3074988"/>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9.4 </a:t>
            </a:r>
            <a:r>
              <a:rPr lang="en-US" altLang="en-US" sz="1400" dirty="0" err="1">
                <a:latin typeface="Times New Roman" panose="02020603050405020304" pitchFamily="18" charset="0"/>
                <a:cs typeface="Times New Roman" panose="02020603050405020304" pitchFamily="18" charset="0"/>
              </a:rPr>
              <a:t>Mpix</a:t>
            </a:r>
            <a:endParaRPr lang="en-US" altLang="en-US" sz="1400" dirty="0">
              <a:latin typeface="Times New Roman" panose="02020603050405020304" pitchFamily="18" charset="0"/>
              <a:cs typeface="Times New Roman" panose="02020603050405020304" pitchFamily="18" charset="0"/>
            </a:endParaRPr>
          </a:p>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BAE HWK4123</a:t>
            </a:r>
          </a:p>
        </p:txBody>
      </p:sp>
      <p:sp>
        <p:nvSpPr>
          <p:cNvPr id="9223" name="TextBox 8">
            <a:extLst>
              <a:ext uri="{FF2B5EF4-FFF2-40B4-BE49-F238E27FC236}">
                <a16:creationId xmlns:a16="http://schemas.microsoft.com/office/drawing/2014/main" id="{636E82B3-3199-A689-2EDD-A3A71E9E92D2}"/>
              </a:ext>
            </a:extLst>
          </p:cNvPr>
          <p:cNvSpPr txBox="1">
            <a:spLocks noChangeArrowheads="1"/>
          </p:cNvSpPr>
          <p:nvPr/>
        </p:nvSpPr>
        <p:spPr bwMode="auto">
          <a:xfrm>
            <a:off x="7008813" y="3074988"/>
            <a:ext cx="21415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SNSPD: 0.4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(Adam McCaughan/NIST) </a:t>
            </a:r>
          </a:p>
        </p:txBody>
      </p:sp>
      <p:pic>
        <p:nvPicPr>
          <p:cNvPr id="9224" name="Picture 4">
            <a:extLst>
              <a:ext uri="{FF2B5EF4-FFF2-40B4-BE49-F238E27FC236}">
                <a16:creationId xmlns:a16="http://schemas.microsoft.com/office/drawing/2014/main" id="{546E3447-8819-6369-66DC-16F00F4237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0438" y="4305300"/>
            <a:ext cx="15303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Box 10">
            <a:extLst>
              <a:ext uri="{FF2B5EF4-FFF2-40B4-BE49-F238E27FC236}">
                <a16:creationId xmlns:a16="http://schemas.microsoft.com/office/drawing/2014/main" id="{A138229B-46AC-2C13-1E59-98696E9B6480}"/>
              </a:ext>
            </a:extLst>
          </p:cNvPr>
          <p:cNvSpPr txBox="1">
            <a:spLocks noChangeArrowheads="1"/>
          </p:cNvSpPr>
          <p:nvPr/>
        </p:nvSpPr>
        <p:spPr bwMode="auto">
          <a:xfrm>
            <a:off x="9018588" y="5467350"/>
            <a:ext cx="2487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SPAD: Pi Imaging SPAD 512</a:t>
            </a:r>
            <a:r>
              <a:rPr lang="en-US" altLang="en-US" sz="1400" baseline="30000" dirty="0">
                <a:latin typeface="Times New Roman" panose="02020603050405020304" pitchFamily="18" charset="0"/>
                <a:cs typeface="Times New Roman" panose="02020603050405020304" pitchFamily="18" charset="0"/>
              </a:rPr>
              <a:t>2</a:t>
            </a:r>
            <a:r>
              <a:rPr lang="en-US" altLang="en-US" sz="1400" dirty="0">
                <a:latin typeface="Times New Roman" panose="02020603050405020304" pitchFamily="18" charset="0"/>
                <a:cs typeface="Times New Roman" panose="02020603050405020304" pitchFamily="18" charset="0"/>
              </a:rPr>
              <a:t> (</a:t>
            </a:r>
            <a:r>
              <a:rPr lang="en-US" altLang="en-US" sz="1400" dirty="0" err="1">
                <a:latin typeface="Times New Roman" panose="02020603050405020304" pitchFamily="18" charset="0"/>
                <a:cs typeface="Times New Roman" panose="02020603050405020304" pitchFamily="18" charset="0"/>
              </a:rPr>
              <a:t>Antolovic</a:t>
            </a:r>
            <a:r>
              <a:rPr lang="en-US" altLang="en-US" sz="1400" dirty="0">
                <a:latin typeface="Times New Roman" panose="02020603050405020304" pitchFamily="18" charset="0"/>
                <a:cs typeface="Times New Roman" panose="02020603050405020304" pitchFamily="18" charset="0"/>
              </a:rPr>
              <a:t> et al. 2022)</a:t>
            </a:r>
          </a:p>
        </p:txBody>
      </p:sp>
      <p:pic>
        <p:nvPicPr>
          <p:cNvPr id="9226" name="Picture 6">
            <a:extLst>
              <a:ext uri="{FF2B5EF4-FFF2-40B4-BE49-F238E27FC236}">
                <a16:creationId xmlns:a16="http://schemas.microsoft.com/office/drawing/2014/main" id="{9A7EC454-346C-044C-6A34-1D352A4268AC}"/>
              </a:ext>
            </a:extLst>
          </p:cNvPr>
          <p:cNvPicPr>
            <a:picLocks noChangeAspect="1"/>
          </p:cNvPicPr>
          <p:nvPr/>
        </p:nvPicPr>
        <p:blipFill>
          <a:blip r:embed="rId4">
            <a:extLst>
              <a:ext uri="{28A0092B-C50C-407E-A947-70E740481C1C}">
                <a14:useLocalDpi xmlns:a14="http://schemas.microsoft.com/office/drawing/2010/main" val="0"/>
              </a:ext>
            </a:extLst>
          </a:blip>
          <a:srcRect l="4167" r="4167"/>
          <a:stretch>
            <a:fillRect/>
          </a:stretch>
        </p:blipFill>
        <p:spPr bwMode="auto">
          <a:xfrm>
            <a:off x="3117850" y="4456113"/>
            <a:ext cx="1600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Box 12">
            <a:extLst>
              <a:ext uri="{FF2B5EF4-FFF2-40B4-BE49-F238E27FC236}">
                <a16:creationId xmlns:a16="http://schemas.microsoft.com/office/drawing/2014/main" id="{8185B125-B015-0754-09C5-A0E119291362}"/>
              </a:ext>
            </a:extLst>
          </p:cNvPr>
          <p:cNvSpPr txBox="1">
            <a:spLocks noChangeArrowheads="1"/>
          </p:cNvSpPr>
          <p:nvPr/>
        </p:nvSpPr>
        <p:spPr bwMode="auto">
          <a:xfrm>
            <a:off x="3025775" y="5495925"/>
            <a:ext cx="191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EMCCD: Teledyne e2v CCD351-00</a:t>
            </a:r>
          </a:p>
        </p:txBody>
      </p:sp>
      <p:pic>
        <p:nvPicPr>
          <p:cNvPr id="9228" name="Picture 1">
            <a:extLst>
              <a:ext uri="{FF2B5EF4-FFF2-40B4-BE49-F238E27FC236}">
                <a16:creationId xmlns:a16="http://schemas.microsoft.com/office/drawing/2014/main" id="{3FBFDB80-7DD7-5CA3-65A1-FC1E162501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7188" y="4305300"/>
            <a:ext cx="13716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Box 2">
            <a:extLst>
              <a:ext uri="{FF2B5EF4-FFF2-40B4-BE49-F238E27FC236}">
                <a16:creationId xmlns:a16="http://schemas.microsoft.com/office/drawing/2014/main" id="{2604EB7A-EE82-6E0D-5724-597D8699E43D}"/>
              </a:ext>
            </a:extLst>
          </p:cNvPr>
          <p:cNvSpPr txBox="1">
            <a:spLocks noChangeArrowheads="1"/>
          </p:cNvSpPr>
          <p:nvPr/>
        </p:nvSpPr>
        <p:spPr bwMode="auto">
          <a:xfrm>
            <a:off x="5168900" y="5478463"/>
            <a:ext cx="19065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163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QIS (Ma et al. 2022)</a:t>
            </a:r>
          </a:p>
        </p:txBody>
      </p:sp>
      <p:pic>
        <p:nvPicPr>
          <p:cNvPr id="9230" name="Picture 2">
            <a:extLst>
              <a:ext uri="{FF2B5EF4-FFF2-40B4-BE49-F238E27FC236}">
                <a16:creationId xmlns:a16="http://schemas.microsoft.com/office/drawing/2014/main" id="{B536BD7B-3F79-4F1E-C097-AF5D910364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8650" y="4310063"/>
            <a:ext cx="1487488"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TextBox 10">
            <a:extLst>
              <a:ext uri="{FF2B5EF4-FFF2-40B4-BE49-F238E27FC236}">
                <a16:creationId xmlns:a16="http://schemas.microsoft.com/office/drawing/2014/main" id="{79371379-B158-BEFB-66AB-DFE741DC3F0A}"/>
              </a:ext>
            </a:extLst>
          </p:cNvPr>
          <p:cNvSpPr txBox="1">
            <a:spLocks noChangeArrowheads="1"/>
          </p:cNvSpPr>
          <p:nvPr/>
        </p:nvSpPr>
        <p:spPr bwMode="auto">
          <a:xfrm>
            <a:off x="6991350" y="5465763"/>
            <a:ext cx="213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Skipper CCD: 3.5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(SENSEI Collaboration)</a:t>
            </a:r>
          </a:p>
        </p:txBody>
      </p:sp>
      <p:pic>
        <p:nvPicPr>
          <p:cNvPr id="9232" name="Picture 1">
            <a:extLst>
              <a:ext uri="{FF2B5EF4-FFF2-40B4-BE49-F238E27FC236}">
                <a16:creationId xmlns:a16="http://schemas.microsoft.com/office/drawing/2014/main" id="{2F62ECF0-0012-7998-CAD3-4E2C4FEF62C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5363" y="4124325"/>
            <a:ext cx="180498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TextBox 12">
            <a:extLst>
              <a:ext uri="{FF2B5EF4-FFF2-40B4-BE49-F238E27FC236}">
                <a16:creationId xmlns:a16="http://schemas.microsoft.com/office/drawing/2014/main" id="{A40B4620-448C-5C6F-30C3-1D82406CBE7D}"/>
              </a:ext>
            </a:extLst>
          </p:cNvPr>
          <p:cNvSpPr txBox="1">
            <a:spLocks noChangeArrowheads="1"/>
          </p:cNvSpPr>
          <p:nvPr/>
        </p:nvSpPr>
        <p:spPr bwMode="auto">
          <a:xfrm>
            <a:off x="977900" y="5486400"/>
            <a:ext cx="1806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Teledyne e2v CIS301/302</a:t>
            </a:r>
          </a:p>
        </p:txBody>
      </p:sp>
      <p:pic>
        <p:nvPicPr>
          <p:cNvPr id="9234" name="Picture 4">
            <a:extLst>
              <a:ext uri="{FF2B5EF4-FFF2-40B4-BE49-F238E27FC236}">
                <a16:creationId xmlns:a16="http://schemas.microsoft.com/office/drawing/2014/main" id="{4EE73B0D-5807-F9A5-532B-E92A893B8E0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7388" y="1905000"/>
            <a:ext cx="2095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5">
            <a:extLst>
              <a:ext uri="{FF2B5EF4-FFF2-40B4-BE49-F238E27FC236}">
                <a16:creationId xmlns:a16="http://schemas.microsoft.com/office/drawing/2014/main" id="{31D0F6E2-965C-D4B3-425F-DF2E9FE89FB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96438" y="1895475"/>
            <a:ext cx="13335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6" name="TextBox 8">
            <a:extLst>
              <a:ext uri="{FF2B5EF4-FFF2-40B4-BE49-F238E27FC236}">
                <a16:creationId xmlns:a16="http://schemas.microsoft.com/office/drawing/2014/main" id="{04C565B4-20AF-960E-59FA-7F916DDF08A9}"/>
              </a:ext>
            </a:extLst>
          </p:cNvPr>
          <p:cNvSpPr txBox="1">
            <a:spLocks noChangeArrowheads="1"/>
          </p:cNvSpPr>
          <p:nvPr/>
        </p:nvSpPr>
        <p:spPr bwMode="auto">
          <a:xfrm>
            <a:off x="9229725" y="3067050"/>
            <a:ext cx="2130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MKID: 20 </a:t>
            </a:r>
            <a:r>
              <a:rPr lang="en-US" altLang="en-US" sz="1400" dirty="0" err="1">
                <a:latin typeface="Times New Roman" panose="02020603050405020304" pitchFamily="18" charset="0"/>
                <a:cs typeface="Times New Roman" panose="02020603050405020304" pitchFamily="18" charset="0"/>
              </a:rPr>
              <a:t>kpix</a:t>
            </a:r>
            <a:r>
              <a:rPr lang="en-US" altLang="en-US" sz="1400" dirty="0">
                <a:latin typeface="Times New Roman" panose="02020603050405020304" pitchFamily="18" charset="0"/>
                <a:cs typeface="Times New Roman" panose="02020603050405020304" pitchFamily="18" charset="0"/>
              </a:rPr>
              <a:t> (Mazin Lab, Breckenridge 2021)</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a:extLst>
              <a:ext uri="{FF2B5EF4-FFF2-40B4-BE49-F238E27FC236}">
                <a16:creationId xmlns:a16="http://schemas.microsoft.com/office/drawing/2014/main" id="{D81C700D-ADE4-7D4B-3A92-236A2730E59B}"/>
              </a:ext>
            </a:extLst>
          </p:cNvPr>
          <p:cNvSpPr>
            <a:spLocks noGrp="1" noChangeArrowheads="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Single Photon Sensitivity</a:t>
            </a:r>
          </a:p>
        </p:txBody>
      </p:sp>
      <p:sp>
        <p:nvSpPr>
          <p:cNvPr id="11266" name="Content Placeholder 2">
            <a:extLst>
              <a:ext uri="{FF2B5EF4-FFF2-40B4-BE49-F238E27FC236}">
                <a16:creationId xmlns:a16="http://schemas.microsoft.com/office/drawing/2014/main" id="{313576FD-5BCF-30A6-3719-05EAC73654A7}"/>
              </a:ext>
            </a:extLst>
          </p:cNvPr>
          <p:cNvSpPr>
            <a:spLocks noGrp="1" noChangeArrowheads="1"/>
          </p:cNvSpPr>
          <p:nvPr>
            <p:ph sz="half" idx="1"/>
          </p:nvPr>
        </p:nvSpPr>
        <p:spPr/>
        <p:txBody>
          <a:bodyPr/>
          <a:lstStyle/>
          <a:p>
            <a:r>
              <a:rPr lang="en-US" altLang="en-US" dirty="0"/>
              <a:t>low-capacitance floating diffusion sense node </a:t>
            </a:r>
          </a:p>
          <a:p>
            <a:r>
              <a:rPr lang="en-US" altLang="en-US" dirty="0"/>
              <a:t>high-gain response of &gt;320 </a:t>
            </a:r>
            <a:r>
              <a:rPr lang="el-GR" altLang="en-US" dirty="0"/>
              <a:t>μ</a:t>
            </a:r>
            <a:r>
              <a:rPr lang="en-US" altLang="en-US" dirty="0"/>
              <a:t>V/e-</a:t>
            </a:r>
          </a:p>
          <a:p>
            <a:r>
              <a:rPr lang="en-US" altLang="en-US" dirty="0"/>
              <a:t>exceeds electronics read noise</a:t>
            </a:r>
          </a:p>
          <a:p>
            <a:r>
              <a:rPr lang="en-US" altLang="en-US" dirty="0"/>
              <a:t>correlated double/multiple sampling</a:t>
            </a:r>
          </a:p>
          <a:p>
            <a:r>
              <a:rPr lang="en-US" altLang="en-US" dirty="0"/>
              <a:t>discrete photoelectron peaks</a:t>
            </a:r>
          </a:p>
        </p:txBody>
      </p:sp>
      <p:pic>
        <p:nvPicPr>
          <p:cNvPr id="11272" name="Picture 16" descr="Figure 1">
            <a:extLst>
              <a:ext uri="{FF2B5EF4-FFF2-40B4-BE49-F238E27FC236}">
                <a16:creationId xmlns:a16="http://schemas.microsoft.com/office/drawing/2014/main" id="{A81EB09F-5E76-627D-9D14-3390DF373C7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3685" t="-15" r="48083" b="45001"/>
          <a:stretch>
            <a:fillRect/>
          </a:stretch>
        </p:blipFill>
        <p:spPr>
          <a:xfrm>
            <a:off x="6197600" y="1574711"/>
            <a:ext cx="5384800" cy="4272141"/>
          </a:xfrm>
        </p:spPr>
      </p:pic>
      <p:pic>
        <p:nvPicPr>
          <p:cNvPr id="11267" name="Picture 5">
            <a:extLst>
              <a:ext uri="{FF2B5EF4-FFF2-40B4-BE49-F238E27FC236}">
                <a16:creationId xmlns:a16="http://schemas.microsoft.com/office/drawing/2014/main" id="{646DC2C7-2E48-601A-5F1D-68F410A8CD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713" y="4233863"/>
            <a:ext cx="3076575"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descr="Capacitance calculator - Electronics - BasicTables">
            <a:extLst>
              <a:ext uri="{FF2B5EF4-FFF2-40B4-BE49-F238E27FC236}">
                <a16:creationId xmlns:a16="http://schemas.microsoft.com/office/drawing/2014/main" id="{264A599E-822C-5FAD-4461-B65496C1EA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4495800"/>
            <a:ext cx="998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3">
            <a:extLst>
              <a:ext uri="{FF2B5EF4-FFF2-40B4-BE49-F238E27FC236}">
                <a16:creationId xmlns:a16="http://schemas.microsoft.com/office/drawing/2014/main" id="{7125EA10-492D-B7F6-14CB-54D5C43CA876}"/>
              </a:ext>
            </a:extLst>
          </p:cNvPr>
          <p:cNvSpPr txBox="1">
            <a:spLocks noChangeArrowheads="1"/>
          </p:cNvSpPr>
          <p:nvPr/>
        </p:nvSpPr>
        <p:spPr bwMode="auto">
          <a:xfrm>
            <a:off x="6192838" y="5834063"/>
            <a:ext cx="53133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000" dirty="0">
                <a:latin typeface="Times New Roman" panose="02020603050405020304" pitchFamily="18" charset="0"/>
                <a:cs typeface="Times New Roman" panose="02020603050405020304" pitchFamily="18" charset="0"/>
              </a:rPr>
              <a:t>Ma, J. </a:t>
            </a:r>
            <a:r>
              <a:rPr lang="en-US" altLang="en-US" sz="1000" i="1" dirty="0">
                <a:latin typeface="Times New Roman" panose="02020603050405020304" pitchFamily="18" charset="0"/>
                <a:cs typeface="Times New Roman" panose="02020603050405020304" pitchFamily="18" charset="0"/>
              </a:rPr>
              <a:t>et al.</a:t>
            </a:r>
            <a:r>
              <a:rPr lang="en-US" altLang="en-US" sz="1000" dirty="0">
                <a:latin typeface="Times New Roman" panose="02020603050405020304" pitchFamily="18" charset="0"/>
                <a:cs typeface="Times New Roman" panose="02020603050405020304" pitchFamily="18" charset="0"/>
              </a:rPr>
              <a:t> Ultra-high-resolution quanta image sensor with reliable photon-number-resolving and high dynamic range capabilities. </a:t>
            </a:r>
            <a:r>
              <a:rPr lang="en-US" altLang="en-US" sz="1000" i="1" dirty="0">
                <a:latin typeface="Times New Roman" panose="02020603050405020304" pitchFamily="18" charset="0"/>
                <a:cs typeface="Times New Roman" panose="02020603050405020304" pitchFamily="18" charset="0"/>
              </a:rPr>
              <a:t>Sci Rep</a:t>
            </a:r>
            <a:r>
              <a:rPr lang="en-US" altLang="en-US" sz="1000" dirty="0">
                <a:latin typeface="Times New Roman" panose="02020603050405020304" pitchFamily="18" charset="0"/>
                <a:cs typeface="Times New Roman" panose="02020603050405020304" pitchFamily="18" charset="0"/>
              </a:rPr>
              <a:t> </a:t>
            </a:r>
            <a:r>
              <a:rPr lang="en-US" altLang="en-US" sz="1000" b="1" dirty="0">
                <a:latin typeface="Times New Roman" panose="02020603050405020304" pitchFamily="18" charset="0"/>
                <a:cs typeface="Times New Roman" panose="02020603050405020304" pitchFamily="18" charset="0"/>
              </a:rPr>
              <a:t>12</a:t>
            </a:r>
            <a:r>
              <a:rPr lang="en-US" altLang="en-US" sz="1000" dirty="0">
                <a:latin typeface="Times New Roman" panose="02020603050405020304" pitchFamily="18" charset="0"/>
                <a:cs typeface="Times New Roman" panose="02020603050405020304" pitchFamily="18" charset="0"/>
              </a:rPr>
              <a:t>, 13869 (2022). https://doi.org/10.1038/s41598-022-17952-z</a:t>
            </a:r>
          </a:p>
        </p:txBody>
      </p:sp>
      <p:sp>
        <p:nvSpPr>
          <p:cNvPr id="6" name="Slide Number Placeholder 5"/>
          <p:cNvSpPr>
            <a:spLocks noGrp="1"/>
          </p:cNvSpPr>
          <p:nvPr>
            <p:ph type="sldNum" sz="quarter" idx="12"/>
          </p:nvPr>
        </p:nvSpPr>
        <p:spPr/>
        <p:txBody>
          <a:bodyPr/>
          <a:lstStyle/>
          <a:p>
            <a:fld id="{B9B0392C-5BE7-214B-9E5F-CC8853CBAA6A}" type="slidenum">
              <a:rPr lang="en-US" smtClean="0"/>
              <a:pPr/>
              <a:t>8</a:t>
            </a:fld>
            <a:endParaRPr lang="en-US"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7D00226-8845-A7D0-E5EC-97B4E1A80A67}"/>
              </a:ext>
            </a:extLst>
          </p:cNvPr>
          <p:cNvSpPr>
            <a:spLocks noGrp="1" noChangeArrowheads="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Single Photon Detector Operation</a:t>
            </a:r>
          </a:p>
        </p:txBody>
      </p:sp>
      <p:sp>
        <p:nvSpPr>
          <p:cNvPr id="6" name="Slide Number Placeholder 5"/>
          <p:cNvSpPr>
            <a:spLocks noGrp="1"/>
          </p:cNvSpPr>
          <p:nvPr>
            <p:ph type="sldNum" sz="quarter" idx="12"/>
          </p:nvPr>
        </p:nvSpPr>
        <p:spPr/>
        <p:txBody>
          <a:bodyPr/>
          <a:lstStyle/>
          <a:p>
            <a:fld id="{B9B0392C-5BE7-214B-9E5F-CC8853CBAA6A}" type="slidenum">
              <a:rPr lang="en-US" smtClean="0"/>
              <a:pPr/>
              <a:t>9</a:t>
            </a:fld>
            <a:endParaRPr lang="en-US" dirty="0"/>
          </a:p>
        </p:txBody>
      </p:sp>
      <p:pic>
        <p:nvPicPr>
          <p:cNvPr id="14" name="Content Placeholder 2">
            <a:extLst>
              <a:ext uri="{FF2B5EF4-FFF2-40B4-BE49-F238E27FC236}">
                <a16:creationId xmlns:a16="http://schemas.microsoft.com/office/drawing/2014/main" id="{BEA24A88-001A-81B3-4B8E-AD82160ACEB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402546" y="2509534"/>
            <a:ext cx="5386907" cy="2402494"/>
          </a:xfrm>
        </p:spPr>
      </p:pic>
      <p:pic>
        <p:nvPicPr>
          <p:cNvPr id="12293" name="Picture 14" descr="Photon PNG Transparent Images Free Download | Vector Files | Pngtree">
            <a:extLst>
              <a:ext uri="{FF2B5EF4-FFF2-40B4-BE49-F238E27FC236}">
                <a16:creationId xmlns:a16="http://schemas.microsoft.com/office/drawing/2014/main" id="{B674EABC-2496-1869-FBFE-69C87D3F6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42" t="28009" r="13426" b="48602"/>
          <a:stretch>
            <a:fillRect/>
          </a:stretch>
        </p:blipFill>
        <p:spPr bwMode="auto">
          <a:xfrm rot="-3944181">
            <a:off x="2818772" y="4669934"/>
            <a:ext cx="15208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2531</TotalTime>
  <Words>2149</Words>
  <Application>Microsoft Office PowerPoint</Application>
  <PresentationFormat>Widescreen</PresentationFormat>
  <Paragraphs>275</Paragraphs>
  <Slides>33</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33</vt:i4>
      </vt:variant>
    </vt:vector>
  </HeadingPairs>
  <TitlesOfParts>
    <vt:vector size="43" baseType="lpstr">
      <vt:lpstr>Arial</vt:lpstr>
      <vt:lpstr>Arial</vt:lpstr>
      <vt:lpstr>Avenir Next LT Pro Light</vt:lpstr>
      <vt:lpstr>Calibri</vt:lpstr>
      <vt:lpstr>Times New Roman</vt:lpstr>
      <vt:lpstr>Wingdings</vt:lpstr>
      <vt:lpstr>Office Theme</vt:lpstr>
      <vt:lpstr>Blank Presentation</vt:lpstr>
      <vt:lpstr>1_Blank Presentation</vt:lpstr>
      <vt:lpstr>Custom Design</vt:lpstr>
      <vt:lpstr>Future Photon Initiative Center for Detectors Sensors and Detectors for Physical and Chemical Sciences</vt:lpstr>
      <vt:lpstr>Outline</vt:lpstr>
      <vt:lpstr>Don Figer - Speaker Bio</vt:lpstr>
      <vt:lpstr>CMOS Imaging Detectors</vt:lpstr>
      <vt:lpstr>Advancing Radiation-Tolerant CMOS  Detectors for NASA Missions</vt:lpstr>
      <vt:lpstr>Life in the Universe</vt:lpstr>
      <vt:lpstr>State of the Art Detector Candidates for Future Missions</vt:lpstr>
      <vt:lpstr>Single Photon Sensitivity</vt:lpstr>
      <vt:lpstr>Single Photon Detector Operation</vt:lpstr>
      <vt:lpstr>Single-Photon CMOS Image Sensors</vt:lpstr>
      <vt:lpstr>Single Photon Images</vt:lpstr>
      <vt:lpstr>Sensor Parameters and Performance</vt:lpstr>
      <vt:lpstr>Radiation Mitigation Readout Modes</vt:lpstr>
      <vt:lpstr>Custom Cryogenic and Vacuum Safe Readout Electronics</vt:lpstr>
      <vt:lpstr>Detector Mounted for Radiation (left) and Optical (right) Testing</vt:lpstr>
      <vt:lpstr>Dewar and Detector at the Proton Radiation Testing Facility</vt:lpstr>
      <vt:lpstr>Integrated Dark Signal as a Function of Radiation Dose</vt:lpstr>
      <vt:lpstr>Dark Current After Irradiation</vt:lpstr>
      <vt:lpstr>Single-Photon Sensing NIR Photodiode</vt:lpstr>
      <vt:lpstr>Telescopes at UofR’s Observatory (left) and RIT’s Observatory (right)</vt:lpstr>
      <vt:lpstr>Image of Lunar Terminator and Saturn</vt:lpstr>
      <vt:lpstr>Raw image of M67 using QISCDK </vt:lpstr>
      <vt:lpstr>Summary</vt:lpstr>
      <vt:lpstr>PowerPoint Presentation</vt:lpstr>
      <vt:lpstr>PowerPoint Presentation</vt:lpstr>
      <vt:lpstr>RIT-CHIPS News</vt:lpstr>
      <vt:lpstr>Future Photon Initiative</vt:lpstr>
      <vt:lpstr>Future Photon Initiative</vt:lpstr>
      <vt:lpstr>FPI Research Funding</vt:lpstr>
      <vt:lpstr>Center for Detectors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Miron (RIT Student)</dc:creator>
  <cp:lastModifiedBy>David Brodhead</cp:lastModifiedBy>
  <cp:revision>151</cp:revision>
  <dcterms:created xsi:type="dcterms:W3CDTF">2023-10-02T17:48:15Z</dcterms:created>
  <dcterms:modified xsi:type="dcterms:W3CDTF">2025-09-12T22:02:41Z</dcterms:modified>
</cp:coreProperties>
</file>