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64" r:id="rId4"/>
  </p:sldMasterIdLst>
  <p:notesMasterIdLst>
    <p:notesMasterId r:id="rId38"/>
  </p:notesMasterIdLst>
  <p:sldIdLst>
    <p:sldId id="4145" r:id="rId5"/>
    <p:sldId id="4143" r:id="rId6"/>
    <p:sldId id="4144" r:id="rId7"/>
    <p:sldId id="4148" r:id="rId8"/>
    <p:sldId id="259" r:id="rId9"/>
    <p:sldId id="312" r:id="rId10"/>
    <p:sldId id="4146" r:id="rId11"/>
    <p:sldId id="326" r:id="rId12"/>
    <p:sldId id="327" r:id="rId13"/>
    <p:sldId id="328" r:id="rId14"/>
    <p:sldId id="4149" r:id="rId15"/>
    <p:sldId id="4147" r:id="rId16"/>
    <p:sldId id="414" r:id="rId17"/>
    <p:sldId id="419" r:id="rId18"/>
    <p:sldId id="392" r:id="rId19"/>
    <p:sldId id="429" r:id="rId20"/>
    <p:sldId id="374" r:id="rId21"/>
    <p:sldId id="3865" r:id="rId22"/>
    <p:sldId id="427" r:id="rId23"/>
    <p:sldId id="379" r:id="rId24"/>
    <p:sldId id="390" r:id="rId25"/>
    <p:sldId id="4125" r:id="rId26"/>
    <p:sldId id="3864" r:id="rId27"/>
    <p:sldId id="4052" r:id="rId28"/>
    <p:sldId id="4055" r:id="rId29"/>
    <p:sldId id="4100" r:id="rId30"/>
    <p:sldId id="386" r:id="rId31"/>
    <p:sldId id="4045" r:id="rId32"/>
    <p:sldId id="4046" r:id="rId33"/>
    <p:sldId id="4047" r:id="rId34"/>
    <p:sldId id="422" r:id="rId35"/>
    <p:sldId id="256" r:id="rId36"/>
    <p:sldId id="41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2" y="72"/>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533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68C35-13A2-4299-B7BB-FB7E893B235D}" type="datetimeFigureOut">
              <a:rPr lang="en-US" smtClean="0"/>
              <a:t>9/11/2025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3C272-1074-4A47-9676-4E606000892A}" type="slidenum">
              <a:rPr lang="en-US" smtClean="0"/>
              <a:t>‹#›</a:t>
            </a:fld>
            <a:endParaRPr lang="en-US"/>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Lst>
  <p:transition/>
  <p:hf hdr="0" ftr="0" dt="0"/>
  <p:txStyles>
    <p:titleStyle>
      <a:lvl1pPr algn="ctr" rtl="0" eaLnBrk="0" fontAlgn="base" hangingPunct="0">
        <a:spcBef>
          <a:spcPct val="0"/>
        </a:spcBef>
        <a:spcAft>
          <a:spcPct val="0"/>
        </a:spcAft>
        <a:defRPr sz="3200">
          <a:solidFill>
            <a:schemeClr val="tx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9/11/2025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15.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br>
              <a:rPr lang="en-US" altLang="en-US"/>
            </a:br>
            <a:r>
              <a:rPr lang="en-US" altLang="en-US"/>
              <a:t>Center for Detectors</a:t>
            </a:r>
            <a:br>
              <a:rPr lang="en-US" altLang="en-US"/>
            </a:br>
            <a:r>
              <a:rPr lang="en-US" altLang="en-US"/>
              <a:t>CMOS Imaging Detectors for Space</a:t>
            </a:r>
            <a:endParaRPr lang="en-US" altLang="en-US" dirty="0"/>
          </a:p>
        </p:txBody>
      </p:sp>
      <p:sp>
        <p:nvSpPr>
          <p:cNvPr id="12" name="Subtitle 11"/>
          <p:cNvSpPr>
            <a:spLocks noGrp="1"/>
          </p:cNvSpPr>
          <p:nvPr>
            <p:ph type="subTitle" sz="quarter" idx="1"/>
          </p:nvPr>
        </p:nvSpPr>
        <p:spPr/>
        <p:txBody>
          <a:bodyPr/>
          <a:lstStyle/>
          <a:p>
            <a:pPr>
              <a:spcBef>
                <a:spcPts val="384"/>
              </a:spcBef>
            </a:pPr>
            <a:r>
              <a:rPr lang="en-US" dirty="0"/>
              <a:t>Don Figer </a:t>
            </a:r>
          </a:p>
          <a:p>
            <a:pPr>
              <a:spcBef>
                <a:spcPts val="384"/>
              </a:spcBef>
            </a:pPr>
            <a:r>
              <a:rPr lang="en-US" dirty="0"/>
              <a:t>College of Science, Professor </a:t>
            </a:r>
          </a:p>
          <a:p>
            <a:pPr>
              <a:spcBef>
                <a:spcPts val="384"/>
              </a:spcBef>
            </a:pPr>
            <a:r>
              <a:rPr lang="en-US" dirty="0"/>
              <a:t>Future Photon Initiative, Director </a:t>
            </a:r>
          </a:p>
          <a:p>
            <a:pPr>
              <a:spcBef>
                <a:spcPts val="384"/>
              </a:spcBef>
            </a:pPr>
            <a:r>
              <a:rPr lang="en-US" dirty="0"/>
              <a:t>Center for Detectors, Director</a:t>
            </a:r>
          </a:p>
          <a:p>
            <a:pPr>
              <a:spcBef>
                <a:spcPts val="384"/>
              </a:spcBef>
            </a:pPr>
            <a:r>
              <a:rPr lang="en-US" dirty="0"/>
              <a:t>October 29, 2025</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a:t>
            </a:fld>
            <a:endParaRPr lang="en-US" dirty="0"/>
          </a:p>
        </p:txBody>
      </p:sp>
    </p:spTree>
    <p:extLst>
      <p:ext uri="{BB962C8B-B14F-4D97-AF65-F5344CB8AC3E}">
        <p14:creationId xmlns:p14="http://schemas.microsoft.com/office/powerpoint/2010/main" val="35131068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CMOS Imaging Detectors for Space</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11</a:t>
            </a:fld>
            <a:endParaRPr lang="en-US" dirty="0"/>
          </a:p>
        </p:txBody>
      </p:sp>
    </p:spTree>
    <p:extLst>
      <p:ext uri="{BB962C8B-B14F-4D97-AF65-F5344CB8AC3E}">
        <p14:creationId xmlns:p14="http://schemas.microsoft.com/office/powerpoint/2010/main" val="35072999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a:t>Advancing Radiation-Tolerant CMOS </a:t>
            </a:r>
            <a:br>
              <a:rPr lang="en-US" altLang="en-US"/>
            </a:br>
            <a:r>
              <a:rPr lang="en-US" altLang="en-US"/>
              <a:t>Detectors for NASA Missions</a:t>
            </a: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a:t>State of the Art Detector Candidates for Future Missions</a:t>
            </a:r>
            <a:endParaRPr lang="en-US" altLang="en-US" dirty="0"/>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14</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a:t>low-capacitance floating diffusion sense node </a:t>
            </a:r>
          </a:p>
          <a:p>
            <a:r>
              <a:rPr lang="en-US" altLang="en-US"/>
              <a:t>high-gain response of &gt;320 </a:t>
            </a:r>
            <a:r>
              <a:rPr lang="el-GR" altLang="en-US"/>
              <a:t>μ</a:t>
            </a:r>
            <a:r>
              <a:rPr lang="en-US" altLang="en-US"/>
              <a:t>V/e-</a:t>
            </a:r>
          </a:p>
          <a:p>
            <a:r>
              <a:rPr lang="en-US" altLang="en-US"/>
              <a:t>exceeds electronics read noise</a:t>
            </a:r>
          </a:p>
          <a:p>
            <a:r>
              <a:rPr lang="en-US" altLang="en-US"/>
              <a:t>correlated double/multiple sampling</a:t>
            </a:r>
          </a:p>
          <a:p>
            <a:r>
              <a:rPr lang="en-US" altLang="en-US"/>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15</a:t>
            </a:fld>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16</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Single </a:t>
            </a:r>
            <a:r>
              <a:rPr lang="en-US"/>
              <a:t>Photon Images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18</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Future Photon Initiative</a:t>
            </a:r>
          </a:p>
          <a:p>
            <a:r>
              <a:rPr lang="en-US" altLang="en-US" dirty="0"/>
              <a:t>Center for Detectors</a:t>
            </a:r>
          </a:p>
          <a:p>
            <a:r>
              <a:rPr lang="en-US" altLang="en-US" dirty="0"/>
              <a:t>CMOS Imaging Detectors for Space</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21</a:t>
            </a:fld>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22</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24</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25</a:t>
            </a:fld>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26</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27</a:t>
            </a:fld>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28</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29</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Don Figer - Speaker Bio</a:t>
            </a:r>
            <a:endParaRPr lang="en-US" altLang="en-US" dirty="0"/>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30</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8852744"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Workforce Development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p:txBody>
          <a:bodyPr/>
          <a:lstStyle/>
          <a:p>
            <a:pPr marL="0" indent="0">
              <a:spcBef>
                <a:spcPts val="0"/>
              </a:spcBef>
              <a:buNone/>
            </a:pPr>
            <a:r>
              <a:rPr lang="en-US" sz="1800" dirty="0"/>
              <a:t>This list includes NSF public records and RIT/local news releases about our CHIPS-related workforce efforts here:</a:t>
            </a:r>
          </a:p>
          <a:p>
            <a:pPr>
              <a:spcBef>
                <a:spcPts val="0"/>
              </a:spcBef>
            </a:pPr>
            <a:r>
              <a:rPr lang="en-US" sz="1800" dirty="0"/>
              <a:t>NSF </a:t>
            </a:r>
            <a:r>
              <a:rPr lang="en-US" sz="1800" dirty="0" err="1"/>
              <a:t>ExLENT</a:t>
            </a:r>
            <a:r>
              <a:rPr lang="en-US" sz="1800" dirty="0"/>
              <a:t>:</a:t>
            </a:r>
          </a:p>
          <a:p>
            <a:pPr lvl="1">
              <a:spcBef>
                <a:spcPts val="0"/>
              </a:spcBef>
            </a:pPr>
            <a:r>
              <a:rPr lang="en-US" sz="1800" u="sng" dirty="0">
                <a:hlinkClick r:id="rId2"/>
              </a:rPr>
              <a:t>https://nsf.elsevierpure.com/en/projects/beginnings-empowering-minds-through-experiential-learning-researc</a:t>
            </a:r>
            <a:endParaRPr lang="en-US" sz="1800" dirty="0"/>
          </a:p>
          <a:p>
            <a:pPr lvl="1">
              <a:spcBef>
                <a:spcPts val="0"/>
              </a:spcBef>
            </a:pPr>
            <a:r>
              <a:rPr lang="en-US" sz="1800" u="sng" dirty="0">
                <a:hlinkClick r:id="rId3"/>
              </a:rPr>
              <a:t>https://www.rit.edu/news/rit-expands-its-workforce-initiatives-semiconductor-industry</a:t>
            </a:r>
            <a:endParaRPr lang="en-US" sz="1800" dirty="0"/>
          </a:p>
          <a:p>
            <a:pPr>
              <a:spcBef>
                <a:spcPts val="0"/>
              </a:spcBef>
            </a:pPr>
            <a:r>
              <a:rPr lang="en-US" sz="1800" dirty="0"/>
              <a:t>NSF NRT:</a:t>
            </a:r>
          </a:p>
          <a:p>
            <a:pPr lvl="1">
              <a:spcBef>
                <a:spcPts val="0"/>
              </a:spcBef>
            </a:pPr>
            <a:r>
              <a:rPr lang="en-US" sz="1800" u="sng" dirty="0">
                <a:hlinkClick r:id="rId4"/>
              </a:rPr>
              <a:t>https://www.nsf.gov/awardsearch/showAward?AWD_ID=2345983&amp;HistoricalAwards=false</a:t>
            </a:r>
            <a:endParaRPr lang="en-US" sz="1800" dirty="0"/>
          </a:p>
          <a:p>
            <a:pPr lvl="1">
              <a:spcBef>
                <a:spcPts val="0"/>
              </a:spcBef>
            </a:pPr>
            <a:r>
              <a:rPr lang="en-US" sz="1800" u="sng" dirty="0">
                <a:hlinkClick r:id="rId5"/>
              </a:rPr>
              <a:t>https://www.rit.edu/news/nsf-awards-rit-nearly-3-million-advance-semiconductor-technologies</a:t>
            </a:r>
            <a:endParaRPr lang="en-US" sz="1800" dirty="0"/>
          </a:p>
          <a:p>
            <a:pPr>
              <a:spcBef>
                <a:spcPts val="0"/>
              </a:spcBef>
            </a:pPr>
            <a:r>
              <a:rPr lang="en-US" sz="1800" dirty="0"/>
              <a:t>NSF UPWARDS for the Future:</a:t>
            </a:r>
          </a:p>
          <a:p>
            <a:pPr lvl="1">
              <a:spcBef>
                <a:spcPts val="0"/>
              </a:spcBef>
            </a:pPr>
            <a:r>
              <a:rPr lang="en-US" sz="1800" u="sng" dirty="0">
                <a:hlinkClick r:id="rId6"/>
              </a:rPr>
              <a:t>https://nsf.elsevierpure.com/en/projects/us-japan-university-partnership-for-workforce-advancement-and-res</a:t>
            </a:r>
            <a:endParaRPr lang="en-US" sz="1800" dirty="0"/>
          </a:p>
          <a:p>
            <a:pPr lvl="1">
              <a:spcBef>
                <a:spcPts val="0"/>
              </a:spcBef>
            </a:pPr>
            <a:r>
              <a:rPr lang="en-US" sz="1800" u="sng" dirty="0">
                <a:hlinkClick r:id="rId7"/>
              </a:rPr>
              <a:t>https://www.rochesterfirst.com/development/inside-upwards-at-rit-an-international-semiconductor-education-exchange-program/</a:t>
            </a:r>
            <a:endParaRPr lang="en-US" sz="1800" dirty="0"/>
          </a:p>
          <a:p>
            <a:pPr>
              <a:spcBef>
                <a:spcPts val="0"/>
              </a:spcBef>
            </a:pPr>
            <a:r>
              <a:rPr lang="en-US" sz="1800" dirty="0"/>
              <a:t>Department of Commerce BRIDGE for Microelectronics Program:</a:t>
            </a:r>
          </a:p>
          <a:p>
            <a:pPr lvl="1">
              <a:spcBef>
                <a:spcPts val="0"/>
              </a:spcBef>
            </a:pPr>
            <a:r>
              <a:rPr lang="en-US" sz="1800" u="sng" dirty="0">
                <a:hlinkClick r:id="rId8"/>
              </a:rPr>
              <a:t>https://www.nist.gov/chips/rochester-institute-technology-rit-rochester</a:t>
            </a:r>
            <a:endParaRPr lang="en-US" sz="1800" dirty="0"/>
          </a:p>
          <a:p>
            <a:pPr lvl="1">
              <a:spcBef>
                <a:spcPts val="0"/>
              </a:spcBef>
            </a:pPr>
            <a:r>
              <a:rPr lang="en-US" sz="1800" u="sng" dirty="0">
                <a:hlinkClick r:id="rId9"/>
              </a:rPr>
              <a:t>https://www.nist.gov/news-events/news/2024/09/biden-harris-administration-launches-nstc-workforce-center-excellence</a:t>
            </a:r>
            <a:endParaRPr lang="en-US" sz="1800" dirty="0"/>
          </a:p>
          <a:p>
            <a:pPr lvl="1">
              <a:spcBef>
                <a:spcPts val="0"/>
              </a:spcBef>
            </a:pPr>
            <a:r>
              <a:rPr lang="en-US" sz="1800" u="sng" dirty="0">
                <a:hlinkClick r:id="rId10"/>
              </a:rPr>
              <a:t>https://www.rochesterfirst.com/news/local-news/rit-awarded-1-5-million-to-train-555-students-in-semiconductor-program/</a:t>
            </a:r>
            <a:endParaRPr lang="en-US" sz="1800" dirty="0"/>
          </a:p>
          <a:p>
            <a:pPr>
              <a:spcBef>
                <a:spcPts val="0"/>
              </a:spcBef>
            </a:pPr>
            <a:r>
              <a:rPr lang="en-US" sz="1800" dirty="0"/>
              <a:t>You can find a full list of RIT CHIPS news here: </a:t>
            </a:r>
            <a:r>
              <a:rPr lang="en-US" sz="1800" u="sng" dirty="0">
                <a:hlinkClick r:id="rId11"/>
              </a:rPr>
              <a:t>https://www.rit.edu/news/semiconductor-chips</a:t>
            </a:r>
            <a:endParaRPr lang="en-US" sz="1800" dirty="0"/>
          </a:p>
          <a:p>
            <a:endParaRPr lang="en-US" dirty="0"/>
          </a:p>
        </p:txBody>
      </p:sp>
    </p:spTree>
    <p:extLst>
      <p:ext uri="{BB962C8B-B14F-4D97-AF65-F5344CB8AC3E}">
        <p14:creationId xmlns:p14="http://schemas.microsoft.com/office/powerpoint/2010/main" val="45207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5</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6</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8" name="Picture 7">
            <a:extLst>
              <a:ext uri="{FF2B5EF4-FFF2-40B4-BE49-F238E27FC236}">
                <a16:creationId xmlns:a16="http://schemas.microsoft.com/office/drawing/2014/main" id="{C4476676-0310-EDD6-0C02-C8379C40A485}"/>
              </a:ext>
            </a:extLst>
          </p:cNvPr>
          <p:cNvPicPr>
            <a:picLocks noChangeAspect="1"/>
          </p:cNvPicPr>
          <p:nvPr/>
        </p:nvPicPr>
        <p:blipFill>
          <a:blip r:embed="rId2"/>
          <a:stretch>
            <a:fillRect/>
          </a:stretch>
        </p:blipFill>
        <p:spPr>
          <a:xfrm>
            <a:off x="156253" y="1934642"/>
            <a:ext cx="11883346" cy="3690392"/>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9</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2256</TotalTime>
  <Words>1853</Words>
  <Application>Microsoft Office PowerPoint</Application>
  <PresentationFormat>Widescreen</PresentationFormat>
  <Paragraphs>250</Paragraphs>
  <Slides>33</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33</vt:i4>
      </vt:variant>
    </vt:vector>
  </HeadingPairs>
  <TitlesOfParts>
    <vt:vector size="45" baseType="lpstr">
      <vt:lpstr>ＭＳ Ｐゴシック</vt:lpstr>
      <vt:lpstr>Arial</vt:lpstr>
      <vt:lpstr>Arial</vt:lpstr>
      <vt:lpstr>Avenir Next LT Pro Light</vt:lpstr>
      <vt:lpstr>Calibri</vt:lpstr>
      <vt:lpstr>Calibri Light</vt:lpstr>
      <vt:lpstr>Times New Roman</vt:lpstr>
      <vt:lpstr>Wingdings</vt:lpstr>
      <vt:lpstr>Office Theme</vt:lpstr>
      <vt:lpstr>Blank Presentation</vt:lpstr>
      <vt:lpstr>1_Blank Presentation</vt:lpstr>
      <vt:lpstr>Custom Design</vt:lpstr>
      <vt:lpstr>Future Photon Initiative Center for Detectors CMOS Imaging Detectors for Space</vt:lpstr>
      <vt:lpstr>Outline</vt:lpstr>
      <vt:lpstr>Don Figer - Speaker Bio</vt:lpstr>
      <vt:lpstr>Future Photon Initiative</vt:lpstr>
      <vt:lpstr>Future Photon Initiative</vt:lpstr>
      <vt:lpstr>FPI Research Funding</vt:lpstr>
      <vt:lpstr>Center for Detectors</vt:lpstr>
      <vt:lpstr>PowerPoint Presentation</vt:lpstr>
      <vt:lpstr>PowerPoint Presentation</vt:lpstr>
      <vt:lpstr>PowerPoint Presentation</vt:lpstr>
      <vt:lpstr>CMOS Imaging Detectors for Space</vt:lpstr>
      <vt:lpstr>Advancing Radiation-Tolerant CMOS  Detectors for NASA Missions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Summary</vt:lpstr>
      <vt:lpstr>PowerPoint Presentation</vt:lpstr>
      <vt:lpstr>RIT-CHIPS News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fpi</cp:lastModifiedBy>
  <cp:revision>118</cp:revision>
  <dcterms:created xsi:type="dcterms:W3CDTF">2023-10-02T17:48:15Z</dcterms:created>
  <dcterms:modified xsi:type="dcterms:W3CDTF">2025-09-11T15:30:55Z</dcterms:modified>
</cp:coreProperties>
</file>