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43"/>
  </p:notesMasterIdLst>
  <p:handoutMasterIdLst>
    <p:handoutMasterId r:id="rId44"/>
  </p:handoutMasterIdLst>
  <p:sldIdLst>
    <p:sldId id="390" r:id="rId3"/>
    <p:sldId id="420" r:id="rId4"/>
    <p:sldId id="385" r:id="rId5"/>
    <p:sldId id="435" r:id="rId6"/>
    <p:sldId id="434" r:id="rId7"/>
    <p:sldId id="405" r:id="rId8"/>
    <p:sldId id="406" r:id="rId9"/>
    <p:sldId id="445" r:id="rId10"/>
    <p:sldId id="437" r:id="rId11"/>
    <p:sldId id="438" r:id="rId12"/>
    <p:sldId id="446" r:id="rId13"/>
    <p:sldId id="423" r:id="rId14"/>
    <p:sldId id="426" r:id="rId15"/>
    <p:sldId id="433" r:id="rId16"/>
    <p:sldId id="431" r:id="rId17"/>
    <p:sldId id="452" r:id="rId18"/>
    <p:sldId id="393" r:id="rId19"/>
    <p:sldId id="411" r:id="rId20"/>
    <p:sldId id="412" r:id="rId21"/>
    <p:sldId id="453" r:id="rId22"/>
    <p:sldId id="415" r:id="rId23"/>
    <p:sldId id="416" r:id="rId24"/>
    <p:sldId id="417" r:id="rId25"/>
    <p:sldId id="421" r:id="rId26"/>
    <p:sldId id="353" r:id="rId27"/>
    <p:sldId id="358" r:id="rId28"/>
    <p:sldId id="354" r:id="rId29"/>
    <p:sldId id="360" r:id="rId30"/>
    <p:sldId id="361" r:id="rId31"/>
    <p:sldId id="365" r:id="rId32"/>
    <p:sldId id="370" r:id="rId33"/>
    <p:sldId id="376" r:id="rId34"/>
    <p:sldId id="368" r:id="rId35"/>
    <p:sldId id="387" r:id="rId36"/>
    <p:sldId id="454" r:id="rId37"/>
    <p:sldId id="381" r:id="rId38"/>
    <p:sldId id="382" r:id="rId39"/>
    <p:sldId id="386" r:id="rId40"/>
    <p:sldId id="422" r:id="rId41"/>
    <p:sldId id="419" r:id="rId42"/>
  </p:sldIdLst>
  <p:sldSz cx="9906000" cy="6858000" type="A4"/>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FFCCFF"/>
    <a:srgbClr val="0066FF"/>
    <a:srgbClr val="3333FF"/>
    <a:srgbClr val="FF99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15" autoAdjust="0"/>
    <p:restoredTop sz="94660" autoAdjust="0"/>
  </p:normalViewPr>
  <p:slideViewPr>
    <p:cSldViewPr snapToGrid="0">
      <p:cViewPr>
        <p:scale>
          <a:sx n="80" d="100"/>
          <a:sy n="80" d="100"/>
        </p:scale>
        <p:origin x="-714" y="-348"/>
      </p:cViewPr>
      <p:guideLst>
        <p:guide orient="horz" pos="2160"/>
        <p:guide pos="3120"/>
      </p:guideLst>
    </p:cSldViewPr>
  </p:slideViewPr>
  <p:outlineViewPr>
    <p:cViewPr>
      <p:scale>
        <a:sx n="33" d="100"/>
        <a:sy n="33" d="100"/>
      </p:scale>
      <p:origin x="0" y="246"/>
    </p:cViewPr>
  </p:outlineViewPr>
  <p:notesTextViewPr>
    <p:cViewPr>
      <p:scale>
        <a:sx n="1" d="1"/>
        <a:sy n="1" d="1"/>
      </p:scale>
      <p:origin x="0" y="0"/>
    </p:cViewPr>
  </p:notesTextViewPr>
  <p:sorterViewPr>
    <p:cViewPr>
      <p:scale>
        <a:sx n="100" d="100"/>
        <a:sy n="100" d="100"/>
      </p:scale>
      <p:origin x="0" y="885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2946239" cy="495360"/>
          </a:xfrm>
          <a:prstGeom prst="rect">
            <a:avLst/>
          </a:prstGeom>
          <a:noFill/>
          <a:ln>
            <a:noFill/>
          </a:ln>
        </p:spPr>
        <p:txBody>
          <a:bodyPr vert="horz" wrap="square" lIns="91440" tIns="45720" rIns="91440" bIns="45720" anchor="t"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S PGothic" pitchFamily="2"/>
              <a:cs typeface="Mangal" pitchFamily="2"/>
            </a:endParaRPr>
          </a:p>
        </p:txBody>
      </p:sp>
      <p:sp>
        <p:nvSpPr>
          <p:cNvPr id="3" name="Rectangle 3"/>
          <p:cNvSpPr txBox="1">
            <a:spLocks noGrp="1"/>
          </p:cNvSpPr>
          <p:nvPr>
            <p:ph type="dt" sz="quarter" idx="1"/>
          </p:nvPr>
        </p:nvSpPr>
        <p:spPr>
          <a:xfrm>
            <a:off x="3849839" y="0"/>
            <a:ext cx="2946239" cy="495360"/>
          </a:xfrm>
          <a:prstGeom prst="rect">
            <a:avLst/>
          </a:prstGeom>
          <a:noFill/>
          <a:ln>
            <a:noFill/>
          </a:ln>
        </p:spPr>
        <p:txBody>
          <a:bodyPr vert="horz" wrap="square" lIns="91440" tIns="45720" rIns="91440" bIns="45720" anchor="t"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S PGothic" pitchFamily="2"/>
              <a:cs typeface="Mangal" pitchFamily="2"/>
            </a:endParaRPr>
          </a:p>
        </p:txBody>
      </p:sp>
      <p:sp>
        <p:nvSpPr>
          <p:cNvPr id="4" name="Rectangle 4"/>
          <p:cNvSpPr txBox="1">
            <a:spLocks noGrp="1"/>
          </p:cNvSpPr>
          <p:nvPr>
            <p:ph type="ftr" sz="quarter" idx="2"/>
          </p:nvPr>
        </p:nvSpPr>
        <p:spPr>
          <a:xfrm>
            <a:off x="0" y="9431280"/>
            <a:ext cx="2946239" cy="495360"/>
          </a:xfrm>
          <a:prstGeom prst="rect">
            <a:avLst/>
          </a:prstGeom>
          <a:noFill/>
          <a:ln>
            <a:noFill/>
          </a:ln>
        </p:spPr>
        <p:txBody>
          <a:bodyPr vert="horz" wrap="square" lIns="91440" tIns="45720" rIns="91440" bIns="45720" anchor="b"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S PGothic" pitchFamily="2"/>
              <a:cs typeface="Mangal" pitchFamily="2"/>
            </a:endParaRPr>
          </a:p>
        </p:txBody>
      </p:sp>
      <p:sp>
        <p:nvSpPr>
          <p:cNvPr id="5" name="Rectangle 5"/>
          <p:cNvSpPr txBox="1">
            <a:spLocks noGrp="1"/>
          </p:cNvSpPr>
          <p:nvPr>
            <p:ph type="sldNum" sz="quarter" idx="3"/>
          </p:nvPr>
        </p:nvSpPr>
        <p:spPr>
          <a:xfrm>
            <a:off x="3849839" y="9431280"/>
            <a:ext cx="2946239" cy="495360"/>
          </a:xfrm>
          <a:prstGeom prst="rect">
            <a:avLst/>
          </a:prstGeom>
          <a:noFill/>
          <a:ln>
            <a:noFill/>
          </a:ln>
        </p:spPr>
        <p:txBody>
          <a:bodyPr vert="horz" wrap="square" lIns="91440" tIns="45720" rIns="91440" bIns="45720" anchor="b" anchorCtr="0" compatLnSpc="0"/>
          <a:lstStyle/>
          <a:p>
            <a:pPr marL="0" marR="0" lvl="0" indent="0" algn="r" rtl="0" hangingPunct="1">
              <a:lnSpc>
                <a:spcPct val="100000"/>
              </a:lnSpc>
              <a:spcBef>
                <a:spcPts val="0"/>
              </a:spcBef>
              <a:spcAft>
                <a:spcPts val="0"/>
              </a:spcAft>
              <a:buNone/>
              <a:tabLst/>
            </a:pPr>
            <a:fld id="{A9656FA0-7DDB-41AF-8362-A520F839589C}" type="slidenum">
              <a:t>‹#›</a:t>
            </a:fld>
            <a:endParaRPr lang="en-GB" sz="1200" b="0" i="0" u="none" strike="noStrike" kern="1200" spc="0" baseline="0">
              <a:ln>
                <a:noFill/>
              </a:ln>
              <a:solidFill>
                <a:srgbClr val="000000"/>
              </a:solidFill>
              <a:latin typeface="Arial" pitchFamily="18"/>
              <a:ea typeface="MS PGothic" pitchFamily="2"/>
              <a:cs typeface="Mangal" pitchFamily="2"/>
            </a:endParaRPr>
          </a:p>
        </p:txBody>
      </p:sp>
    </p:spTree>
    <p:extLst>
      <p:ext uri="{BB962C8B-B14F-4D97-AF65-F5344CB8AC3E}">
        <p14:creationId xmlns:p14="http://schemas.microsoft.com/office/powerpoint/2010/main" val="182022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2946239" cy="495360"/>
          </a:xfrm>
          <a:prstGeom prst="rect">
            <a:avLst/>
          </a:prstGeom>
          <a:noFill/>
          <a:ln>
            <a:noFill/>
          </a:ln>
        </p:spPr>
        <p:txBody>
          <a:bodyPr wrap="square" lIns="91440" tIns="45720" rIns="91440" bIns="45720" anchor="t" anchorCtr="0"/>
          <a:lstStyle>
            <a:lvl1pPr lvl="0" rtl="0" hangingPunct="0">
              <a:buNone/>
              <a:tabLst/>
              <a:defRPr lang="en-GB" sz="2400" kern="1200">
                <a:latin typeface="Times New Roman" pitchFamily="18"/>
                <a:ea typeface="Lucida Sans Unicode" pitchFamily="2"/>
                <a:cs typeface="Tahoma" pitchFamily="2"/>
              </a:defRPr>
            </a:lvl1pPr>
          </a:lstStyle>
          <a:p>
            <a:pPr lvl="0"/>
            <a:endParaRPr lang="en-GB"/>
          </a:p>
        </p:txBody>
      </p:sp>
      <p:sp>
        <p:nvSpPr>
          <p:cNvPr id="3" name="Rectangle 3"/>
          <p:cNvSpPr txBox="1">
            <a:spLocks noGrp="1"/>
          </p:cNvSpPr>
          <p:nvPr>
            <p:ph type="dt" idx="1"/>
          </p:nvPr>
        </p:nvSpPr>
        <p:spPr>
          <a:xfrm>
            <a:off x="3849839" y="0"/>
            <a:ext cx="2946239" cy="495360"/>
          </a:xfrm>
          <a:prstGeom prst="rect">
            <a:avLst/>
          </a:prstGeom>
          <a:noFill/>
          <a:ln>
            <a:noFill/>
          </a:ln>
        </p:spPr>
        <p:txBody>
          <a:bodyPr wrap="square" lIns="91440" tIns="45720" rIns="91440" bIns="45720" anchor="t" anchorCtr="0"/>
          <a:lstStyle>
            <a:lvl1pPr lvl="0" rtl="0" hangingPunct="0">
              <a:buNone/>
              <a:tabLst/>
              <a:defRPr lang="en-GB" sz="2400" kern="1200">
                <a:latin typeface="Times New Roman" pitchFamily="18"/>
                <a:ea typeface="Lucida Sans Unicode" pitchFamily="2"/>
                <a:cs typeface="Tahoma" pitchFamily="2"/>
              </a:defRPr>
            </a:lvl1pPr>
          </a:lstStyle>
          <a:p>
            <a:pPr lvl="0"/>
            <a:endParaRPr lang="en-GB"/>
          </a:p>
        </p:txBody>
      </p:sp>
      <p:sp>
        <p:nvSpPr>
          <p:cNvPr id="4" name="Rectangle 4"/>
          <p:cNvSpPr>
            <a:spLocks noGrp="1" noRot="1" noChangeAspect="1"/>
          </p:cNvSpPr>
          <p:nvPr>
            <p:ph type="sldImg" idx="2"/>
          </p:nvPr>
        </p:nvSpPr>
        <p:spPr>
          <a:xfrm>
            <a:off x="709560" y="744480"/>
            <a:ext cx="5380200" cy="3724200"/>
          </a:xfrm>
          <a:prstGeom prst="rect">
            <a:avLst/>
          </a:prstGeom>
          <a:noFill/>
          <a:ln>
            <a:noFill/>
            <a:prstDash val="solid"/>
          </a:ln>
        </p:spPr>
      </p:sp>
      <p:sp>
        <p:nvSpPr>
          <p:cNvPr id="5" name="Rectangle 5"/>
          <p:cNvSpPr txBox="1">
            <a:spLocks noGrp="1"/>
          </p:cNvSpPr>
          <p:nvPr>
            <p:ph type="body" sz="quarter" idx="3"/>
          </p:nvPr>
        </p:nvSpPr>
        <p:spPr>
          <a:xfrm>
            <a:off x="679320" y="4716360"/>
            <a:ext cx="5438880" cy="4467240"/>
          </a:xfrm>
          <a:prstGeom prst="rect">
            <a:avLst/>
          </a:prstGeom>
          <a:noFill/>
          <a:ln>
            <a:noFill/>
          </a:ln>
        </p:spPr>
        <p:txBody>
          <a:bodyPr wrap="square" lIns="91440" tIns="45720" rIns="91440" bIns="45720"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p:cNvSpPr txBox="1">
            <a:spLocks noGrp="1"/>
          </p:cNvSpPr>
          <p:nvPr>
            <p:ph type="ftr" sz="quarter" idx="4"/>
          </p:nvPr>
        </p:nvSpPr>
        <p:spPr>
          <a:xfrm>
            <a:off x="0" y="9431280"/>
            <a:ext cx="2946239" cy="495360"/>
          </a:xfrm>
          <a:prstGeom prst="rect">
            <a:avLst/>
          </a:prstGeom>
          <a:noFill/>
          <a:ln>
            <a:noFill/>
          </a:ln>
        </p:spPr>
        <p:txBody>
          <a:bodyPr wrap="square" lIns="91440" tIns="45720" rIns="91440" bIns="45720" anchor="b" anchorCtr="0"/>
          <a:lstStyle>
            <a:lvl1pPr lvl="0" rtl="0" hangingPunct="0">
              <a:buNone/>
              <a:tabLst/>
              <a:defRPr lang="en-GB" sz="2400" kern="1200">
                <a:latin typeface="Times New Roman" pitchFamily="18"/>
                <a:ea typeface="Lucida Sans Unicode" pitchFamily="2"/>
                <a:cs typeface="Tahoma" pitchFamily="2"/>
              </a:defRPr>
            </a:lvl1pPr>
          </a:lstStyle>
          <a:p>
            <a:pPr lvl="0"/>
            <a:endParaRPr lang="en-GB"/>
          </a:p>
        </p:txBody>
      </p:sp>
      <p:sp>
        <p:nvSpPr>
          <p:cNvPr id="7" name="Rectangle 7"/>
          <p:cNvSpPr txBox="1">
            <a:spLocks noGrp="1"/>
          </p:cNvSpPr>
          <p:nvPr>
            <p:ph type="sldNum" sz="quarter" idx="5"/>
          </p:nvPr>
        </p:nvSpPr>
        <p:spPr>
          <a:xfrm>
            <a:off x="3849839" y="9431280"/>
            <a:ext cx="2946239" cy="495360"/>
          </a:xfrm>
          <a:prstGeom prst="rect">
            <a:avLst/>
          </a:prstGeom>
          <a:noFill/>
          <a:ln>
            <a:noFill/>
          </a:ln>
        </p:spPr>
        <p:txBody>
          <a:bodyPr wrap="square" lIns="91440" tIns="45720" rIns="91440" bIns="45720" anchor="b" anchorCtr="0"/>
          <a:lstStyle>
            <a:lvl1pPr marL="0" marR="0" lvl="0" indent="0" algn="r" rtl="0" hangingPunct="1">
              <a:lnSpc>
                <a:spcPct val="100000"/>
              </a:lnSpc>
              <a:spcBef>
                <a:spcPts val="0"/>
              </a:spcBef>
              <a:spcAft>
                <a:spcPts val="0"/>
              </a:spcAft>
              <a:buNone/>
              <a:tabLst/>
              <a:defRPr lang="en-GB" sz="1200" b="0" i="0" u="none" strike="noStrike" kern="1200" spc="0" baseline="0">
                <a:solidFill>
                  <a:srgbClr val="000000"/>
                </a:solidFill>
                <a:latin typeface="Arial" pitchFamily="18"/>
                <a:ea typeface="Lucida Sans Unicode" pitchFamily="2"/>
                <a:cs typeface="Tahoma" pitchFamily="2"/>
              </a:defRPr>
            </a:lvl1pPr>
          </a:lstStyle>
          <a:p>
            <a:pPr lvl="0"/>
            <a:fld id="{00A6506F-AA2E-4BF7-B512-15EC6C2F617C}" type="slidenum">
              <a:t>‹#›</a:t>
            </a:fld>
            <a:endParaRPr lang="en-GB"/>
          </a:p>
        </p:txBody>
      </p:sp>
    </p:spTree>
    <p:extLst>
      <p:ext uri="{BB962C8B-B14F-4D97-AF65-F5344CB8AC3E}">
        <p14:creationId xmlns:p14="http://schemas.microsoft.com/office/powerpoint/2010/main" val="978818234"/>
      </p:ext>
    </p:extLst>
  </p:cSld>
  <p:clrMap bg1="lt1" tx1="dk1" bg2="lt2" tx2="dk2" accent1="accent1" accent2="accent2" accent3="accent3" accent4="accent4" accent5="accent5" accent6="accent6" hlink="hlink" folHlink="folHlink"/>
  <p:notesStyle>
    <a:lvl1pPr marL="0" marR="0" lvl="0" indent="0" algn="l" rtl="0" hangingPunct="0">
      <a:lnSpc>
        <a:spcPct val="100000"/>
      </a:lnSpc>
      <a:spcBef>
        <a:spcPts val="400"/>
      </a:spcBef>
      <a:spcAft>
        <a:spcPts val="0"/>
      </a:spcAft>
      <a:buNone/>
      <a:tabLst/>
      <a:defRPr lang="en-GB" sz="1200" b="0" i="0" u="none" strike="noStrike" kern="1200" spc="0" baseline="0">
        <a:ln>
          <a:noFill/>
        </a:ln>
        <a:solidFill>
          <a:srgbClr val="000000"/>
        </a:solidFill>
        <a:latin typeface="Arial" pitchFamily="18"/>
        <a:ea typeface="MS PGothic" pitchFamily="2"/>
        <a:cs typeface="Mangal" pitchFamily="2"/>
      </a:defRPr>
    </a:lvl1pPr>
    <a:lvl2pPr marL="457200" marR="0" lvl="1" indent="0" algn="l" rtl="0" hangingPunct="0">
      <a:lnSpc>
        <a:spcPct val="100000"/>
      </a:lnSpc>
      <a:spcBef>
        <a:spcPts val="400"/>
      </a:spcBef>
      <a:spcAft>
        <a:spcPts val="0"/>
      </a:spcAft>
      <a:buNone/>
      <a:tabLst/>
      <a:defRPr lang="en-GB" sz="1200" b="0" i="0" u="none" strike="noStrike" kern="1200" spc="0" baseline="0">
        <a:ln>
          <a:noFill/>
        </a:ln>
        <a:solidFill>
          <a:srgbClr val="000000"/>
        </a:solidFill>
        <a:latin typeface="Arial" pitchFamily="18"/>
        <a:ea typeface="MS PGothic" pitchFamily="2"/>
        <a:cs typeface="Mangal" pitchFamily="2"/>
      </a:defRPr>
    </a:lvl2pPr>
    <a:lvl3pPr marL="914400" marR="0" lvl="2" indent="0" algn="l" rtl="0" hangingPunct="0">
      <a:lnSpc>
        <a:spcPct val="100000"/>
      </a:lnSpc>
      <a:spcBef>
        <a:spcPts val="400"/>
      </a:spcBef>
      <a:spcAft>
        <a:spcPts val="0"/>
      </a:spcAft>
      <a:buNone/>
      <a:tabLst/>
      <a:defRPr lang="en-GB" sz="1200" b="0" i="0" u="none" strike="noStrike" kern="1200" spc="0" baseline="0">
        <a:ln>
          <a:noFill/>
        </a:ln>
        <a:solidFill>
          <a:srgbClr val="000000"/>
        </a:solidFill>
        <a:latin typeface="Arial" pitchFamily="18"/>
        <a:ea typeface="MS PGothic" pitchFamily="2"/>
        <a:cs typeface="Mangal" pitchFamily="2"/>
      </a:defRPr>
    </a:lvl3pPr>
    <a:lvl4pPr marL="1371599" marR="0" lvl="3" indent="0" algn="l" rtl="0" hangingPunct="0">
      <a:lnSpc>
        <a:spcPct val="100000"/>
      </a:lnSpc>
      <a:spcBef>
        <a:spcPts val="400"/>
      </a:spcBef>
      <a:spcAft>
        <a:spcPts val="0"/>
      </a:spcAft>
      <a:buNone/>
      <a:tabLst/>
      <a:defRPr lang="en-GB" sz="1200" b="0" i="0" u="none" strike="noStrike" kern="1200" spc="0" baseline="0">
        <a:ln>
          <a:noFill/>
        </a:ln>
        <a:solidFill>
          <a:srgbClr val="000000"/>
        </a:solidFill>
        <a:latin typeface="Arial" pitchFamily="18"/>
        <a:ea typeface="MS PGothic" pitchFamily="2"/>
        <a:cs typeface="Mangal" pitchFamily="2"/>
      </a:defRPr>
    </a:lvl4pPr>
    <a:lvl5pPr marL="1828800" marR="0" lvl="4" indent="0" algn="l" rtl="0" hangingPunct="0">
      <a:lnSpc>
        <a:spcPct val="100000"/>
      </a:lnSpc>
      <a:spcBef>
        <a:spcPts val="400"/>
      </a:spcBef>
      <a:spcAft>
        <a:spcPts val="0"/>
      </a:spcAft>
      <a:buNone/>
      <a:tabLst/>
      <a:defRPr lang="en-GB" sz="1200" b="0" i="0" u="none" strike="noStrike" kern="1200" spc="0" baseline="0">
        <a:ln>
          <a:noFill/>
        </a:ln>
        <a:solidFill>
          <a:srgbClr val="000000"/>
        </a:solidFill>
        <a:latin typeface="Arial" pitchFamily="18"/>
        <a:ea typeface="MS PGothic" pitchFamily="2"/>
        <a:cs typeface="Mangal" pitchFamily="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lstStyle/>
          <a:p>
            <a:r>
              <a:rPr lang="en-GB" dirty="0" smtClean="0"/>
              <a:t>This slide summarises what</a:t>
            </a:r>
            <a:r>
              <a:rPr lang="en-GB" baseline="0" dirty="0" smtClean="0"/>
              <a:t> you should know so far and thus the rationale behind the study.</a:t>
            </a:r>
          </a:p>
          <a:p>
            <a:endParaRPr lang="en-GB" baseline="0" dirty="0" smtClean="0"/>
          </a:p>
          <a:p>
            <a:r>
              <a:rPr lang="en-GB" baseline="0" dirty="0" smtClean="0"/>
              <a:t>Euclid, relies on weak lensing which has a PSF requirement. I have a development </a:t>
            </a:r>
            <a:r>
              <a:rPr lang="en-GB" baseline="0" dirty="0" err="1" smtClean="0"/>
              <a:t>Eulid</a:t>
            </a:r>
            <a:r>
              <a:rPr lang="en-GB" baseline="0" dirty="0" smtClean="0"/>
              <a:t> CCD which I am testing optically using a spot projection system – this all feeds into the rationale behind the study.</a:t>
            </a:r>
          </a:p>
          <a:p>
            <a:endParaRPr lang="en-GB" baseline="0" dirty="0" smtClean="0"/>
          </a:p>
          <a:p>
            <a:r>
              <a:rPr lang="en-GB" baseline="0" dirty="0" smtClean="0"/>
              <a:t>For the rest of the presentation I shall describe the development and data from the optical test bench designed especially to investigate the Euclid PSF. </a:t>
            </a:r>
            <a:endParaRPr lang="en-GB" dirty="0"/>
          </a:p>
        </p:txBody>
      </p:sp>
      <p:sp>
        <p:nvSpPr>
          <p:cNvPr id="4" name="Slide Number Placeholder 3"/>
          <p:cNvSpPr>
            <a:spLocks noGrp="1"/>
          </p:cNvSpPr>
          <p:nvPr>
            <p:ph type="sldNum" sz="quarter" idx="10"/>
          </p:nvPr>
        </p:nvSpPr>
        <p:spPr/>
        <p:txBody>
          <a:bodyPr/>
          <a:lstStyle/>
          <a:p>
            <a:fld id="{62D12B19-19E7-4EA1-83B2-089413217F77}" type="slidenum">
              <a:rPr lang="en-GB" smtClean="0"/>
              <a:t>3</a:t>
            </a:fld>
            <a:endParaRPr lang="en-GB"/>
          </a:p>
        </p:txBody>
      </p:sp>
    </p:spTree>
    <p:extLst>
      <p:ext uri="{BB962C8B-B14F-4D97-AF65-F5344CB8AC3E}">
        <p14:creationId xmlns:p14="http://schemas.microsoft.com/office/powerpoint/2010/main" val="3658732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59350" cy="3721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20</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21</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22</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23</a:t>
            </a:fld>
            <a:endParaRPr lang="en-GB">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lstStyle/>
          <a:p>
            <a:r>
              <a:rPr lang="en-GB" dirty="0" smtClean="0"/>
              <a:t>I decided</a:t>
            </a:r>
            <a:r>
              <a:rPr lang="en-GB" baseline="0" dirty="0" smtClean="0"/>
              <a:t> to do the experiment more analytically myself using my spot and flat field illuminator.</a:t>
            </a:r>
          </a:p>
          <a:p>
            <a:endParaRPr lang="en-GB" baseline="0" dirty="0" smtClean="0"/>
          </a:p>
          <a:p>
            <a:r>
              <a:rPr lang="en-GB" baseline="0" dirty="0" smtClean="0"/>
              <a:t>&lt;&lt;explain image&gt;&gt;</a:t>
            </a:r>
            <a:endParaRPr lang="en-GB" dirty="0"/>
          </a:p>
        </p:txBody>
      </p:sp>
      <p:sp>
        <p:nvSpPr>
          <p:cNvPr id="4" name="Slide Number Placeholder 3"/>
          <p:cNvSpPr>
            <a:spLocks noGrp="1"/>
          </p:cNvSpPr>
          <p:nvPr>
            <p:ph type="sldNum" sz="quarter" idx="10"/>
          </p:nvPr>
        </p:nvSpPr>
        <p:spPr/>
        <p:txBody>
          <a:bodyPr/>
          <a:lstStyle/>
          <a:p>
            <a:fld id="{62D12B19-19E7-4EA1-83B2-089413217F77}" type="slidenum">
              <a:rPr lang="en-GB" smtClean="0"/>
              <a:t>34</a:t>
            </a:fld>
            <a:endParaRPr lang="en-GB"/>
          </a:p>
        </p:txBody>
      </p:sp>
    </p:spTree>
    <p:extLst>
      <p:ext uri="{BB962C8B-B14F-4D97-AF65-F5344CB8AC3E}">
        <p14:creationId xmlns:p14="http://schemas.microsoft.com/office/powerpoint/2010/main" val="1879174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lstStyle/>
          <a:p>
            <a:r>
              <a:rPr lang="en-GB" dirty="0" smtClean="0"/>
              <a:t>I decided</a:t>
            </a:r>
            <a:r>
              <a:rPr lang="en-GB" baseline="0" dirty="0" smtClean="0"/>
              <a:t> to do the experiment more analytically myself using my spot and flat field illuminator.</a:t>
            </a:r>
          </a:p>
          <a:p>
            <a:endParaRPr lang="en-GB" baseline="0" dirty="0" smtClean="0"/>
          </a:p>
          <a:p>
            <a:r>
              <a:rPr lang="en-GB" baseline="0" dirty="0" smtClean="0"/>
              <a:t>&lt;&lt;explain image&gt;&gt;</a:t>
            </a:r>
            <a:endParaRPr lang="en-GB" dirty="0"/>
          </a:p>
        </p:txBody>
      </p:sp>
      <p:sp>
        <p:nvSpPr>
          <p:cNvPr id="4" name="Slide Number Placeholder 3"/>
          <p:cNvSpPr>
            <a:spLocks noGrp="1"/>
          </p:cNvSpPr>
          <p:nvPr>
            <p:ph type="sldNum" sz="quarter" idx="10"/>
          </p:nvPr>
        </p:nvSpPr>
        <p:spPr/>
        <p:txBody>
          <a:bodyPr/>
          <a:lstStyle/>
          <a:p>
            <a:fld id="{62D12B19-19E7-4EA1-83B2-089413217F77}" type="slidenum">
              <a:rPr lang="en-GB" smtClean="0"/>
              <a:t>35</a:t>
            </a:fld>
            <a:endParaRPr lang="en-GB"/>
          </a:p>
        </p:txBody>
      </p:sp>
    </p:spTree>
    <p:extLst>
      <p:ext uri="{BB962C8B-B14F-4D97-AF65-F5344CB8AC3E}">
        <p14:creationId xmlns:p14="http://schemas.microsoft.com/office/powerpoint/2010/main" val="1879174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lstStyle/>
          <a:p>
            <a:r>
              <a:rPr lang="en-GB" dirty="0" smtClean="0"/>
              <a:t>Using</a:t>
            </a:r>
            <a:r>
              <a:rPr lang="en-GB" baseline="0" dirty="0" smtClean="0"/>
              <a:t> a conversion gain calculated with a flat field PTC from frame pairs, this spot plot attempts to estimate the charge distribution as the integration time is increased. Initially this data was recorded with the aim of generating a single pixel photon transfer curve, however vibration in the system caused smearing of the spots. The above spots are averages of spots lucky imaged to within 2%.</a:t>
            </a:r>
          </a:p>
          <a:p>
            <a:endParaRPr lang="en-GB" baseline="0" dirty="0" smtClean="0"/>
          </a:p>
          <a:p>
            <a:r>
              <a:rPr lang="en-GB" baseline="0" dirty="0" smtClean="0"/>
              <a:t>This was achieved using the spot projection optics and increasing numbers of LED pulses.</a:t>
            </a:r>
          </a:p>
          <a:p>
            <a:endParaRPr lang="en-GB" baseline="0" dirty="0" smtClean="0"/>
          </a:p>
          <a:p>
            <a:r>
              <a:rPr lang="en-GB" baseline="0" dirty="0" smtClean="0"/>
              <a:t>With greater illumination the spot appears to widen, before returning to vertical stretching as the pixel becomes close to full well.</a:t>
            </a:r>
          </a:p>
          <a:p>
            <a:endParaRPr lang="en-GB" baseline="0" dirty="0" smtClean="0"/>
          </a:p>
          <a:p>
            <a:r>
              <a:rPr lang="en-GB" baseline="0" dirty="0" smtClean="0"/>
              <a:t>This was interesting data and it provoked us to investigate why charge appears to be redistributed in such a manner. This coincides with work done by Mark Downing in 2006 where it was noted that as the illumination level is increased there is an apparent spreading of charge between pixels</a:t>
            </a:r>
            <a:r>
              <a:rPr lang="en-GB" b="1" baseline="0" dirty="0" smtClean="0"/>
              <a:t>, resulting in a flattening of the PTC from shot noise,</a:t>
            </a:r>
            <a:r>
              <a:rPr lang="en-GB" baseline="0" dirty="0" smtClean="0"/>
              <a:t> and this is more apparent, the thicker the device.</a:t>
            </a:r>
          </a:p>
          <a:p>
            <a:endParaRPr lang="en-GB" baseline="0" dirty="0" smtClean="0"/>
          </a:p>
        </p:txBody>
      </p:sp>
      <p:sp>
        <p:nvSpPr>
          <p:cNvPr id="4" name="Slide Number Placeholder 3"/>
          <p:cNvSpPr>
            <a:spLocks noGrp="1"/>
          </p:cNvSpPr>
          <p:nvPr>
            <p:ph type="sldNum" sz="quarter" idx="10"/>
          </p:nvPr>
        </p:nvSpPr>
        <p:spPr/>
        <p:txBody>
          <a:bodyPr/>
          <a:lstStyle/>
          <a:p>
            <a:fld id="{62D12B19-19E7-4EA1-83B2-089413217F77}" type="slidenum">
              <a:rPr lang="en-GB" smtClean="0"/>
              <a:t>38</a:t>
            </a:fld>
            <a:endParaRPr lang="en-GB"/>
          </a:p>
        </p:txBody>
      </p:sp>
    </p:spTree>
    <p:extLst>
      <p:ext uri="{BB962C8B-B14F-4D97-AF65-F5344CB8AC3E}">
        <p14:creationId xmlns:p14="http://schemas.microsoft.com/office/powerpoint/2010/main" val="2708617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40</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6</a:t>
            </a:fld>
            <a:endParaRPr lang="en-GB">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7</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pPr/>
              <a:t>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r>
              <a:rPr lang="en-GB" dirty="0" smtClean="0"/>
              <a:t>Cost estimates ~  $ for</a:t>
            </a:r>
            <a:r>
              <a:rPr lang="en-GB" baseline="0" dirty="0" smtClean="0"/>
              <a:t> these two to keep me from espionage over the 1.5 weeks on base</a:t>
            </a:r>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9</a:t>
            </a:fld>
            <a:endParaRPr lang="en-GB">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pPr/>
              <a:t>10</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7287"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11</a:t>
            </a:fld>
            <a:endParaRPr lang="en-GB">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18</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6863"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379A974-12C1-4F00-A777-AD14DAF96A6A}" type="slidenum">
              <a:rPr lang="en-GB" smtClean="0">
                <a:solidFill>
                  <a:prstClr val="black"/>
                </a:solidFill>
              </a:rPr>
              <a:pPr/>
              <a:t>19</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9" descr="OUPowerPoint38mmMai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83400" y="358775"/>
            <a:ext cx="27908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Grp="1" noChangeArrowheads="1"/>
          </p:cNvSpPr>
          <p:nvPr>
            <p:ph type="ctrTitle"/>
          </p:nvPr>
        </p:nvSpPr>
        <p:spPr>
          <a:xfrm>
            <a:off x="374650" y="3282950"/>
            <a:ext cx="6556375" cy="438150"/>
          </a:xfrm>
        </p:spPr>
        <p:txBody>
          <a:bodyPr anchor="t"/>
          <a:lstStyle>
            <a:lvl1pPr>
              <a:defRPr sz="2400">
                <a:solidFill>
                  <a:schemeClr val="tx1"/>
                </a:solidFill>
              </a:defRPr>
            </a:lvl1pPr>
          </a:lstStyle>
          <a:p>
            <a:pPr lvl="0"/>
            <a:r>
              <a:rPr lang="en-GB" noProof="0" smtClean="0"/>
              <a:t>Title in Black - Arial 40pt</a:t>
            </a:r>
          </a:p>
        </p:txBody>
      </p:sp>
      <p:sp>
        <p:nvSpPr>
          <p:cNvPr id="5128" name="Rectangle 8"/>
          <p:cNvSpPr>
            <a:spLocks noGrp="1" noChangeArrowheads="1"/>
          </p:cNvSpPr>
          <p:nvPr>
            <p:ph type="subTitle" idx="1"/>
          </p:nvPr>
        </p:nvSpPr>
        <p:spPr>
          <a:xfrm>
            <a:off x="374650" y="5192713"/>
            <a:ext cx="7920038" cy="500062"/>
          </a:xfrm>
        </p:spPr>
        <p:txBody>
          <a:bodyPr/>
          <a:lstStyle>
            <a:lvl1pPr marL="0" indent="0">
              <a:buFontTx/>
              <a:buNone/>
              <a:defRPr sz="2800">
                <a:solidFill>
                  <a:schemeClr val="bg2"/>
                </a:solidFill>
              </a:defRPr>
            </a:lvl1pPr>
          </a:lstStyle>
          <a:p>
            <a:pPr lvl="0"/>
            <a:r>
              <a:rPr lang="en-GB" noProof="0" dirty="0" smtClean="0"/>
              <a:t>Subheading and date in grey - Arial 30pt</a:t>
            </a:r>
          </a:p>
        </p:txBody>
      </p:sp>
      <p:sp>
        <p:nvSpPr>
          <p:cNvPr id="5" name="Rectangle 3"/>
          <p:cNvSpPr>
            <a:spLocks noGrp="1" noChangeArrowheads="1"/>
          </p:cNvSpPr>
          <p:nvPr>
            <p:ph type="ftr" sz="quarter" idx="10"/>
          </p:nvPr>
        </p:nvSpPr>
        <p:spPr>
          <a:xfrm>
            <a:off x="3384550" y="6245225"/>
            <a:ext cx="3136900" cy="476250"/>
          </a:xfrm>
          <a:prstGeom prst="rect">
            <a:avLst/>
          </a:prstGeom>
        </p:spPr>
        <p:txBody>
          <a:bodyPr/>
          <a:lstStyle>
            <a:lvl1pPr>
              <a:defRPr/>
            </a:lvl1pPr>
          </a:lstStyle>
          <a:p>
            <a:pPr>
              <a:defRPr/>
            </a:pPr>
            <a:endParaRPr lang="en-GB" dirty="0"/>
          </a:p>
        </p:txBody>
      </p:sp>
      <p:sp>
        <p:nvSpPr>
          <p:cNvPr id="6" name="Rectangle 4"/>
          <p:cNvSpPr>
            <a:spLocks noGrp="1" noChangeArrowheads="1"/>
          </p:cNvSpPr>
          <p:nvPr>
            <p:ph type="sldNum" sz="quarter" idx="11"/>
          </p:nvPr>
        </p:nvSpPr>
        <p:spPr>
          <a:xfrm>
            <a:off x="7097713" y="6245225"/>
            <a:ext cx="2312987" cy="476250"/>
          </a:xfrm>
          <a:prstGeom prst="rect">
            <a:avLst/>
          </a:prstGeom>
        </p:spPr>
        <p:txBody>
          <a:bodyPr/>
          <a:lstStyle>
            <a:lvl1pPr>
              <a:defRPr/>
            </a:lvl1pPr>
          </a:lstStyle>
          <a:p>
            <a:pPr>
              <a:defRPr/>
            </a:pPr>
            <a:fld id="{A93D6516-A009-43BC-9DBB-EC5FE7EB7677}" type="slidenum">
              <a:rPr lang="en-GB"/>
              <a:pPr>
                <a:defRPr/>
              </a:pPr>
              <a:t>‹#›</a:t>
            </a:fld>
            <a:endParaRPr lang="en-GB"/>
          </a:p>
        </p:txBody>
      </p:sp>
    </p:spTree>
    <p:extLst>
      <p:ext uri="{BB962C8B-B14F-4D97-AF65-F5344CB8AC3E}">
        <p14:creationId xmlns:p14="http://schemas.microsoft.com/office/powerpoint/2010/main" val="1638084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65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9452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5975" y="77788"/>
            <a:ext cx="2244725" cy="60483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28625" y="77788"/>
            <a:ext cx="6584950"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5499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4" descr="mainheader.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375" y="190500"/>
            <a:ext cx="9493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userDrawn="1"/>
        </p:nvSpPr>
        <p:spPr bwMode="auto">
          <a:xfrm>
            <a:off x="508000" y="333375"/>
            <a:ext cx="655161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solidFill>
                <a:schemeClr val="tx1"/>
              </a:solidFill>
            </a:endParaRPr>
          </a:p>
        </p:txBody>
      </p:sp>
      <p:sp>
        <p:nvSpPr>
          <p:cNvPr id="434181" name="Rectangle 5"/>
          <p:cNvSpPr>
            <a:spLocks noGrp="1" noChangeArrowheads="1"/>
          </p:cNvSpPr>
          <p:nvPr>
            <p:ph type="ctrTitle"/>
          </p:nvPr>
        </p:nvSpPr>
        <p:spPr>
          <a:xfrm>
            <a:off x="584200" y="1341438"/>
            <a:ext cx="8737600" cy="2808287"/>
          </a:xfrm>
        </p:spPr>
        <p:txBody>
          <a:bodyPr/>
          <a:lstStyle>
            <a:lvl1pPr algn="ctr">
              <a:defRPr sz="4400"/>
            </a:lvl1pPr>
          </a:lstStyle>
          <a:p>
            <a:pPr lvl="0"/>
            <a:r>
              <a:rPr lang="en-US" noProof="0" smtClean="0"/>
              <a:t>Click to edit Master title style</a:t>
            </a:r>
          </a:p>
        </p:txBody>
      </p:sp>
      <p:sp>
        <p:nvSpPr>
          <p:cNvPr id="434182" name="Rectangle 6"/>
          <p:cNvSpPr>
            <a:spLocks noGrp="1" noChangeArrowheads="1"/>
          </p:cNvSpPr>
          <p:nvPr>
            <p:ph type="subTitle" idx="1"/>
          </p:nvPr>
        </p:nvSpPr>
        <p:spPr>
          <a:xfrm>
            <a:off x="1485900" y="4413250"/>
            <a:ext cx="6934200" cy="1752600"/>
          </a:xfrm>
        </p:spPr>
        <p:txBody>
          <a:bodyPr/>
          <a:lstStyle>
            <a:lvl1pPr marL="0" indent="0" algn="ctr">
              <a:buFontTx/>
              <a:buNone/>
              <a:defRPr/>
            </a:lvl1pPr>
          </a:lstStyle>
          <a:p>
            <a:pPr lvl="0"/>
            <a:r>
              <a:rPr lang="en-US" noProof="0" smtClean="0"/>
              <a:t>Click to edit Master subtitle style</a:t>
            </a:r>
          </a:p>
        </p:txBody>
      </p:sp>
      <p:graphicFrame>
        <p:nvGraphicFramePr>
          <p:cNvPr id="11" name="Object 8"/>
          <p:cNvGraphicFramePr>
            <a:graphicFrameLocks noChangeAspect="1"/>
          </p:cNvGraphicFramePr>
          <p:nvPr userDrawn="1">
            <p:extLst>
              <p:ext uri="{D42A27DB-BD31-4B8C-83A1-F6EECF244321}">
                <p14:modId xmlns:p14="http://schemas.microsoft.com/office/powerpoint/2010/main" val="319665953"/>
              </p:ext>
            </p:extLst>
          </p:nvPr>
        </p:nvGraphicFramePr>
        <p:xfrm>
          <a:off x="111174" y="6257924"/>
          <a:ext cx="793651" cy="558730"/>
        </p:xfrm>
        <a:graphic>
          <a:graphicData uri="http://schemas.openxmlformats.org/presentationml/2006/ole">
            <mc:AlternateContent xmlns:mc="http://schemas.openxmlformats.org/markup-compatibility/2006">
              <mc:Choice xmlns:v="urn:schemas-microsoft-com:vml" Requires="v">
                <p:oleObj spid="_x0000_s4304" r:id="rId4" imgW="1587302" imgH="1117460" progId="">
                  <p:embed/>
                </p:oleObj>
              </mc:Choice>
              <mc:Fallback>
                <p:oleObj r:id="rId4" imgW="1587302" imgH="11174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74" y="6257924"/>
                        <a:ext cx="793651" cy="558730"/>
                      </a:xfrm>
                      <a:prstGeom prst="rect">
                        <a:avLst/>
                      </a:prstGeom>
                      <a:noFill/>
                      <a:ln>
                        <a:noFill/>
                      </a:ln>
                      <a:effectLst/>
                      <a:extLst/>
                    </p:spPr>
                  </p:pic>
                </p:oleObj>
              </mc:Fallback>
            </mc:AlternateContent>
          </a:graphicData>
        </a:graphic>
      </p:graphicFrame>
      <p:sp>
        <p:nvSpPr>
          <p:cNvPr id="12" name="TextBox 1"/>
          <p:cNvSpPr txBox="1">
            <a:spLocks noChangeArrowheads="1"/>
          </p:cNvSpPr>
          <p:nvPr userDrawn="1"/>
        </p:nvSpPr>
        <p:spPr bwMode="auto">
          <a:xfrm>
            <a:off x="4629150" y="6462713"/>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E3284A"/>
                </a:solidFill>
                <a:latin typeface="Arial" pitchFamily="34" charset="0"/>
              </a:defRPr>
            </a:lvl1pPr>
            <a:lvl2pPr marL="742950" indent="-285750" eaLnBrk="0" hangingPunct="0">
              <a:defRPr sz="2800">
                <a:solidFill>
                  <a:srgbClr val="E3284A"/>
                </a:solidFill>
                <a:latin typeface="Arial" pitchFamily="34" charset="0"/>
              </a:defRPr>
            </a:lvl2pPr>
            <a:lvl3pPr marL="1143000" indent="-228600" eaLnBrk="0" hangingPunct="0">
              <a:defRPr sz="2800">
                <a:solidFill>
                  <a:srgbClr val="E3284A"/>
                </a:solidFill>
                <a:latin typeface="Arial" pitchFamily="34" charset="0"/>
              </a:defRPr>
            </a:lvl3pPr>
            <a:lvl4pPr marL="1600200" indent="-228600" eaLnBrk="0" hangingPunct="0">
              <a:defRPr sz="2800">
                <a:solidFill>
                  <a:srgbClr val="E3284A"/>
                </a:solidFill>
                <a:latin typeface="Arial" pitchFamily="34" charset="0"/>
              </a:defRPr>
            </a:lvl4pPr>
            <a:lvl5pPr marL="2057400" indent="-228600" eaLnBrk="0" hangingPunct="0">
              <a:defRPr sz="2800">
                <a:solidFill>
                  <a:srgbClr val="E3284A"/>
                </a:solidFill>
                <a:latin typeface="Arial" pitchFamily="34" charset="0"/>
              </a:defRPr>
            </a:lvl5pPr>
            <a:lvl6pPr marL="2514600" indent="-228600" eaLnBrk="0" fontAlgn="base" hangingPunct="0">
              <a:spcBef>
                <a:spcPct val="0"/>
              </a:spcBef>
              <a:spcAft>
                <a:spcPct val="0"/>
              </a:spcAft>
              <a:defRPr sz="2800">
                <a:solidFill>
                  <a:srgbClr val="E3284A"/>
                </a:solidFill>
                <a:latin typeface="Arial" pitchFamily="34" charset="0"/>
              </a:defRPr>
            </a:lvl6pPr>
            <a:lvl7pPr marL="2971800" indent="-228600" eaLnBrk="0" fontAlgn="base" hangingPunct="0">
              <a:spcBef>
                <a:spcPct val="0"/>
              </a:spcBef>
              <a:spcAft>
                <a:spcPct val="0"/>
              </a:spcAft>
              <a:defRPr sz="2800">
                <a:solidFill>
                  <a:srgbClr val="E3284A"/>
                </a:solidFill>
                <a:latin typeface="Arial" pitchFamily="34" charset="0"/>
              </a:defRPr>
            </a:lvl7pPr>
            <a:lvl8pPr marL="3429000" indent="-228600" eaLnBrk="0" fontAlgn="base" hangingPunct="0">
              <a:spcBef>
                <a:spcPct val="0"/>
              </a:spcBef>
              <a:spcAft>
                <a:spcPct val="0"/>
              </a:spcAft>
              <a:defRPr sz="2800">
                <a:solidFill>
                  <a:srgbClr val="E3284A"/>
                </a:solidFill>
                <a:latin typeface="Arial" pitchFamily="34" charset="0"/>
              </a:defRPr>
            </a:lvl8pPr>
            <a:lvl9pPr marL="3886200" indent="-228600" eaLnBrk="0" fontAlgn="base" hangingPunct="0">
              <a:spcBef>
                <a:spcPct val="0"/>
              </a:spcBef>
              <a:spcAft>
                <a:spcPct val="0"/>
              </a:spcAft>
              <a:defRPr sz="2800">
                <a:solidFill>
                  <a:srgbClr val="E3284A"/>
                </a:solidFill>
                <a:latin typeface="Arial" pitchFamily="34" charset="0"/>
              </a:defRPr>
            </a:lvl9pPr>
          </a:lstStyle>
          <a:p>
            <a:pPr algn="ctr" eaLnBrk="1" hangingPunct="1">
              <a:defRPr/>
            </a:pPr>
            <a:fld id="{A16EA62C-5084-44E0-BF59-D01B72C5196A}" type="slidenum">
              <a:rPr lang="en-GB" sz="1200" b="1" smtClean="0">
                <a:solidFill>
                  <a:schemeClr val="tx1"/>
                </a:solidFill>
              </a:rPr>
              <a:pPr algn="ctr" eaLnBrk="1" hangingPunct="1">
                <a:defRPr/>
              </a:pPr>
              <a:t>‹#›</a:t>
            </a:fld>
            <a:endParaRPr lang="en-GB" sz="1200" b="1" dirty="0" smtClean="0">
              <a:solidFill>
                <a:schemeClr val="tx1"/>
              </a:solidFill>
            </a:endParaRPr>
          </a:p>
        </p:txBody>
      </p:sp>
      <p:pic>
        <p:nvPicPr>
          <p:cNvPr id="14" name="Picture 13"/>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71522" y="6381328"/>
            <a:ext cx="706755" cy="299085"/>
          </a:xfrm>
          <a:prstGeom prst="rect">
            <a:avLst/>
          </a:prstGeom>
        </p:spPr>
      </p:pic>
    </p:spTree>
    <p:extLst>
      <p:ext uri="{BB962C8B-B14F-4D97-AF65-F5344CB8AC3E}">
        <p14:creationId xmlns:p14="http://schemas.microsoft.com/office/powerpoint/2010/main" val="77346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3956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909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83943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5023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7775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77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87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mainheader.gif"/>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06375" y="190500"/>
            <a:ext cx="9493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ChangeArrowheads="1"/>
          </p:cNvSpPr>
          <p:nvPr userDrawn="1"/>
        </p:nvSpPr>
        <p:spPr bwMode="auto">
          <a:xfrm>
            <a:off x="508000" y="333375"/>
            <a:ext cx="655161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Rectangle 5"/>
          <p:cNvSpPr>
            <a:spLocks noGrp="1" noChangeArrowheads="1"/>
          </p:cNvSpPr>
          <p:nvPr>
            <p:ph type="title"/>
          </p:nvPr>
        </p:nvSpPr>
        <p:spPr bwMode="auto">
          <a:xfrm>
            <a:off x="428625" y="7778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433158" name="Rectangle 6"/>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aphicFrame>
        <p:nvGraphicFramePr>
          <p:cNvPr id="1032" name="Object 8"/>
          <p:cNvGraphicFramePr>
            <a:graphicFrameLocks noChangeAspect="1"/>
          </p:cNvGraphicFramePr>
          <p:nvPr userDrawn="1">
            <p:extLst>
              <p:ext uri="{D42A27DB-BD31-4B8C-83A1-F6EECF244321}">
                <p14:modId xmlns:p14="http://schemas.microsoft.com/office/powerpoint/2010/main" val="1142201453"/>
              </p:ext>
            </p:extLst>
          </p:nvPr>
        </p:nvGraphicFramePr>
        <p:xfrm>
          <a:off x="111174" y="6257924"/>
          <a:ext cx="793651" cy="558730"/>
        </p:xfrm>
        <a:graphic>
          <a:graphicData uri="http://schemas.openxmlformats.org/presentationml/2006/ole">
            <mc:AlternateContent xmlns:mc="http://schemas.openxmlformats.org/markup-compatibility/2006">
              <mc:Choice xmlns:v="urn:schemas-microsoft-com:vml" Requires="v">
                <p:oleObj spid="_x0000_s3282" r:id="rId16" imgW="1587302" imgH="1117460" progId="">
                  <p:embed/>
                </p:oleObj>
              </mc:Choice>
              <mc:Fallback>
                <p:oleObj r:id="rId16" imgW="1587302" imgH="11174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174" y="6257924"/>
                        <a:ext cx="793651" cy="558730"/>
                      </a:xfrm>
                      <a:prstGeom prst="rect">
                        <a:avLst/>
                      </a:prstGeom>
                      <a:noFill/>
                      <a:ln>
                        <a:noFill/>
                      </a:ln>
                      <a:effectLst/>
                      <a:extLst/>
                    </p:spPr>
                  </p:pic>
                </p:oleObj>
              </mc:Fallback>
            </mc:AlternateContent>
          </a:graphicData>
        </a:graphic>
      </p:graphicFrame>
      <p:sp>
        <p:nvSpPr>
          <p:cNvPr id="1033" name="TextBox 1"/>
          <p:cNvSpPr txBox="1">
            <a:spLocks noChangeArrowheads="1"/>
          </p:cNvSpPr>
          <p:nvPr userDrawn="1"/>
        </p:nvSpPr>
        <p:spPr bwMode="auto">
          <a:xfrm>
            <a:off x="4629150" y="6462713"/>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E3284A"/>
                </a:solidFill>
                <a:latin typeface="Arial" pitchFamily="34" charset="0"/>
              </a:defRPr>
            </a:lvl1pPr>
            <a:lvl2pPr marL="742950" indent="-285750" eaLnBrk="0" hangingPunct="0">
              <a:defRPr sz="2800">
                <a:solidFill>
                  <a:srgbClr val="E3284A"/>
                </a:solidFill>
                <a:latin typeface="Arial" pitchFamily="34" charset="0"/>
              </a:defRPr>
            </a:lvl2pPr>
            <a:lvl3pPr marL="1143000" indent="-228600" eaLnBrk="0" hangingPunct="0">
              <a:defRPr sz="2800">
                <a:solidFill>
                  <a:srgbClr val="E3284A"/>
                </a:solidFill>
                <a:latin typeface="Arial" pitchFamily="34" charset="0"/>
              </a:defRPr>
            </a:lvl3pPr>
            <a:lvl4pPr marL="1600200" indent="-228600" eaLnBrk="0" hangingPunct="0">
              <a:defRPr sz="2800">
                <a:solidFill>
                  <a:srgbClr val="E3284A"/>
                </a:solidFill>
                <a:latin typeface="Arial" pitchFamily="34" charset="0"/>
              </a:defRPr>
            </a:lvl4pPr>
            <a:lvl5pPr marL="2057400" indent="-228600" eaLnBrk="0" hangingPunct="0">
              <a:defRPr sz="2800">
                <a:solidFill>
                  <a:srgbClr val="E3284A"/>
                </a:solidFill>
                <a:latin typeface="Arial" pitchFamily="34" charset="0"/>
              </a:defRPr>
            </a:lvl5pPr>
            <a:lvl6pPr marL="2514600" indent="-228600" eaLnBrk="0" fontAlgn="base" hangingPunct="0">
              <a:spcBef>
                <a:spcPct val="0"/>
              </a:spcBef>
              <a:spcAft>
                <a:spcPct val="0"/>
              </a:spcAft>
              <a:defRPr sz="2800">
                <a:solidFill>
                  <a:srgbClr val="E3284A"/>
                </a:solidFill>
                <a:latin typeface="Arial" pitchFamily="34" charset="0"/>
              </a:defRPr>
            </a:lvl6pPr>
            <a:lvl7pPr marL="2971800" indent="-228600" eaLnBrk="0" fontAlgn="base" hangingPunct="0">
              <a:spcBef>
                <a:spcPct val="0"/>
              </a:spcBef>
              <a:spcAft>
                <a:spcPct val="0"/>
              </a:spcAft>
              <a:defRPr sz="2800">
                <a:solidFill>
                  <a:srgbClr val="E3284A"/>
                </a:solidFill>
                <a:latin typeface="Arial" pitchFamily="34" charset="0"/>
              </a:defRPr>
            </a:lvl7pPr>
            <a:lvl8pPr marL="3429000" indent="-228600" eaLnBrk="0" fontAlgn="base" hangingPunct="0">
              <a:spcBef>
                <a:spcPct val="0"/>
              </a:spcBef>
              <a:spcAft>
                <a:spcPct val="0"/>
              </a:spcAft>
              <a:defRPr sz="2800">
                <a:solidFill>
                  <a:srgbClr val="E3284A"/>
                </a:solidFill>
                <a:latin typeface="Arial" pitchFamily="34" charset="0"/>
              </a:defRPr>
            </a:lvl8pPr>
            <a:lvl9pPr marL="3886200" indent="-228600" eaLnBrk="0" fontAlgn="base" hangingPunct="0">
              <a:spcBef>
                <a:spcPct val="0"/>
              </a:spcBef>
              <a:spcAft>
                <a:spcPct val="0"/>
              </a:spcAft>
              <a:defRPr sz="2800">
                <a:solidFill>
                  <a:srgbClr val="E3284A"/>
                </a:solidFill>
                <a:latin typeface="Arial" pitchFamily="34" charset="0"/>
              </a:defRPr>
            </a:lvl9pPr>
          </a:lstStyle>
          <a:p>
            <a:pPr algn="ctr" eaLnBrk="1" hangingPunct="1">
              <a:defRPr/>
            </a:pPr>
            <a:fld id="{A16EA62C-5084-44E0-BF59-D01B72C5196A}" type="slidenum">
              <a:rPr lang="en-GB" sz="1200" b="1" smtClean="0">
                <a:solidFill>
                  <a:schemeClr val="tx1"/>
                </a:solidFill>
              </a:rPr>
              <a:pPr algn="ctr" eaLnBrk="1" hangingPunct="1">
                <a:defRPr/>
              </a:pPr>
              <a:t>‹#›</a:t>
            </a:fld>
            <a:endParaRPr lang="en-GB" sz="1200" b="1" dirty="0" smtClean="0">
              <a:solidFill>
                <a:schemeClr val="tx1"/>
              </a:solidFill>
            </a:endParaRPr>
          </a:p>
        </p:txBody>
      </p:sp>
      <p:pic>
        <p:nvPicPr>
          <p:cNvPr id="10" name="Picture 9"/>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1071522" y="6381328"/>
            <a:ext cx="706755" cy="299085"/>
          </a:xfrm>
          <a:prstGeom prst="rect">
            <a:avLst/>
          </a:prstGeom>
        </p:spPr>
      </p:pic>
    </p:spTree>
    <p:extLst>
      <p:ext uri="{BB962C8B-B14F-4D97-AF65-F5344CB8AC3E}">
        <p14:creationId xmlns:p14="http://schemas.microsoft.com/office/powerpoint/2010/main" val="24396602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2800" b="1">
          <a:solidFill>
            <a:srgbClr val="004084"/>
          </a:solidFill>
          <a:latin typeface="+mj-lt"/>
          <a:ea typeface="+mj-ea"/>
          <a:cs typeface="+mj-cs"/>
        </a:defRPr>
      </a:lvl1pPr>
      <a:lvl2pPr algn="l" rtl="0" eaLnBrk="0" fontAlgn="base" hangingPunct="0">
        <a:spcBef>
          <a:spcPct val="0"/>
        </a:spcBef>
        <a:spcAft>
          <a:spcPct val="0"/>
        </a:spcAft>
        <a:defRPr sz="2800">
          <a:solidFill>
            <a:srgbClr val="004084"/>
          </a:solidFill>
          <a:latin typeface="Calibri" pitchFamily="34" charset="0"/>
        </a:defRPr>
      </a:lvl2pPr>
      <a:lvl3pPr algn="l" rtl="0" eaLnBrk="0" fontAlgn="base" hangingPunct="0">
        <a:spcBef>
          <a:spcPct val="0"/>
        </a:spcBef>
        <a:spcAft>
          <a:spcPct val="0"/>
        </a:spcAft>
        <a:defRPr sz="2800">
          <a:solidFill>
            <a:srgbClr val="004084"/>
          </a:solidFill>
          <a:latin typeface="Calibri" pitchFamily="34" charset="0"/>
        </a:defRPr>
      </a:lvl3pPr>
      <a:lvl4pPr algn="l" rtl="0" eaLnBrk="0" fontAlgn="base" hangingPunct="0">
        <a:spcBef>
          <a:spcPct val="0"/>
        </a:spcBef>
        <a:spcAft>
          <a:spcPct val="0"/>
        </a:spcAft>
        <a:defRPr sz="2800">
          <a:solidFill>
            <a:srgbClr val="004084"/>
          </a:solidFill>
          <a:latin typeface="Calibri" pitchFamily="34" charset="0"/>
        </a:defRPr>
      </a:lvl4pPr>
      <a:lvl5pPr algn="l" rtl="0" eaLnBrk="0" fontAlgn="base" hangingPunct="0">
        <a:spcBef>
          <a:spcPct val="0"/>
        </a:spcBef>
        <a:spcAft>
          <a:spcPct val="0"/>
        </a:spcAft>
        <a:defRPr sz="2800">
          <a:solidFill>
            <a:srgbClr val="004084"/>
          </a:solidFill>
          <a:latin typeface="Calibri" pitchFamily="34" charset="0"/>
        </a:defRPr>
      </a:lvl5pPr>
      <a:lvl6pPr marL="457200" algn="l" rtl="0" fontAlgn="base">
        <a:spcBef>
          <a:spcPct val="0"/>
        </a:spcBef>
        <a:spcAft>
          <a:spcPct val="0"/>
        </a:spcAft>
        <a:defRPr sz="2800">
          <a:solidFill>
            <a:srgbClr val="004084"/>
          </a:solidFill>
          <a:latin typeface="Calibri" pitchFamily="34" charset="0"/>
        </a:defRPr>
      </a:lvl6pPr>
      <a:lvl7pPr marL="914400" algn="l" rtl="0" fontAlgn="base">
        <a:spcBef>
          <a:spcPct val="0"/>
        </a:spcBef>
        <a:spcAft>
          <a:spcPct val="0"/>
        </a:spcAft>
        <a:defRPr sz="2800">
          <a:solidFill>
            <a:srgbClr val="004084"/>
          </a:solidFill>
          <a:latin typeface="Calibri" pitchFamily="34" charset="0"/>
        </a:defRPr>
      </a:lvl7pPr>
      <a:lvl8pPr marL="1371600" algn="l" rtl="0" fontAlgn="base">
        <a:spcBef>
          <a:spcPct val="0"/>
        </a:spcBef>
        <a:spcAft>
          <a:spcPct val="0"/>
        </a:spcAft>
        <a:defRPr sz="2800">
          <a:solidFill>
            <a:srgbClr val="004084"/>
          </a:solidFill>
          <a:latin typeface="Calibri" pitchFamily="34" charset="0"/>
        </a:defRPr>
      </a:lvl8pPr>
      <a:lvl9pPr marL="1828800" algn="l" rtl="0" fontAlgn="base">
        <a:spcBef>
          <a:spcPct val="0"/>
        </a:spcBef>
        <a:spcAft>
          <a:spcPct val="0"/>
        </a:spcAft>
        <a:defRPr sz="2800">
          <a:solidFill>
            <a:srgbClr val="004084"/>
          </a:solidFill>
          <a:latin typeface="Calibri" pitchFamily="34" charset="0"/>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10/10/2013</a:t>
            </a:fld>
            <a:endParaRPr lang="en-US">
              <a:solidFill>
                <a:prstClr val="black">
                  <a:tint val="75000"/>
                </a:prstClr>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Chart1.xls"/><Relationship Id="rId2" Type="http://schemas.openxmlformats.org/officeDocument/2006/relationships/slideLayout" Target="../slideLayouts/slideLayout8.xml"/><Relationship Id="rId1" Type="http://schemas.openxmlformats.org/officeDocument/2006/relationships/vmlDrawing" Target="../drawings/vmlDrawing3.v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gif"/><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gif"/><Relationship Id="rId9"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1.w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3.bin"/><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65.wmf"/><Relationship Id="rId5" Type="http://schemas.openxmlformats.org/officeDocument/2006/relationships/oleObject" Target="../embeddings/oleObject4.bin"/><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gif"/><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gif"/><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650" y="3282950"/>
            <a:ext cx="6999927" cy="438150"/>
          </a:xfrm>
        </p:spPr>
        <p:txBody>
          <a:bodyPr/>
          <a:lstStyle/>
          <a:p>
            <a:r>
              <a:rPr lang="en-GB" dirty="0" smtClean="0"/>
              <a:t>Factors Affecting use of CCDs for Precision Astronomy</a:t>
            </a:r>
            <a:endParaRPr lang="en-GB" dirty="0"/>
          </a:p>
        </p:txBody>
      </p:sp>
      <p:sp>
        <p:nvSpPr>
          <p:cNvPr id="3" name="Subtitle 2"/>
          <p:cNvSpPr>
            <a:spLocks noGrp="1"/>
          </p:cNvSpPr>
          <p:nvPr>
            <p:ph type="subTitle" idx="1"/>
          </p:nvPr>
        </p:nvSpPr>
        <p:spPr>
          <a:xfrm>
            <a:off x="374650" y="5192713"/>
            <a:ext cx="8448716" cy="500062"/>
          </a:xfrm>
        </p:spPr>
        <p:txBody>
          <a:bodyPr/>
          <a:lstStyle/>
          <a:p>
            <a:r>
              <a:rPr lang="en-GB" sz="2400" u="sng" dirty="0" smtClean="0"/>
              <a:t>Andrew Holland</a:t>
            </a:r>
            <a:r>
              <a:rPr lang="en-GB" sz="2400" dirty="0" smtClean="0"/>
              <a:t>, Neil Murray, Konstantin </a:t>
            </a:r>
            <a:r>
              <a:rPr lang="en-GB" sz="2400" dirty="0" err="1" smtClean="0"/>
              <a:t>Stefanov</a:t>
            </a:r>
            <a:endParaRPr lang="en-GB" sz="2400" dirty="0"/>
          </a:p>
        </p:txBody>
      </p:sp>
      <p:sp>
        <p:nvSpPr>
          <p:cNvPr id="4" name="Slide Number Placeholder 3"/>
          <p:cNvSpPr>
            <a:spLocks noGrp="1"/>
          </p:cNvSpPr>
          <p:nvPr>
            <p:ph type="sldNum" sz="quarter" idx="11"/>
          </p:nvPr>
        </p:nvSpPr>
        <p:spPr/>
        <p:txBody>
          <a:bodyPr/>
          <a:lstStyle/>
          <a:p>
            <a:pPr>
              <a:defRPr/>
            </a:pPr>
            <a:fld id="{A93D6516-A009-43BC-9DBB-EC5FE7EB7677}" type="slidenum">
              <a:rPr lang="en-GB" smtClean="0"/>
              <a:pPr>
                <a:defRPr/>
              </a:pPr>
              <a:t>1</a:t>
            </a:fld>
            <a:endParaRPr lang="en-GB"/>
          </a:p>
        </p:txBody>
      </p:sp>
    </p:spTree>
    <p:extLst>
      <p:ext uri="{BB962C8B-B14F-4D97-AF65-F5344CB8AC3E}">
        <p14:creationId xmlns:p14="http://schemas.microsoft.com/office/powerpoint/2010/main" val="47072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257926"/>
            <a:ext cx="804863" cy="600075"/>
          </a:xfrm>
          <a:prstGeom prst="rect">
            <a:avLst/>
          </a:prstGeom>
        </p:spPr>
      </p:pic>
      <p:pic>
        <p:nvPicPr>
          <p:cNvPr id="8" name="Picture 7" descr="mainheader.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1" y="336981"/>
            <a:ext cx="6350713" cy="646331"/>
          </a:xfrm>
          <a:prstGeom prst="rect">
            <a:avLst/>
          </a:prstGeom>
          <a:solidFill>
            <a:schemeClr val="bg1"/>
          </a:solidFill>
        </p:spPr>
        <p:txBody>
          <a:bodyPr wrap="none" rtlCol="0">
            <a:spAutoFit/>
          </a:bodyPr>
          <a:lstStyle/>
          <a:p>
            <a:r>
              <a:rPr lang="en-GB" sz="3600" dirty="0" smtClean="0">
                <a:solidFill>
                  <a:srgbClr val="002060"/>
                </a:solidFill>
                <a:latin typeface="+mj-lt"/>
              </a:rPr>
              <a:t>Trap pumping efficiency vs. temp</a:t>
            </a:r>
            <a:endParaRPr lang="en-GB" sz="2800" dirty="0">
              <a:solidFill>
                <a:srgbClr val="002060"/>
              </a:solidFill>
              <a:latin typeface="+mj-lt"/>
            </a:endParaRPr>
          </a:p>
        </p:txBody>
      </p:sp>
      <p:pic>
        <p:nvPicPr>
          <p:cNvPr id="1026" name="Picture 2" descr="C:\Users\Neil\Desktop\CCD Workshop\Pictures\IMG_2993.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16328" y="1484731"/>
            <a:ext cx="4836672" cy="34967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il\Desktop\CCD Workshop\Pictures\IMG_299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874989" y="1484730"/>
            <a:ext cx="4937734" cy="35089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Neil\Desktop\CCD Workshop\Pictures\IMG_2995.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83140" y="2420861"/>
            <a:ext cx="939720" cy="1032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372" y="5085231"/>
            <a:ext cx="9049256" cy="707886"/>
          </a:xfrm>
          <a:prstGeom prst="rect">
            <a:avLst/>
          </a:prstGeom>
          <a:noFill/>
        </p:spPr>
        <p:txBody>
          <a:bodyPr wrap="square" rtlCol="0">
            <a:spAutoFit/>
          </a:bodyPr>
          <a:lstStyle/>
          <a:p>
            <a:r>
              <a:rPr lang="en-GB" sz="2000" dirty="0" smtClean="0"/>
              <a:t>Changing the device temperature will change the emission time constants of the traps.  </a:t>
            </a:r>
            <a:endParaRPr lang="en-GB" sz="2000" dirty="0"/>
          </a:p>
        </p:txBody>
      </p:sp>
      <p:cxnSp>
        <p:nvCxnSpPr>
          <p:cNvPr id="4" name="Straight Connector 3"/>
          <p:cNvCxnSpPr/>
          <p:nvPr/>
        </p:nvCxnSpPr>
        <p:spPr>
          <a:xfrm>
            <a:off x="1385139" y="3491331"/>
            <a:ext cx="241833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55752" y="3088000"/>
            <a:ext cx="241833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5300" y="332571"/>
            <a:ext cx="6350713" cy="646331"/>
          </a:xfrm>
          <a:prstGeom prst="rect">
            <a:avLst/>
          </a:prstGeom>
          <a:solidFill>
            <a:schemeClr val="bg1"/>
          </a:solidFill>
        </p:spPr>
        <p:txBody>
          <a:bodyPr wrap="none" rtlCol="0">
            <a:spAutoFit/>
          </a:bodyPr>
          <a:lstStyle/>
          <a:p>
            <a:r>
              <a:rPr lang="en-GB" sz="3600" dirty="0" smtClean="0">
                <a:solidFill>
                  <a:srgbClr val="1F497D"/>
                </a:solidFill>
              </a:rPr>
              <a:t>Trap pumping efficiency vs. temp</a:t>
            </a:r>
            <a:endParaRPr lang="en-GB" sz="2800" dirty="0">
              <a:solidFill>
                <a:srgbClr val="1F497D"/>
              </a:solidFill>
            </a:endParaRPr>
          </a:p>
        </p:txBody>
      </p:sp>
    </p:spTree>
    <p:extLst>
      <p:ext uri="{BB962C8B-B14F-4D97-AF65-F5344CB8AC3E}">
        <p14:creationId xmlns:p14="http://schemas.microsoft.com/office/powerpoint/2010/main" val="72223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257926"/>
            <a:ext cx="804863" cy="600075"/>
          </a:xfrm>
          <a:prstGeom prst="rect">
            <a:avLst/>
          </a:prstGeom>
        </p:spPr>
      </p:pic>
      <p:pic>
        <p:nvPicPr>
          <p:cNvPr id="8" name="Picture 7" descr="mainheader.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36981"/>
            <a:ext cx="6647974" cy="646331"/>
          </a:xfrm>
          <a:prstGeom prst="rect">
            <a:avLst/>
          </a:prstGeom>
          <a:solidFill>
            <a:schemeClr val="bg1"/>
          </a:solidFill>
        </p:spPr>
        <p:txBody>
          <a:bodyPr wrap="none" rtlCol="0">
            <a:spAutoFit/>
          </a:bodyPr>
          <a:lstStyle/>
          <a:p>
            <a:r>
              <a:rPr lang="en-GB" sz="3600" dirty="0" smtClean="0">
                <a:solidFill>
                  <a:srgbClr val="1F497D"/>
                </a:solidFill>
              </a:rPr>
              <a:t>Gain calibration				</a:t>
            </a:r>
            <a:endParaRPr lang="en-GB" sz="3200" dirty="0">
              <a:solidFill>
                <a:srgbClr val="1F497D"/>
              </a:solidFill>
            </a:endParaRPr>
          </a:p>
        </p:txBody>
      </p:sp>
      <p:cxnSp>
        <p:nvCxnSpPr>
          <p:cNvPr id="5" name="Straight Arrow Connector 4"/>
          <p:cNvCxnSpPr/>
          <p:nvPr/>
        </p:nvCxnSpPr>
        <p:spPr>
          <a:xfrm flipH="1" flipV="1">
            <a:off x="2456654" y="2276840"/>
            <a:ext cx="312043" cy="288040"/>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222621" y="3078304"/>
            <a:ext cx="760578" cy="1502856"/>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0361" y="1268700"/>
            <a:ext cx="9205278" cy="2862322"/>
          </a:xfrm>
          <a:prstGeom prst="rect">
            <a:avLst/>
          </a:prstGeom>
        </p:spPr>
        <p:txBody>
          <a:bodyPr wrap="square">
            <a:spAutoFit/>
          </a:bodyPr>
          <a:lstStyle/>
          <a:p>
            <a:pPr>
              <a:spcBef>
                <a:spcPts val="1200"/>
              </a:spcBef>
            </a:pPr>
            <a:r>
              <a:rPr lang="en-GB" sz="2000" dirty="0" smtClean="0"/>
              <a:t>A number intrinsic traps are present in any CCD.  Pre-flight these can be calibrated in terms of pumping efficiency under the strict operating conditions for the mission (transfer time and temperature) to a known signal such as Fe55.</a:t>
            </a:r>
            <a:endParaRPr lang="en-GB" sz="2000" dirty="0"/>
          </a:p>
          <a:p>
            <a:pPr>
              <a:spcBef>
                <a:spcPts val="1200"/>
              </a:spcBef>
            </a:pPr>
            <a:r>
              <a:rPr lang="en-GB" sz="2000" dirty="0" smtClean="0"/>
              <a:t>This then allows the pumped signal for the same number of cycles and similar background level to be converted into electrons.</a:t>
            </a:r>
            <a:endParaRPr lang="en-GB" sz="2000" dirty="0"/>
          </a:p>
          <a:p>
            <a:pPr>
              <a:spcBef>
                <a:spcPts val="1200"/>
              </a:spcBef>
            </a:pPr>
            <a:r>
              <a:rPr lang="en-GB" sz="2000" dirty="0" smtClean="0"/>
              <a:t>Only at the point that additional radiation induced traps interfere with a known trap does its gain calibration become unreliable.  However as there are many to use the probability of losing gain calibration for each device remains low.</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4340" y="4221110"/>
            <a:ext cx="6357478" cy="158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91227" y="4437141"/>
            <a:ext cx="3030387" cy="923330"/>
          </a:xfrm>
          <a:prstGeom prst="rect">
            <a:avLst/>
          </a:prstGeom>
          <a:noFill/>
        </p:spPr>
        <p:txBody>
          <a:bodyPr wrap="square" rtlCol="0">
            <a:spAutoFit/>
          </a:bodyPr>
          <a:lstStyle/>
          <a:p>
            <a:r>
              <a:rPr lang="en-GB" dirty="0" smtClean="0"/>
              <a:t>Histogram of a multiple serial register trap samples pumped at </a:t>
            </a:r>
            <a:r>
              <a:rPr lang="en-GB" dirty="0" smtClean="0">
                <a:solidFill>
                  <a:srgbClr val="FF0000"/>
                </a:solidFill>
              </a:rPr>
              <a:t>70</a:t>
            </a:r>
            <a:r>
              <a:rPr lang="en-GB" dirty="0" smtClean="0"/>
              <a:t> </a:t>
            </a:r>
            <a:r>
              <a:rPr lang="en-GB" dirty="0" smtClean="0">
                <a:solidFill>
                  <a:srgbClr val="FF0000"/>
                </a:solidFill>
              </a:rPr>
              <a:t>kHz</a:t>
            </a:r>
            <a:r>
              <a:rPr lang="en-GB" dirty="0" smtClean="0"/>
              <a:t> and </a:t>
            </a:r>
            <a:r>
              <a:rPr lang="en-GB" dirty="0" smtClean="0">
                <a:solidFill>
                  <a:srgbClr val="0000FF"/>
                </a:solidFill>
              </a:rPr>
              <a:t>200 kHz </a:t>
            </a:r>
            <a:endParaRPr lang="en-GB" dirty="0">
              <a:solidFill>
                <a:srgbClr val="0000FF"/>
              </a:solidFill>
            </a:endParaRPr>
          </a:p>
        </p:txBody>
      </p:sp>
    </p:spTree>
    <p:extLst>
      <p:ext uri="{BB962C8B-B14F-4D97-AF65-F5344CB8AC3E}">
        <p14:creationId xmlns:p14="http://schemas.microsoft.com/office/powerpoint/2010/main" val="382295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07339" y="403761"/>
            <a:ext cx="5962517" cy="542390"/>
          </a:xfrm>
          <a:prstGeom prst="rect">
            <a:avLst/>
          </a:prstGeom>
        </p:spPr>
        <p:txBody>
          <a:bodyPr/>
          <a:lstStyle>
            <a:lvl1pPr algn="l" rtl="0" eaLnBrk="0" fontAlgn="base" hangingPunct="0">
              <a:lnSpc>
                <a:spcPct val="90000"/>
              </a:lnSpc>
              <a:spcBef>
                <a:spcPct val="0"/>
              </a:spcBef>
              <a:spcAft>
                <a:spcPct val="40000"/>
              </a:spcAft>
              <a:defRPr sz="2400" b="1">
                <a:solidFill>
                  <a:srgbClr val="404040"/>
                </a:solidFill>
                <a:latin typeface="MetaNormal-Roman" pitchFamily="34" charset="0"/>
                <a:ea typeface="+mj-ea"/>
                <a:cs typeface="Arial" pitchFamily="34" charset="0"/>
              </a:defRPr>
            </a:lvl1pPr>
            <a:lvl2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2pPr>
            <a:lvl3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3pPr>
            <a:lvl4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4pPr>
            <a:lvl5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5pPr>
            <a:lvl6pPr marL="457200" algn="l" rtl="0" eaLnBrk="1" fontAlgn="base" hangingPunct="1">
              <a:lnSpc>
                <a:spcPct val="90000"/>
              </a:lnSpc>
              <a:spcBef>
                <a:spcPct val="0"/>
              </a:spcBef>
              <a:spcAft>
                <a:spcPct val="40000"/>
              </a:spcAft>
              <a:defRPr sz="2000" b="1">
                <a:solidFill>
                  <a:srgbClr val="766E64"/>
                </a:solidFill>
                <a:latin typeface="MetaNormal-Roman" pitchFamily="-108" charset="0"/>
              </a:defRPr>
            </a:lvl6pPr>
            <a:lvl7pPr marL="914400" algn="l" rtl="0" eaLnBrk="1" fontAlgn="base" hangingPunct="1">
              <a:lnSpc>
                <a:spcPct val="90000"/>
              </a:lnSpc>
              <a:spcBef>
                <a:spcPct val="0"/>
              </a:spcBef>
              <a:spcAft>
                <a:spcPct val="40000"/>
              </a:spcAft>
              <a:defRPr sz="2000" b="1">
                <a:solidFill>
                  <a:srgbClr val="766E64"/>
                </a:solidFill>
                <a:latin typeface="MetaNormal-Roman" pitchFamily="-108" charset="0"/>
              </a:defRPr>
            </a:lvl7pPr>
            <a:lvl8pPr marL="1371600" algn="l" rtl="0" eaLnBrk="1" fontAlgn="base" hangingPunct="1">
              <a:lnSpc>
                <a:spcPct val="90000"/>
              </a:lnSpc>
              <a:spcBef>
                <a:spcPct val="0"/>
              </a:spcBef>
              <a:spcAft>
                <a:spcPct val="40000"/>
              </a:spcAft>
              <a:defRPr sz="2000" b="1">
                <a:solidFill>
                  <a:srgbClr val="766E64"/>
                </a:solidFill>
                <a:latin typeface="MetaNormal-Roman" pitchFamily="-108" charset="0"/>
              </a:defRPr>
            </a:lvl8pPr>
            <a:lvl9pPr marL="1828800" algn="l" rtl="0" eaLnBrk="1" fontAlgn="base" hangingPunct="1">
              <a:lnSpc>
                <a:spcPct val="90000"/>
              </a:lnSpc>
              <a:spcBef>
                <a:spcPct val="0"/>
              </a:spcBef>
              <a:spcAft>
                <a:spcPct val="40000"/>
              </a:spcAft>
              <a:defRPr sz="2000" b="1">
                <a:solidFill>
                  <a:srgbClr val="766E64"/>
                </a:solidFill>
                <a:latin typeface="MetaNormal-Roman" pitchFamily="-108" charset="0"/>
              </a:defRPr>
            </a:lvl9pPr>
          </a:lstStyle>
          <a:p>
            <a:pPr>
              <a:defRPr/>
            </a:pPr>
            <a:r>
              <a:rPr lang="en-GB" sz="1800" kern="0" dirty="0" smtClean="0">
                <a:cs typeface="Arial" charset="0"/>
              </a:rPr>
              <a:t>Trap identification through </a:t>
            </a:r>
            <a:r>
              <a:rPr lang="en-GB" sz="1800" kern="0" dirty="0" err="1" smtClean="0">
                <a:cs typeface="Arial" charset="0"/>
              </a:rPr>
              <a:t>t</a:t>
            </a:r>
            <a:r>
              <a:rPr lang="en-GB" sz="1800" kern="0" baseline="-25000" dirty="0" err="1" smtClean="0">
                <a:cs typeface="Arial" charset="0"/>
              </a:rPr>
              <a:t>e</a:t>
            </a:r>
            <a:r>
              <a:rPr lang="en-GB" sz="1800" kern="0" dirty="0" smtClean="0">
                <a:cs typeface="Arial" charset="0"/>
              </a:rPr>
              <a:t> determination</a:t>
            </a:r>
            <a:r>
              <a:rPr lang="en-GB" sz="1800" kern="0" dirty="0" smtClean="0">
                <a:cs typeface="Arial" charset="0"/>
              </a:rPr>
              <a:t/>
            </a:r>
            <a:br>
              <a:rPr lang="en-GB" sz="1800" kern="0" dirty="0" smtClean="0">
                <a:cs typeface="Arial" charset="0"/>
              </a:rPr>
            </a:br>
            <a:endParaRPr lang="en-GB" sz="1800" kern="0" dirty="0" smtClean="0">
              <a:cs typeface="Arial" charset="0"/>
            </a:endParaRP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068" y="1341438"/>
            <a:ext cx="7482813" cy="421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Rectangle 140"/>
          <p:cNvSpPr>
            <a:spLocks noChangeArrowheads="1"/>
          </p:cNvSpPr>
          <p:nvPr/>
        </p:nvSpPr>
        <p:spPr bwMode="auto">
          <a:xfrm>
            <a:off x="545175" y="836613"/>
            <a:ext cx="70993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90000"/>
              </a:lnSpc>
              <a:spcAft>
                <a:spcPct val="20000"/>
              </a:spcAft>
              <a:buClr>
                <a:schemeClr val="accent1"/>
              </a:buClr>
              <a:buSzPct val="90000"/>
              <a:buFont typeface="Zapf Dingbats" charset="2"/>
              <a:buNone/>
            </a:pPr>
            <a:r>
              <a:rPr lang="en-GB" altLang="en-US" sz="1400">
                <a:solidFill>
                  <a:srgbClr val="00295D"/>
                </a:solidFill>
                <a:latin typeface="MetaNormal-Roman" pitchFamily="34" charset="0"/>
              </a:rPr>
              <a:t>CCD204 (12 µm square pixel) at -114 °C (159K) measured by CEI using </a:t>
            </a:r>
            <a:r>
              <a:rPr lang="en-GB" altLang="en-US" sz="1400" baseline="30000">
                <a:solidFill>
                  <a:srgbClr val="00295D"/>
                </a:solidFill>
                <a:latin typeface="MetaNormal-Roman" pitchFamily="34" charset="0"/>
              </a:rPr>
              <a:t>55</a:t>
            </a:r>
            <a:r>
              <a:rPr lang="en-GB" altLang="en-US" sz="1400">
                <a:solidFill>
                  <a:srgbClr val="00295D"/>
                </a:solidFill>
                <a:latin typeface="MetaNormal-Roman" pitchFamily="34" charset="0"/>
              </a:rPr>
              <a:t>Fe</a:t>
            </a:r>
          </a:p>
          <a:p>
            <a:pPr algn="l" eaLnBrk="1" hangingPunct="1">
              <a:lnSpc>
                <a:spcPct val="90000"/>
              </a:lnSpc>
              <a:spcAft>
                <a:spcPct val="20000"/>
              </a:spcAft>
              <a:buClr>
                <a:schemeClr val="accent1"/>
              </a:buClr>
              <a:buSzPct val="90000"/>
              <a:buFont typeface="Zapf Dingbats" charset="2"/>
              <a:buNone/>
            </a:pPr>
            <a:endParaRPr lang="en-GB" altLang="en-US" sz="1400">
              <a:solidFill>
                <a:srgbClr val="00295D"/>
              </a:solidFill>
              <a:latin typeface="MetaNormal-Roman" pitchFamily="34" charset="0"/>
            </a:endParaRPr>
          </a:p>
          <a:p>
            <a:pPr algn="l" eaLnBrk="1" hangingPunct="1">
              <a:lnSpc>
                <a:spcPct val="90000"/>
              </a:lnSpc>
              <a:spcAft>
                <a:spcPct val="20000"/>
              </a:spcAft>
              <a:buClr>
                <a:schemeClr val="accent1"/>
              </a:buClr>
              <a:buSzPct val="90000"/>
              <a:buFont typeface="Zapf Dingbats" charset="2"/>
              <a:buNone/>
            </a:pPr>
            <a:endParaRPr lang="en-GB" altLang="en-US" sz="1400">
              <a:solidFill>
                <a:srgbClr val="00295D"/>
              </a:solidFill>
              <a:latin typeface="MetaNormal-Roman" pitchFamily="34" charset="0"/>
            </a:endParaRPr>
          </a:p>
        </p:txBody>
      </p:sp>
      <p:sp>
        <p:nvSpPr>
          <p:cNvPr id="9221" name="Rectangle 140"/>
          <p:cNvSpPr>
            <a:spLocks noChangeArrowheads="1"/>
          </p:cNvSpPr>
          <p:nvPr/>
        </p:nvSpPr>
        <p:spPr bwMode="auto">
          <a:xfrm>
            <a:off x="1871134" y="5697538"/>
            <a:ext cx="635807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Aft>
                <a:spcPct val="20000"/>
              </a:spcAft>
              <a:buClr>
                <a:schemeClr val="accent1"/>
              </a:buClr>
              <a:buSzPct val="90000"/>
              <a:buFont typeface="Zapf Dingbats" charset="2"/>
              <a:buNone/>
            </a:pPr>
            <a:r>
              <a:rPr lang="en-GB" altLang="en-US" sz="1600">
                <a:solidFill>
                  <a:srgbClr val="00295D"/>
                </a:solidFill>
                <a:latin typeface="MetaNormal-Roman" pitchFamily="34" charset="0"/>
              </a:rPr>
              <a:t>Proton-irradiated (10 MeV) results show t</a:t>
            </a:r>
            <a:r>
              <a:rPr lang="en-GB" altLang="en-US" sz="1600" baseline="-25000">
                <a:solidFill>
                  <a:srgbClr val="00295D"/>
                </a:solidFill>
                <a:latin typeface="MetaNormal-Roman" pitchFamily="34" charset="0"/>
              </a:rPr>
              <a:t>e</a:t>
            </a:r>
            <a:r>
              <a:rPr lang="en-GB" altLang="en-US" sz="1600">
                <a:solidFill>
                  <a:srgbClr val="00295D"/>
                </a:solidFill>
                <a:latin typeface="MetaNormal-Roman" pitchFamily="34" charset="0"/>
              </a:rPr>
              <a:t> ~ 1.5 seconds</a:t>
            </a:r>
          </a:p>
          <a:p>
            <a:pPr eaLnBrk="1" hangingPunct="1">
              <a:lnSpc>
                <a:spcPct val="90000"/>
              </a:lnSpc>
              <a:spcAft>
                <a:spcPct val="20000"/>
              </a:spcAft>
              <a:buClr>
                <a:schemeClr val="accent1"/>
              </a:buClr>
              <a:buSzPct val="90000"/>
              <a:buFont typeface="Zapf Dingbats" charset="2"/>
              <a:buNone/>
            </a:pPr>
            <a:endParaRPr lang="en-GB" altLang="en-US" sz="1200">
              <a:solidFill>
                <a:srgbClr val="00295D"/>
              </a:solidFill>
              <a:latin typeface="MetaNormal-Roman" pitchFamily="34" charset="0"/>
            </a:endParaRPr>
          </a:p>
          <a:p>
            <a:pPr eaLnBrk="1" hangingPunct="1">
              <a:lnSpc>
                <a:spcPct val="90000"/>
              </a:lnSpc>
              <a:spcAft>
                <a:spcPct val="20000"/>
              </a:spcAft>
              <a:buClr>
                <a:schemeClr val="accent1"/>
              </a:buClr>
              <a:buSzPct val="90000"/>
              <a:buFont typeface="Zapf Dingbats" charset="2"/>
              <a:buNone/>
            </a:pPr>
            <a:r>
              <a:rPr lang="en-GB" altLang="en-US" sz="1200">
                <a:solidFill>
                  <a:srgbClr val="00295D"/>
                </a:solidFill>
                <a:latin typeface="MetaNormal-Roman" pitchFamily="34" charset="0"/>
              </a:rPr>
              <a:t>n.b. this data set took about 1 week to generate</a:t>
            </a:r>
          </a:p>
          <a:p>
            <a:pPr eaLnBrk="1" hangingPunct="1">
              <a:lnSpc>
                <a:spcPct val="90000"/>
              </a:lnSpc>
              <a:spcAft>
                <a:spcPct val="20000"/>
              </a:spcAft>
              <a:buClr>
                <a:schemeClr val="accent1"/>
              </a:buClr>
              <a:buSzPct val="90000"/>
              <a:buFont typeface="Zapf Dingbats" charset="2"/>
              <a:buNone/>
            </a:pPr>
            <a:endParaRPr lang="en-GB" altLang="en-US" sz="1600">
              <a:solidFill>
                <a:srgbClr val="00295D"/>
              </a:solidFill>
              <a:latin typeface="MetaNormal-Roman" pitchFamily="34" charset="0"/>
            </a:endParaRPr>
          </a:p>
          <a:p>
            <a:pPr eaLnBrk="1" hangingPunct="1">
              <a:lnSpc>
                <a:spcPct val="90000"/>
              </a:lnSpc>
              <a:spcAft>
                <a:spcPct val="20000"/>
              </a:spcAft>
              <a:buClr>
                <a:schemeClr val="accent1"/>
              </a:buClr>
              <a:buSzPct val="90000"/>
              <a:buFont typeface="Zapf Dingbats" charset="2"/>
              <a:buNone/>
            </a:pPr>
            <a:endParaRPr lang="en-GB" altLang="en-US" sz="1600">
              <a:solidFill>
                <a:srgbClr val="00295D"/>
              </a:solidFill>
              <a:latin typeface="MetaNormal-Roman" pitchFamily="34" charset="0"/>
            </a:endParaRPr>
          </a:p>
        </p:txBody>
      </p:sp>
      <p:sp>
        <p:nvSpPr>
          <p:cNvPr id="9222" name="Text Box 29"/>
          <p:cNvSpPr txBox="1">
            <a:spLocks noChangeArrowheads="1"/>
          </p:cNvSpPr>
          <p:nvPr/>
        </p:nvSpPr>
        <p:spPr bwMode="auto">
          <a:xfrm>
            <a:off x="8492332" y="1171576"/>
            <a:ext cx="1062831"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200">
                <a:solidFill>
                  <a:srgbClr val="2B2B2B"/>
                </a:solidFill>
                <a:latin typeface="Arial" pitchFamily="34" charset="0"/>
              </a:rPr>
              <a:t>Traps/pixel</a:t>
            </a:r>
          </a:p>
        </p:txBody>
      </p:sp>
      <p:sp>
        <p:nvSpPr>
          <p:cNvPr id="9223" name="Text Box 29"/>
          <p:cNvSpPr txBox="1">
            <a:spLocks noChangeArrowheads="1"/>
          </p:cNvSpPr>
          <p:nvPr/>
        </p:nvSpPr>
        <p:spPr bwMode="auto">
          <a:xfrm>
            <a:off x="8669470" y="1712913"/>
            <a:ext cx="624284"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200">
                <a:solidFill>
                  <a:srgbClr val="2B2B2B"/>
                </a:solidFill>
                <a:latin typeface="Arial" pitchFamily="34" charset="0"/>
              </a:rPr>
              <a:t>0.2</a:t>
            </a:r>
          </a:p>
        </p:txBody>
      </p:sp>
      <p:sp>
        <p:nvSpPr>
          <p:cNvPr id="9224" name="Text Box 29"/>
          <p:cNvSpPr txBox="1">
            <a:spLocks noChangeArrowheads="1"/>
          </p:cNvSpPr>
          <p:nvPr/>
        </p:nvSpPr>
        <p:spPr bwMode="auto">
          <a:xfrm>
            <a:off x="8700427" y="3046414"/>
            <a:ext cx="624284"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1200">
                <a:solidFill>
                  <a:srgbClr val="2B2B2B"/>
                </a:solidFill>
                <a:latin typeface="Arial" pitchFamily="34" charset="0"/>
              </a:rPr>
              <a:t>0.1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3" name="Picture 2" descr="image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23" y="1557339"/>
            <a:ext cx="8033146"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1" name="Straight Arrow Connector 8"/>
          <p:cNvCxnSpPr>
            <a:cxnSpLocks noChangeShapeType="1"/>
          </p:cNvCxnSpPr>
          <p:nvPr/>
        </p:nvCxnSpPr>
        <p:spPr bwMode="auto">
          <a:xfrm>
            <a:off x="5771621" y="3619501"/>
            <a:ext cx="0" cy="160972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292" name="Straight Arrow Connector 11"/>
          <p:cNvCxnSpPr>
            <a:cxnSpLocks noChangeShapeType="1"/>
          </p:cNvCxnSpPr>
          <p:nvPr/>
        </p:nvCxnSpPr>
        <p:spPr bwMode="auto">
          <a:xfrm>
            <a:off x="6475016" y="3644900"/>
            <a:ext cx="0" cy="158432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293" name="Straight Arrow Connector 12"/>
          <p:cNvCxnSpPr>
            <a:cxnSpLocks noChangeShapeType="1"/>
          </p:cNvCxnSpPr>
          <p:nvPr/>
        </p:nvCxnSpPr>
        <p:spPr bwMode="auto">
          <a:xfrm>
            <a:off x="6980635" y="3789363"/>
            <a:ext cx="0" cy="144938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294" name="Straight Arrow Connector 13"/>
          <p:cNvCxnSpPr>
            <a:cxnSpLocks noChangeShapeType="1"/>
          </p:cNvCxnSpPr>
          <p:nvPr/>
        </p:nvCxnSpPr>
        <p:spPr bwMode="auto">
          <a:xfrm>
            <a:off x="7293637" y="4238626"/>
            <a:ext cx="0" cy="100012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295" name="Text Box 29"/>
          <p:cNvSpPr txBox="1">
            <a:spLocks noChangeArrowheads="1"/>
          </p:cNvSpPr>
          <p:nvPr/>
        </p:nvSpPr>
        <p:spPr bwMode="auto">
          <a:xfrm>
            <a:off x="2574529" y="6092826"/>
            <a:ext cx="437171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GB" altLang="en-US" sz="1200">
                <a:solidFill>
                  <a:srgbClr val="2B2B2B"/>
                </a:solidFill>
                <a:latin typeface="Arial" pitchFamily="34" charset="0"/>
              </a:rPr>
              <a:t>Effective t</a:t>
            </a:r>
            <a:r>
              <a:rPr lang="en-GB" altLang="en-US" sz="1200" baseline="-25000">
                <a:solidFill>
                  <a:srgbClr val="2B2B2B"/>
                </a:solidFill>
                <a:latin typeface="Arial" pitchFamily="34" charset="0"/>
              </a:rPr>
              <a:t>e</a:t>
            </a:r>
            <a:r>
              <a:rPr lang="en-GB" altLang="en-US" sz="1200">
                <a:solidFill>
                  <a:srgbClr val="2B2B2B"/>
                </a:solidFill>
                <a:latin typeface="Arial" pitchFamily="34" charset="0"/>
              </a:rPr>
              <a:t> values (loss ~ 63% of maximum) shown by: </a:t>
            </a:r>
          </a:p>
        </p:txBody>
      </p:sp>
      <p:cxnSp>
        <p:nvCxnSpPr>
          <p:cNvPr id="12296" name="Straight Arrow Connector 15"/>
          <p:cNvCxnSpPr>
            <a:cxnSpLocks noChangeShapeType="1"/>
          </p:cNvCxnSpPr>
          <p:nvPr/>
        </p:nvCxnSpPr>
        <p:spPr bwMode="auto">
          <a:xfrm>
            <a:off x="6786298" y="6129338"/>
            <a:ext cx="0" cy="21590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Rectangle 2"/>
          <p:cNvSpPr txBox="1">
            <a:spLocks noChangeArrowheads="1"/>
          </p:cNvSpPr>
          <p:nvPr/>
        </p:nvSpPr>
        <p:spPr>
          <a:xfrm>
            <a:off x="507339" y="296864"/>
            <a:ext cx="5962517" cy="649287"/>
          </a:xfrm>
          <a:prstGeom prst="rect">
            <a:avLst/>
          </a:prstGeom>
        </p:spPr>
        <p:txBody>
          <a:bodyPr/>
          <a:lstStyle>
            <a:lvl1pPr algn="l" rtl="0" eaLnBrk="0" fontAlgn="base" hangingPunct="0">
              <a:lnSpc>
                <a:spcPct val="90000"/>
              </a:lnSpc>
              <a:spcBef>
                <a:spcPct val="0"/>
              </a:spcBef>
              <a:spcAft>
                <a:spcPct val="40000"/>
              </a:spcAft>
              <a:defRPr sz="2400" b="1">
                <a:solidFill>
                  <a:srgbClr val="404040"/>
                </a:solidFill>
                <a:latin typeface="MetaNormal-Roman" pitchFamily="34" charset="0"/>
                <a:ea typeface="+mj-ea"/>
                <a:cs typeface="Arial" pitchFamily="34" charset="0"/>
              </a:defRPr>
            </a:lvl1pPr>
            <a:lvl2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2pPr>
            <a:lvl3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3pPr>
            <a:lvl4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4pPr>
            <a:lvl5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5pPr>
            <a:lvl6pPr marL="457200" algn="l" rtl="0" eaLnBrk="1" fontAlgn="base" hangingPunct="1">
              <a:lnSpc>
                <a:spcPct val="90000"/>
              </a:lnSpc>
              <a:spcBef>
                <a:spcPct val="0"/>
              </a:spcBef>
              <a:spcAft>
                <a:spcPct val="40000"/>
              </a:spcAft>
              <a:defRPr sz="2000" b="1">
                <a:solidFill>
                  <a:srgbClr val="766E64"/>
                </a:solidFill>
                <a:latin typeface="MetaNormal-Roman" pitchFamily="-108" charset="0"/>
              </a:defRPr>
            </a:lvl6pPr>
            <a:lvl7pPr marL="914400" algn="l" rtl="0" eaLnBrk="1" fontAlgn="base" hangingPunct="1">
              <a:lnSpc>
                <a:spcPct val="90000"/>
              </a:lnSpc>
              <a:spcBef>
                <a:spcPct val="0"/>
              </a:spcBef>
              <a:spcAft>
                <a:spcPct val="40000"/>
              </a:spcAft>
              <a:defRPr sz="2000" b="1">
                <a:solidFill>
                  <a:srgbClr val="766E64"/>
                </a:solidFill>
                <a:latin typeface="MetaNormal-Roman" pitchFamily="-108" charset="0"/>
              </a:defRPr>
            </a:lvl7pPr>
            <a:lvl8pPr marL="1371600" algn="l" rtl="0" eaLnBrk="1" fontAlgn="base" hangingPunct="1">
              <a:lnSpc>
                <a:spcPct val="90000"/>
              </a:lnSpc>
              <a:spcBef>
                <a:spcPct val="0"/>
              </a:spcBef>
              <a:spcAft>
                <a:spcPct val="40000"/>
              </a:spcAft>
              <a:defRPr sz="2000" b="1">
                <a:solidFill>
                  <a:srgbClr val="766E64"/>
                </a:solidFill>
                <a:latin typeface="MetaNormal-Roman" pitchFamily="-108" charset="0"/>
              </a:defRPr>
            </a:lvl8pPr>
            <a:lvl9pPr marL="1828800" algn="l" rtl="0" eaLnBrk="1" fontAlgn="base" hangingPunct="1">
              <a:lnSpc>
                <a:spcPct val="90000"/>
              </a:lnSpc>
              <a:spcBef>
                <a:spcPct val="0"/>
              </a:spcBef>
              <a:spcAft>
                <a:spcPct val="40000"/>
              </a:spcAft>
              <a:defRPr sz="2000" b="1">
                <a:solidFill>
                  <a:srgbClr val="766E64"/>
                </a:solidFill>
                <a:latin typeface="MetaNormal-Roman" pitchFamily="-108" charset="0"/>
              </a:defRPr>
            </a:lvl9pPr>
          </a:lstStyle>
          <a:p>
            <a:pPr>
              <a:defRPr/>
            </a:pPr>
            <a:r>
              <a:rPr lang="en-GB" sz="1800" kern="0" dirty="0" smtClean="0">
                <a:cs typeface="Arial" charset="0"/>
              </a:rPr>
              <a:t>Example of </a:t>
            </a:r>
            <a:r>
              <a:rPr lang="en-GB" sz="1800" kern="0" dirty="0" err="1" smtClean="0">
                <a:cs typeface="Arial" charset="0"/>
              </a:rPr>
              <a:t>t</a:t>
            </a:r>
            <a:r>
              <a:rPr lang="en-GB" sz="1800" kern="0" baseline="-25000" dirty="0" err="1" smtClean="0">
                <a:cs typeface="Arial" charset="0"/>
              </a:rPr>
              <a:t>e</a:t>
            </a:r>
            <a:r>
              <a:rPr lang="en-GB" sz="1800" kern="0" dirty="0" smtClean="0">
                <a:cs typeface="Arial" charset="0"/>
              </a:rPr>
              <a:t> determination – parallel (slow A)</a:t>
            </a:r>
            <a:br>
              <a:rPr lang="en-GB" sz="1800" kern="0" dirty="0" smtClean="0">
                <a:cs typeface="Arial" charset="0"/>
              </a:rPr>
            </a:br>
            <a:endParaRPr lang="en-GB" sz="1800" kern="0" dirty="0" smtClean="0">
              <a:cs typeface="Arial" charset="0"/>
            </a:endParaRPr>
          </a:p>
        </p:txBody>
      </p:sp>
      <p:sp>
        <p:nvSpPr>
          <p:cNvPr id="12298" name="Rectangle 140"/>
          <p:cNvSpPr>
            <a:spLocks noChangeArrowheads="1"/>
          </p:cNvSpPr>
          <p:nvPr/>
        </p:nvSpPr>
        <p:spPr bwMode="auto">
          <a:xfrm>
            <a:off x="545175" y="836613"/>
            <a:ext cx="70993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90000"/>
              </a:lnSpc>
              <a:spcAft>
                <a:spcPct val="20000"/>
              </a:spcAft>
              <a:buClr>
                <a:schemeClr val="accent1"/>
              </a:buClr>
              <a:buSzPct val="90000"/>
              <a:buFont typeface="Zapf Dingbats" charset="2"/>
              <a:buNone/>
            </a:pPr>
            <a:r>
              <a:rPr lang="en-GB" altLang="en-US" sz="1400" dirty="0" smtClean="0">
                <a:solidFill>
                  <a:srgbClr val="00295D"/>
                </a:solidFill>
                <a:latin typeface="MetaNormal-Roman" pitchFamily="34" charset="0"/>
              </a:rPr>
              <a:t>CCD273 </a:t>
            </a:r>
            <a:r>
              <a:rPr lang="en-GB" altLang="en-US" sz="1400" dirty="0">
                <a:solidFill>
                  <a:srgbClr val="00295D"/>
                </a:solidFill>
                <a:latin typeface="MetaNormal-Roman" pitchFamily="34" charset="0"/>
              </a:rPr>
              <a:t>(12 µm square pixel) measured by CEI using edge response</a:t>
            </a:r>
          </a:p>
          <a:p>
            <a:pPr algn="l" eaLnBrk="1" hangingPunct="1">
              <a:lnSpc>
                <a:spcPct val="90000"/>
              </a:lnSpc>
              <a:spcAft>
                <a:spcPct val="20000"/>
              </a:spcAft>
              <a:buClr>
                <a:schemeClr val="accent1"/>
              </a:buClr>
              <a:buSzPct val="90000"/>
              <a:buFont typeface="Zapf Dingbats" charset="2"/>
              <a:buNone/>
            </a:pPr>
            <a:endParaRPr lang="en-GB" altLang="en-US" sz="1400" dirty="0">
              <a:solidFill>
                <a:srgbClr val="00295D"/>
              </a:solidFill>
              <a:latin typeface="MetaNormal-Roman" pitchFamily="34" charset="0"/>
            </a:endParaRPr>
          </a:p>
        </p:txBody>
      </p:sp>
      <p:cxnSp>
        <p:nvCxnSpPr>
          <p:cNvPr id="13" name="Straight Connector 12"/>
          <p:cNvCxnSpPr/>
          <p:nvPr/>
        </p:nvCxnSpPr>
        <p:spPr bwMode="auto">
          <a:xfrm>
            <a:off x="5654675" y="3608388"/>
            <a:ext cx="233892" cy="0"/>
          </a:xfrm>
          <a:prstGeom prst="line">
            <a:avLst/>
          </a:prstGeom>
          <a:solidFill>
            <a:schemeClr val="accent1"/>
          </a:solidFill>
          <a:ln w="9525" cap="flat" cmpd="sng" algn="ctr">
            <a:solidFill>
              <a:schemeClr val="accent1">
                <a:lumMod val="50000"/>
                <a:lumOff val="50000"/>
              </a:schemeClr>
            </a:solidFill>
            <a:prstDash val="solid"/>
            <a:round/>
            <a:headEnd type="none" w="med" len="med"/>
            <a:tailEnd type="none" w="med" len="med"/>
          </a:ln>
          <a:effectLst/>
        </p:spPr>
      </p:cxnSp>
      <p:cxnSp>
        <p:nvCxnSpPr>
          <p:cNvPr id="26" name="Straight Connector 25"/>
          <p:cNvCxnSpPr/>
          <p:nvPr/>
        </p:nvCxnSpPr>
        <p:spPr bwMode="auto">
          <a:xfrm>
            <a:off x="6356350" y="3644900"/>
            <a:ext cx="235612" cy="0"/>
          </a:xfrm>
          <a:prstGeom prst="line">
            <a:avLst/>
          </a:prstGeom>
          <a:solidFill>
            <a:schemeClr val="accent1"/>
          </a:solidFill>
          <a:ln w="9525" cap="flat" cmpd="sng" algn="ctr">
            <a:solidFill>
              <a:schemeClr val="accent1">
                <a:lumMod val="50000"/>
                <a:lumOff val="50000"/>
              </a:schemeClr>
            </a:solidFill>
            <a:prstDash val="solid"/>
            <a:round/>
            <a:headEnd type="none" w="med" len="med"/>
            <a:tailEnd type="none" w="med" len="med"/>
          </a:ln>
          <a:effectLst/>
        </p:spPr>
      </p:cxnSp>
      <p:cxnSp>
        <p:nvCxnSpPr>
          <p:cNvPr id="27" name="Straight Connector 26"/>
          <p:cNvCxnSpPr/>
          <p:nvPr/>
        </p:nvCxnSpPr>
        <p:spPr bwMode="auto">
          <a:xfrm>
            <a:off x="6863689" y="3789363"/>
            <a:ext cx="233892" cy="0"/>
          </a:xfrm>
          <a:prstGeom prst="line">
            <a:avLst/>
          </a:prstGeom>
          <a:solidFill>
            <a:schemeClr val="accent1"/>
          </a:solidFill>
          <a:ln w="9525" cap="flat" cmpd="sng" algn="ctr">
            <a:solidFill>
              <a:schemeClr val="accent1">
                <a:lumMod val="50000"/>
                <a:lumOff val="50000"/>
              </a:schemeClr>
            </a:solidFill>
            <a:prstDash val="solid"/>
            <a:round/>
            <a:headEnd type="none" w="med" len="med"/>
            <a:tailEnd type="none" w="med" len="med"/>
          </a:ln>
          <a:effectLst/>
        </p:spPr>
      </p:cxnSp>
      <p:cxnSp>
        <p:nvCxnSpPr>
          <p:cNvPr id="28" name="Straight Connector 27"/>
          <p:cNvCxnSpPr/>
          <p:nvPr/>
        </p:nvCxnSpPr>
        <p:spPr bwMode="auto">
          <a:xfrm>
            <a:off x="7176691" y="4221163"/>
            <a:ext cx="233892" cy="0"/>
          </a:xfrm>
          <a:prstGeom prst="line">
            <a:avLst/>
          </a:prstGeom>
          <a:solidFill>
            <a:schemeClr val="accent1"/>
          </a:solidFill>
          <a:ln w="9525" cap="flat" cmpd="sng" algn="ctr">
            <a:solidFill>
              <a:schemeClr val="accent1">
                <a:lumMod val="50000"/>
                <a:lumOff val="50000"/>
              </a:schemeClr>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20"/>
          <p:cNvGraphicFramePr>
            <a:graphicFrameLocks noGrp="1"/>
          </p:cNvGraphicFramePr>
          <p:nvPr>
            <p:extLst>
              <p:ext uri="{D42A27DB-BD31-4B8C-83A1-F6EECF244321}">
                <p14:modId xmlns:p14="http://schemas.microsoft.com/office/powerpoint/2010/main" val="4112570222"/>
              </p:ext>
            </p:extLst>
          </p:nvPr>
        </p:nvGraphicFramePr>
        <p:xfrm>
          <a:off x="116946" y="975701"/>
          <a:ext cx="9666950" cy="6005513"/>
        </p:xfrm>
        <a:graphic>
          <a:graphicData uri="http://schemas.openxmlformats.org/presentationml/2006/ole">
            <mc:AlternateContent xmlns:mc="http://schemas.openxmlformats.org/markup-compatibility/2006">
              <mc:Choice xmlns:v="urn:schemas-microsoft-com:vml" Requires="v">
                <p:oleObj spid="_x0000_s17422" r:id="rId3" imgW="8925318" imgH="6005080" progId="Excel.Chart.8">
                  <p:embed/>
                </p:oleObj>
              </mc:Choice>
              <mc:Fallback>
                <p:oleObj r:id="rId3" imgW="8925318" imgH="6005080"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46" y="975701"/>
                        <a:ext cx="9666950"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Oval 1"/>
          <p:cNvSpPr>
            <a:spLocks noChangeArrowheads="1"/>
          </p:cNvSpPr>
          <p:nvPr/>
        </p:nvSpPr>
        <p:spPr bwMode="auto">
          <a:xfrm>
            <a:off x="2786063" y="1809139"/>
            <a:ext cx="77391" cy="73025"/>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0" name="Oval 22"/>
          <p:cNvSpPr>
            <a:spLocks noChangeArrowheads="1"/>
          </p:cNvSpPr>
          <p:nvPr/>
        </p:nvSpPr>
        <p:spPr bwMode="auto">
          <a:xfrm>
            <a:off x="7955757" y="2883876"/>
            <a:ext cx="79110" cy="8096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1" name="Oval 23"/>
          <p:cNvSpPr>
            <a:spLocks noChangeArrowheads="1"/>
          </p:cNvSpPr>
          <p:nvPr/>
        </p:nvSpPr>
        <p:spPr bwMode="auto">
          <a:xfrm>
            <a:off x="4094825" y="2271100"/>
            <a:ext cx="77390" cy="71438"/>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2" name="Oval 24"/>
          <p:cNvSpPr>
            <a:spLocks noChangeArrowheads="1"/>
          </p:cNvSpPr>
          <p:nvPr/>
        </p:nvSpPr>
        <p:spPr bwMode="auto">
          <a:xfrm>
            <a:off x="3300282" y="1883750"/>
            <a:ext cx="79110" cy="71438"/>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3" name="Oval 25"/>
          <p:cNvSpPr>
            <a:spLocks noChangeArrowheads="1"/>
          </p:cNvSpPr>
          <p:nvPr/>
        </p:nvSpPr>
        <p:spPr bwMode="auto">
          <a:xfrm>
            <a:off x="7955757" y="3747476"/>
            <a:ext cx="79110" cy="80963"/>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4" name="Oval 26"/>
          <p:cNvSpPr>
            <a:spLocks noChangeArrowheads="1"/>
          </p:cNvSpPr>
          <p:nvPr/>
        </p:nvSpPr>
        <p:spPr bwMode="auto">
          <a:xfrm>
            <a:off x="5381229" y="2523513"/>
            <a:ext cx="79110" cy="71437"/>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5" name="Oval 27"/>
          <p:cNvSpPr>
            <a:spLocks noChangeArrowheads="1"/>
          </p:cNvSpPr>
          <p:nvPr/>
        </p:nvSpPr>
        <p:spPr bwMode="auto">
          <a:xfrm>
            <a:off x="4094825" y="2883875"/>
            <a:ext cx="77390" cy="71438"/>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6" name="Oval 28"/>
          <p:cNvSpPr>
            <a:spLocks noChangeArrowheads="1"/>
          </p:cNvSpPr>
          <p:nvPr/>
        </p:nvSpPr>
        <p:spPr bwMode="auto">
          <a:xfrm>
            <a:off x="6669352" y="3495064"/>
            <a:ext cx="77391" cy="73025"/>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7" name="Oval 29"/>
          <p:cNvSpPr>
            <a:spLocks noChangeArrowheads="1"/>
          </p:cNvSpPr>
          <p:nvPr/>
        </p:nvSpPr>
        <p:spPr bwMode="auto">
          <a:xfrm>
            <a:off x="4094825" y="4719026"/>
            <a:ext cx="77390" cy="73025"/>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8" name="Oval 30"/>
          <p:cNvSpPr>
            <a:spLocks noChangeArrowheads="1"/>
          </p:cNvSpPr>
          <p:nvPr/>
        </p:nvSpPr>
        <p:spPr bwMode="auto">
          <a:xfrm>
            <a:off x="5381229" y="4647589"/>
            <a:ext cx="79110" cy="71437"/>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69" name="Oval 31"/>
          <p:cNvSpPr>
            <a:spLocks noChangeArrowheads="1"/>
          </p:cNvSpPr>
          <p:nvPr/>
        </p:nvSpPr>
        <p:spPr bwMode="auto">
          <a:xfrm>
            <a:off x="5381229" y="5727089"/>
            <a:ext cx="79110" cy="73025"/>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70" name="Oval 22"/>
          <p:cNvSpPr>
            <a:spLocks noChangeArrowheads="1"/>
          </p:cNvSpPr>
          <p:nvPr/>
        </p:nvSpPr>
        <p:spPr bwMode="auto">
          <a:xfrm>
            <a:off x="6669353" y="2523513"/>
            <a:ext cx="79110" cy="8096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9471" name="Oval 22"/>
          <p:cNvSpPr>
            <a:spLocks noChangeArrowheads="1"/>
          </p:cNvSpPr>
          <p:nvPr/>
        </p:nvSpPr>
        <p:spPr bwMode="auto">
          <a:xfrm>
            <a:off x="5381229" y="2307613"/>
            <a:ext cx="79110" cy="80962"/>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 name="Rectangle 140"/>
          <p:cNvSpPr>
            <a:spLocks noChangeArrowheads="1"/>
          </p:cNvSpPr>
          <p:nvPr/>
        </p:nvSpPr>
        <p:spPr bwMode="auto">
          <a:xfrm>
            <a:off x="4177375" y="1128156"/>
            <a:ext cx="5537729" cy="114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Aft>
                <a:spcPct val="20000"/>
              </a:spcAft>
              <a:buClr>
                <a:schemeClr val="accent1"/>
              </a:buClr>
              <a:buSzPct val="90000"/>
              <a:buFont typeface="Zapf Dingbats" charset="2"/>
              <a:buNone/>
              <a:defRPr/>
            </a:pPr>
            <a:r>
              <a:rPr lang="en-GB" sz="1400" dirty="0">
                <a:solidFill>
                  <a:srgbClr val="00295D"/>
                </a:solidFill>
                <a:latin typeface="MetaNormal-Roman" pitchFamily="34" charset="0"/>
              </a:rPr>
              <a:t>Plotted results are from the following work:</a:t>
            </a:r>
          </a:p>
          <a:p>
            <a:pPr marL="285750" indent="-285750" algn="l">
              <a:lnSpc>
                <a:spcPct val="90000"/>
              </a:lnSpc>
              <a:spcAft>
                <a:spcPct val="20000"/>
              </a:spcAft>
              <a:buClr>
                <a:schemeClr val="accent1"/>
              </a:buClr>
              <a:buSzPct val="90000"/>
              <a:buFont typeface="Arial" charset="0"/>
              <a:buChar char="•"/>
              <a:defRPr/>
            </a:pPr>
            <a:r>
              <a:rPr lang="en-GB" sz="1400" dirty="0">
                <a:solidFill>
                  <a:srgbClr val="00295D"/>
                </a:solidFill>
                <a:latin typeface="MetaNormal-Roman" pitchFamily="34" charset="0"/>
              </a:rPr>
              <a:t>Black - CEI from EUCLID testing (CCD204 &amp; CCD273)</a:t>
            </a:r>
          </a:p>
          <a:p>
            <a:pPr marL="285750" indent="-285750" algn="l">
              <a:lnSpc>
                <a:spcPct val="90000"/>
              </a:lnSpc>
              <a:spcAft>
                <a:spcPct val="20000"/>
              </a:spcAft>
              <a:buClr>
                <a:schemeClr val="accent1"/>
              </a:buClr>
              <a:buSzPct val="90000"/>
              <a:buFont typeface="Arial" charset="0"/>
              <a:buChar char="•"/>
              <a:defRPr/>
            </a:pPr>
            <a:r>
              <a:rPr lang="en-GB" sz="1400" dirty="0">
                <a:solidFill>
                  <a:srgbClr val="00295D"/>
                </a:solidFill>
                <a:latin typeface="MetaNormal-Roman" pitchFamily="34" charset="0"/>
              </a:rPr>
              <a:t>Green - SIRA from Gaia testing (CCD91)</a:t>
            </a:r>
          </a:p>
          <a:p>
            <a:pPr marL="285750" indent="-285750" algn="l">
              <a:lnSpc>
                <a:spcPct val="90000"/>
              </a:lnSpc>
              <a:spcAft>
                <a:spcPct val="20000"/>
              </a:spcAft>
              <a:buClr>
                <a:schemeClr val="accent1"/>
              </a:buClr>
              <a:buSzPct val="90000"/>
              <a:buFont typeface="Arial" charset="0"/>
              <a:buChar char="•"/>
              <a:defRPr/>
            </a:pPr>
            <a:r>
              <a:rPr lang="en-GB" sz="1400" dirty="0">
                <a:solidFill>
                  <a:srgbClr val="00295D"/>
                </a:solidFill>
                <a:latin typeface="MetaNormal-Roman" pitchFamily="34" charset="0"/>
              </a:rPr>
              <a:t>Red - JPL from WFC3 HST testing (CCD44). </a:t>
            </a:r>
            <a:r>
              <a:rPr lang="en-GB" sz="1400" dirty="0">
                <a:solidFill>
                  <a:srgbClr val="00295D"/>
                </a:solidFill>
                <a:latin typeface="MetaNormal-Roman" pitchFamily="34" charset="0"/>
              </a:rPr>
              <a:t>:</a:t>
            </a:r>
            <a:endParaRPr lang="en-GB" sz="1400" dirty="0">
              <a:solidFill>
                <a:srgbClr val="00295D"/>
              </a:solidFill>
              <a:latin typeface="MetaNormal-Roman" pitchFamily="34" charset="0"/>
            </a:endParaRPr>
          </a:p>
          <a:p>
            <a:pPr>
              <a:lnSpc>
                <a:spcPct val="90000"/>
              </a:lnSpc>
              <a:spcAft>
                <a:spcPct val="20000"/>
              </a:spcAft>
              <a:buClr>
                <a:schemeClr val="accent1"/>
              </a:buClr>
              <a:buSzPct val="90000"/>
              <a:buFont typeface="Zapf Dingbats" charset="2"/>
              <a:buNone/>
              <a:defRPr/>
            </a:pPr>
            <a:endParaRPr lang="en-GB" sz="1400" dirty="0">
              <a:solidFill>
                <a:srgbClr val="00295D"/>
              </a:solidFill>
              <a:latin typeface="MetaNormal-Roman" pitchFamily="34" charset="0"/>
            </a:endParaRPr>
          </a:p>
          <a:p>
            <a:pPr>
              <a:lnSpc>
                <a:spcPct val="90000"/>
              </a:lnSpc>
              <a:spcAft>
                <a:spcPct val="20000"/>
              </a:spcAft>
              <a:buClr>
                <a:schemeClr val="accent1"/>
              </a:buClr>
              <a:buSzPct val="90000"/>
              <a:buFont typeface="Zapf Dingbats" charset="2"/>
              <a:buNone/>
              <a:defRPr/>
            </a:pPr>
            <a:endParaRPr lang="en-GB" sz="1400" dirty="0">
              <a:solidFill>
                <a:srgbClr val="00295D"/>
              </a:solidFill>
              <a:latin typeface="MetaNormal-Roman" pitchFamily="34" charset="0"/>
            </a:endParaRPr>
          </a:p>
        </p:txBody>
      </p:sp>
      <p:sp>
        <p:nvSpPr>
          <p:cNvPr id="3" name="TextBox 2"/>
          <p:cNvSpPr txBox="1"/>
          <p:nvPr/>
        </p:nvSpPr>
        <p:spPr>
          <a:xfrm>
            <a:off x="6970316" y="4758713"/>
            <a:ext cx="1967718" cy="400110"/>
          </a:xfrm>
          <a:prstGeom prst="rect">
            <a:avLst/>
          </a:prstGeom>
          <a:noFill/>
        </p:spPr>
        <p:txBody>
          <a:bodyPr wrap="none">
            <a:spAutoFit/>
          </a:bodyPr>
          <a:lstStyle/>
          <a:p>
            <a:pPr>
              <a:defRPr/>
            </a:pPr>
            <a:r>
              <a:rPr lang="en-GB" sz="2000" dirty="0" err="1">
                <a:solidFill>
                  <a:schemeClr val="accent2">
                    <a:lumMod val="60000"/>
                    <a:lumOff val="40000"/>
                  </a:schemeClr>
                </a:solidFill>
                <a:latin typeface="Calibri" pitchFamily="34" charset="0"/>
              </a:rPr>
              <a:t>Divacancy</a:t>
            </a:r>
            <a:r>
              <a:rPr lang="en-GB" sz="2000" dirty="0">
                <a:solidFill>
                  <a:schemeClr val="accent2">
                    <a:lumMod val="60000"/>
                    <a:lumOff val="40000"/>
                  </a:schemeClr>
                </a:solidFill>
                <a:latin typeface="Calibri" pitchFamily="34" charset="0"/>
              </a:rPr>
              <a:t> (V-V--)</a:t>
            </a:r>
            <a:endParaRPr lang="en-GB" dirty="0">
              <a:solidFill>
                <a:schemeClr val="accent2">
                  <a:lumMod val="60000"/>
                  <a:lumOff val="40000"/>
                </a:schemeClr>
              </a:solidFill>
              <a:latin typeface="Calibri" pitchFamily="34" charset="0"/>
            </a:endParaRPr>
          </a:p>
        </p:txBody>
      </p:sp>
      <p:sp>
        <p:nvSpPr>
          <p:cNvPr id="19" name="TextBox 18"/>
          <p:cNvSpPr txBox="1"/>
          <p:nvPr/>
        </p:nvSpPr>
        <p:spPr>
          <a:xfrm>
            <a:off x="7082102" y="2529863"/>
            <a:ext cx="1631216" cy="400110"/>
          </a:xfrm>
          <a:prstGeom prst="rect">
            <a:avLst/>
          </a:prstGeom>
          <a:noFill/>
        </p:spPr>
        <p:txBody>
          <a:bodyPr wrap="none">
            <a:spAutoFit/>
          </a:bodyPr>
          <a:lstStyle/>
          <a:p>
            <a:pPr>
              <a:defRPr/>
            </a:pPr>
            <a:r>
              <a:rPr lang="en-GB" sz="2000" dirty="0">
                <a:solidFill>
                  <a:schemeClr val="accent2">
                    <a:lumMod val="60000"/>
                    <a:lumOff val="40000"/>
                  </a:schemeClr>
                </a:solidFill>
                <a:latin typeface="Calibri" pitchFamily="34" charset="0"/>
              </a:rPr>
              <a:t>E-centre (P-V)</a:t>
            </a:r>
          </a:p>
        </p:txBody>
      </p:sp>
      <p:sp>
        <p:nvSpPr>
          <p:cNvPr id="20" name="TextBox 19"/>
          <p:cNvSpPr txBox="1"/>
          <p:nvPr/>
        </p:nvSpPr>
        <p:spPr>
          <a:xfrm>
            <a:off x="6932481" y="3315675"/>
            <a:ext cx="1889172" cy="400110"/>
          </a:xfrm>
          <a:prstGeom prst="rect">
            <a:avLst/>
          </a:prstGeom>
          <a:noFill/>
        </p:spPr>
        <p:txBody>
          <a:bodyPr wrap="none">
            <a:spAutoFit/>
          </a:bodyPr>
          <a:lstStyle/>
          <a:p>
            <a:pPr>
              <a:defRPr/>
            </a:pPr>
            <a:r>
              <a:rPr lang="en-GB" sz="2000" dirty="0" err="1">
                <a:solidFill>
                  <a:schemeClr val="accent2">
                    <a:lumMod val="60000"/>
                    <a:lumOff val="40000"/>
                  </a:schemeClr>
                </a:solidFill>
                <a:latin typeface="Calibri" pitchFamily="34" charset="0"/>
              </a:rPr>
              <a:t>Divacancy</a:t>
            </a:r>
            <a:r>
              <a:rPr lang="en-GB" sz="2000" dirty="0">
                <a:solidFill>
                  <a:schemeClr val="accent2">
                    <a:lumMod val="60000"/>
                    <a:lumOff val="40000"/>
                  </a:schemeClr>
                </a:solidFill>
                <a:latin typeface="Calibri" pitchFamily="34" charset="0"/>
              </a:rPr>
              <a:t> (V-V-)</a:t>
            </a:r>
          </a:p>
        </p:txBody>
      </p:sp>
      <p:sp>
        <p:nvSpPr>
          <p:cNvPr id="21" name="TextBox 20"/>
          <p:cNvSpPr txBox="1"/>
          <p:nvPr/>
        </p:nvSpPr>
        <p:spPr>
          <a:xfrm>
            <a:off x="6671073" y="5496901"/>
            <a:ext cx="990656" cy="369332"/>
          </a:xfrm>
          <a:prstGeom prst="rect">
            <a:avLst/>
          </a:prstGeom>
          <a:noFill/>
        </p:spPr>
        <p:txBody>
          <a:bodyPr wrap="none">
            <a:spAutoFit/>
          </a:bodyPr>
          <a:lstStyle/>
          <a:p>
            <a:pPr>
              <a:defRPr/>
            </a:pPr>
            <a:r>
              <a:rPr lang="en-GB" dirty="0">
                <a:solidFill>
                  <a:schemeClr val="accent2">
                    <a:lumMod val="60000"/>
                    <a:lumOff val="40000"/>
                  </a:schemeClr>
                </a:solidFill>
                <a:latin typeface="Calibri" pitchFamily="34" charset="0"/>
              </a:rPr>
              <a:t>A-centre</a:t>
            </a:r>
          </a:p>
        </p:txBody>
      </p:sp>
      <p:sp>
        <p:nvSpPr>
          <p:cNvPr id="22" name="TextBox 21"/>
          <p:cNvSpPr txBox="1"/>
          <p:nvPr/>
        </p:nvSpPr>
        <p:spPr>
          <a:xfrm>
            <a:off x="7871487" y="4212613"/>
            <a:ext cx="303288" cy="400110"/>
          </a:xfrm>
          <a:prstGeom prst="rect">
            <a:avLst/>
          </a:prstGeom>
          <a:noFill/>
        </p:spPr>
        <p:txBody>
          <a:bodyPr wrap="none">
            <a:spAutoFit/>
          </a:bodyPr>
          <a:lstStyle/>
          <a:p>
            <a:pPr>
              <a:defRPr/>
            </a:pPr>
            <a:r>
              <a:rPr lang="en-GB" sz="2000" dirty="0">
                <a:solidFill>
                  <a:schemeClr val="accent2">
                    <a:lumMod val="60000"/>
                    <a:lumOff val="40000"/>
                  </a:schemeClr>
                </a:solidFill>
                <a:latin typeface="Calibri" pitchFamily="34" charset="0"/>
              </a:rPr>
              <a:t>?</a:t>
            </a:r>
            <a:endParaRPr lang="en-GB" dirty="0">
              <a:solidFill>
                <a:schemeClr val="accent2">
                  <a:lumMod val="60000"/>
                  <a:lumOff val="40000"/>
                </a:schemeClr>
              </a:solidFill>
              <a:latin typeface="Calibri" pitchFamily="34" charset="0"/>
            </a:endParaRPr>
          </a:p>
        </p:txBody>
      </p:sp>
      <p:sp>
        <p:nvSpPr>
          <p:cNvPr id="23" name="Title 1"/>
          <p:cNvSpPr txBox="1">
            <a:spLocks/>
          </p:cNvSpPr>
          <p:nvPr/>
        </p:nvSpPr>
        <p:spPr>
          <a:xfrm>
            <a:off x="428625" y="296883"/>
            <a:ext cx="8915400" cy="923904"/>
          </a:xfrm>
          <a:prstGeom prst="rect">
            <a:avLst/>
          </a:prstGeom>
        </p:spPr>
        <p:txBody>
          <a:bodyPr/>
          <a:lstStyle>
            <a:lvl1pPr algn="l" rtl="0" eaLnBrk="0" fontAlgn="base" hangingPunct="0">
              <a:spcBef>
                <a:spcPct val="0"/>
              </a:spcBef>
              <a:spcAft>
                <a:spcPct val="0"/>
              </a:spcAft>
              <a:defRPr sz="2800" b="1">
                <a:solidFill>
                  <a:srgbClr val="004084"/>
                </a:solidFill>
                <a:latin typeface="+mj-lt"/>
                <a:ea typeface="+mj-ea"/>
                <a:cs typeface="+mj-cs"/>
              </a:defRPr>
            </a:lvl1pPr>
            <a:lvl2pPr algn="l" rtl="0" eaLnBrk="0" fontAlgn="base" hangingPunct="0">
              <a:spcBef>
                <a:spcPct val="0"/>
              </a:spcBef>
              <a:spcAft>
                <a:spcPct val="0"/>
              </a:spcAft>
              <a:defRPr sz="2800">
                <a:solidFill>
                  <a:srgbClr val="004084"/>
                </a:solidFill>
                <a:latin typeface="Calibri" pitchFamily="34" charset="0"/>
              </a:defRPr>
            </a:lvl2pPr>
            <a:lvl3pPr algn="l" rtl="0" eaLnBrk="0" fontAlgn="base" hangingPunct="0">
              <a:spcBef>
                <a:spcPct val="0"/>
              </a:spcBef>
              <a:spcAft>
                <a:spcPct val="0"/>
              </a:spcAft>
              <a:defRPr sz="2800">
                <a:solidFill>
                  <a:srgbClr val="004084"/>
                </a:solidFill>
                <a:latin typeface="Calibri" pitchFamily="34" charset="0"/>
              </a:defRPr>
            </a:lvl3pPr>
            <a:lvl4pPr algn="l" rtl="0" eaLnBrk="0" fontAlgn="base" hangingPunct="0">
              <a:spcBef>
                <a:spcPct val="0"/>
              </a:spcBef>
              <a:spcAft>
                <a:spcPct val="0"/>
              </a:spcAft>
              <a:defRPr sz="2800">
                <a:solidFill>
                  <a:srgbClr val="004084"/>
                </a:solidFill>
                <a:latin typeface="Calibri" pitchFamily="34" charset="0"/>
              </a:defRPr>
            </a:lvl4pPr>
            <a:lvl5pPr algn="l" rtl="0" eaLnBrk="0" fontAlgn="base" hangingPunct="0">
              <a:spcBef>
                <a:spcPct val="0"/>
              </a:spcBef>
              <a:spcAft>
                <a:spcPct val="0"/>
              </a:spcAft>
              <a:defRPr sz="2800">
                <a:solidFill>
                  <a:srgbClr val="004084"/>
                </a:solidFill>
                <a:latin typeface="Calibri" pitchFamily="34" charset="0"/>
              </a:defRPr>
            </a:lvl5pPr>
            <a:lvl6pPr marL="457200" algn="l" rtl="0" fontAlgn="base">
              <a:spcBef>
                <a:spcPct val="0"/>
              </a:spcBef>
              <a:spcAft>
                <a:spcPct val="0"/>
              </a:spcAft>
              <a:defRPr sz="2800">
                <a:solidFill>
                  <a:srgbClr val="004084"/>
                </a:solidFill>
                <a:latin typeface="Calibri" pitchFamily="34" charset="0"/>
              </a:defRPr>
            </a:lvl6pPr>
            <a:lvl7pPr marL="914400" algn="l" rtl="0" fontAlgn="base">
              <a:spcBef>
                <a:spcPct val="0"/>
              </a:spcBef>
              <a:spcAft>
                <a:spcPct val="0"/>
              </a:spcAft>
              <a:defRPr sz="2800">
                <a:solidFill>
                  <a:srgbClr val="004084"/>
                </a:solidFill>
                <a:latin typeface="Calibri" pitchFamily="34" charset="0"/>
              </a:defRPr>
            </a:lvl7pPr>
            <a:lvl8pPr marL="1371600" algn="l" rtl="0" fontAlgn="base">
              <a:spcBef>
                <a:spcPct val="0"/>
              </a:spcBef>
              <a:spcAft>
                <a:spcPct val="0"/>
              </a:spcAft>
              <a:defRPr sz="2800">
                <a:solidFill>
                  <a:srgbClr val="004084"/>
                </a:solidFill>
                <a:latin typeface="Calibri" pitchFamily="34" charset="0"/>
              </a:defRPr>
            </a:lvl8pPr>
            <a:lvl9pPr marL="1828800" algn="l" rtl="0" fontAlgn="base">
              <a:spcBef>
                <a:spcPct val="0"/>
              </a:spcBef>
              <a:spcAft>
                <a:spcPct val="0"/>
              </a:spcAft>
              <a:defRPr sz="2800">
                <a:solidFill>
                  <a:srgbClr val="004084"/>
                </a:solidFill>
                <a:latin typeface="Calibri" pitchFamily="34" charset="0"/>
              </a:defRPr>
            </a:lvl9pPr>
          </a:lstStyle>
          <a:p>
            <a:r>
              <a:rPr lang="en-GB" kern="0" dirty="0" smtClean="0"/>
              <a:t>Trap Release Time Measurements</a:t>
            </a:r>
            <a:br>
              <a:rPr lang="en-GB" kern="0" dirty="0" smtClean="0"/>
            </a:br>
            <a:r>
              <a:rPr lang="en-GB" sz="1800" kern="0" dirty="0" smtClean="0"/>
              <a:t>(note these data points are created from staff months of effort!!) </a:t>
            </a:r>
            <a:endParaRPr lang="en-GB" sz="1800" kern="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07340" y="486888"/>
            <a:ext cx="6435460" cy="530700"/>
          </a:xfrm>
          <a:prstGeom prst="rect">
            <a:avLst/>
          </a:prstGeom>
        </p:spPr>
        <p:txBody>
          <a:bodyPr/>
          <a:lstStyle>
            <a:lvl1pPr algn="l" rtl="0" eaLnBrk="0" fontAlgn="base" hangingPunct="0">
              <a:lnSpc>
                <a:spcPct val="90000"/>
              </a:lnSpc>
              <a:spcBef>
                <a:spcPct val="0"/>
              </a:spcBef>
              <a:spcAft>
                <a:spcPct val="40000"/>
              </a:spcAft>
              <a:defRPr sz="2400" b="1">
                <a:solidFill>
                  <a:srgbClr val="404040"/>
                </a:solidFill>
                <a:latin typeface="MetaNormal-Roman" pitchFamily="34" charset="0"/>
                <a:ea typeface="+mj-ea"/>
                <a:cs typeface="Arial" pitchFamily="34" charset="0"/>
              </a:defRPr>
            </a:lvl1pPr>
            <a:lvl2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2pPr>
            <a:lvl3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3pPr>
            <a:lvl4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4pPr>
            <a:lvl5pPr algn="l" rtl="0" eaLnBrk="0" fontAlgn="base" hangingPunct="0">
              <a:lnSpc>
                <a:spcPct val="90000"/>
              </a:lnSpc>
              <a:spcBef>
                <a:spcPct val="0"/>
              </a:spcBef>
              <a:spcAft>
                <a:spcPct val="40000"/>
              </a:spcAft>
              <a:defRPr sz="2400" b="1">
                <a:solidFill>
                  <a:srgbClr val="404040"/>
                </a:solidFill>
                <a:latin typeface="MetaNormal-Roman" pitchFamily="34" charset="0"/>
                <a:cs typeface="Arial" charset="0"/>
              </a:defRPr>
            </a:lvl5pPr>
            <a:lvl6pPr marL="457200" algn="l" rtl="0" eaLnBrk="1" fontAlgn="base" hangingPunct="1">
              <a:lnSpc>
                <a:spcPct val="90000"/>
              </a:lnSpc>
              <a:spcBef>
                <a:spcPct val="0"/>
              </a:spcBef>
              <a:spcAft>
                <a:spcPct val="40000"/>
              </a:spcAft>
              <a:defRPr sz="2000" b="1">
                <a:solidFill>
                  <a:srgbClr val="766E64"/>
                </a:solidFill>
                <a:latin typeface="MetaNormal-Roman" pitchFamily="-108" charset="0"/>
              </a:defRPr>
            </a:lvl6pPr>
            <a:lvl7pPr marL="914400" algn="l" rtl="0" eaLnBrk="1" fontAlgn="base" hangingPunct="1">
              <a:lnSpc>
                <a:spcPct val="90000"/>
              </a:lnSpc>
              <a:spcBef>
                <a:spcPct val="0"/>
              </a:spcBef>
              <a:spcAft>
                <a:spcPct val="40000"/>
              </a:spcAft>
              <a:defRPr sz="2000" b="1">
                <a:solidFill>
                  <a:srgbClr val="766E64"/>
                </a:solidFill>
                <a:latin typeface="MetaNormal-Roman" pitchFamily="-108" charset="0"/>
              </a:defRPr>
            </a:lvl7pPr>
            <a:lvl8pPr marL="1371600" algn="l" rtl="0" eaLnBrk="1" fontAlgn="base" hangingPunct="1">
              <a:lnSpc>
                <a:spcPct val="90000"/>
              </a:lnSpc>
              <a:spcBef>
                <a:spcPct val="0"/>
              </a:spcBef>
              <a:spcAft>
                <a:spcPct val="40000"/>
              </a:spcAft>
              <a:defRPr sz="2000" b="1">
                <a:solidFill>
                  <a:srgbClr val="766E64"/>
                </a:solidFill>
                <a:latin typeface="MetaNormal-Roman" pitchFamily="-108" charset="0"/>
              </a:defRPr>
            </a:lvl8pPr>
            <a:lvl9pPr marL="1828800" algn="l" rtl="0" eaLnBrk="1" fontAlgn="base" hangingPunct="1">
              <a:lnSpc>
                <a:spcPct val="90000"/>
              </a:lnSpc>
              <a:spcBef>
                <a:spcPct val="0"/>
              </a:spcBef>
              <a:spcAft>
                <a:spcPct val="40000"/>
              </a:spcAft>
              <a:defRPr sz="2000" b="1">
                <a:solidFill>
                  <a:srgbClr val="766E64"/>
                </a:solidFill>
                <a:latin typeface="MetaNormal-Roman" pitchFamily="-108" charset="0"/>
              </a:defRPr>
            </a:lvl9pPr>
          </a:lstStyle>
          <a:p>
            <a:pPr>
              <a:defRPr/>
            </a:pPr>
            <a:r>
              <a:rPr lang="en-GB" sz="1800" kern="0" dirty="0" smtClean="0">
                <a:cs typeface="Arial" charset="0"/>
              </a:rPr>
              <a:t>Compilation of all known proton-irradiated </a:t>
            </a:r>
            <a:r>
              <a:rPr lang="en-GB" sz="1800" kern="0" dirty="0" err="1" smtClean="0">
                <a:cs typeface="Arial" charset="0"/>
              </a:rPr>
              <a:t>t</a:t>
            </a:r>
            <a:r>
              <a:rPr lang="en-GB" sz="1800" kern="0" baseline="-25000" dirty="0" err="1" smtClean="0">
                <a:cs typeface="Arial" charset="0"/>
              </a:rPr>
              <a:t>e</a:t>
            </a:r>
            <a:r>
              <a:rPr lang="en-GB" sz="1800" kern="0" dirty="0" smtClean="0">
                <a:cs typeface="Arial" charset="0"/>
              </a:rPr>
              <a:t> </a:t>
            </a:r>
            <a:r>
              <a:rPr lang="en-GB" sz="1800" kern="0" dirty="0" smtClean="0">
                <a:cs typeface="Arial" charset="0"/>
              </a:rPr>
              <a:t>values in e2v n-channel CCDs</a:t>
            </a:r>
            <a:r>
              <a:rPr lang="en-GB" sz="1800" kern="0" dirty="0" smtClean="0">
                <a:cs typeface="Arial" charset="0"/>
              </a:rPr>
              <a:t/>
            </a:r>
            <a:br>
              <a:rPr lang="en-GB" sz="1800" kern="0" dirty="0" smtClean="0">
                <a:cs typeface="Arial" charset="0"/>
              </a:rPr>
            </a:br>
            <a:endParaRPr lang="en-GB" sz="1800" kern="0" dirty="0" smtClean="0">
              <a:cs typeface="Arial" charset="0"/>
            </a:endParaRPr>
          </a:p>
        </p:txBody>
      </p:sp>
      <p:graphicFrame>
        <p:nvGraphicFramePr>
          <p:cNvPr id="4" name="Group 169"/>
          <p:cNvGraphicFramePr>
            <a:graphicFrameLocks/>
          </p:cNvGraphicFramePr>
          <p:nvPr>
            <p:extLst>
              <p:ext uri="{D42A27DB-BD31-4B8C-83A1-F6EECF244321}">
                <p14:modId xmlns:p14="http://schemas.microsoft.com/office/powerpoint/2010/main" val="2073597512"/>
              </p:ext>
            </p:extLst>
          </p:nvPr>
        </p:nvGraphicFramePr>
        <p:xfrm>
          <a:off x="1207922" y="2342284"/>
          <a:ext cx="7285038" cy="2595564"/>
        </p:xfrm>
        <a:graphic>
          <a:graphicData uri="http://schemas.openxmlformats.org/drawingml/2006/table">
            <a:tbl>
              <a:tblPr/>
              <a:tblGrid>
                <a:gridCol w="1094673"/>
                <a:gridCol w="1156383"/>
                <a:gridCol w="1360507"/>
                <a:gridCol w="1898650"/>
                <a:gridCol w="1774825"/>
              </a:tblGrid>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Trap</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E</a:t>
                      </a:r>
                      <a:r>
                        <a:rPr kumimoji="0" lang="en-GB" sz="1400" b="0" i="0" u="none" strike="noStrike" cap="none" normalizeH="0" baseline="-25000" dirty="0" smtClean="0">
                          <a:ln>
                            <a:noFill/>
                          </a:ln>
                          <a:solidFill>
                            <a:srgbClr val="00295D"/>
                          </a:solidFill>
                          <a:effectLst/>
                          <a:latin typeface="MetaNormal-Roman" pitchFamily="34" charset="0"/>
                        </a:rPr>
                        <a:t>T</a:t>
                      </a:r>
                      <a:r>
                        <a:rPr kumimoji="0" lang="en-GB" sz="1400" b="0" i="0" u="none" strike="noStrike" cap="none" normalizeH="0" baseline="0" dirty="0" smtClean="0">
                          <a:ln>
                            <a:noFill/>
                          </a:ln>
                          <a:solidFill>
                            <a:srgbClr val="00295D"/>
                          </a:solidFill>
                          <a:effectLst/>
                          <a:latin typeface="MetaNormal-Roman" pitchFamily="34" charset="0"/>
                        </a:rPr>
                        <a:t> </a:t>
                      </a:r>
                      <a:r>
                        <a:rPr kumimoji="0" lang="en-GB" sz="1400" b="0" i="0" u="none" strike="noStrike" cap="none" normalizeH="0" baseline="0" dirty="0" err="1" smtClean="0">
                          <a:ln>
                            <a:noFill/>
                          </a:ln>
                          <a:solidFill>
                            <a:srgbClr val="00295D"/>
                          </a:solidFill>
                          <a:effectLst/>
                          <a:latin typeface="MetaNormal-Roman" pitchFamily="34" charset="0"/>
                        </a:rPr>
                        <a:t>eV</a:t>
                      </a:r>
                      <a:endParaRPr kumimoji="0" lang="en-GB" sz="1400" b="0" i="0" u="none" strike="noStrike" cap="none" normalizeH="0" baseline="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l-GR" sz="1400" b="0" i="0" u="none" strike="noStrike" cap="none" normalizeH="0" baseline="0" dirty="0" smtClean="0">
                          <a:ln>
                            <a:noFill/>
                          </a:ln>
                          <a:solidFill>
                            <a:srgbClr val="00295D"/>
                          </a:solidFill>
                          <a:effectLst/>
                          <a:latin typeface="MetaNormal-Roman" pitchFamily="34" charset="0"/>
                        </a:rPr>
                        <a:t>σ</a:t>
                      </a:r>
                      <a:r>
                        <a:rPr kumimoji="0" lang="en-GB" sz="1400" b="0" i="0" u="none" strike="noStrike" cap="none" normalizeH="0" baseline="0" dirty="0" smtClean="0">
                          <a:ln>
                            <a:noFill/>
                          </a:ln>
                          <a:solidFill>
                            <a:srgbClr val="00295D"/>
                          </a:solidFill>
                          <a:effectLst/>
                          <a:latin typeface="MetaNormal-Roman" pitchFamily="34" charset="0"/>
                        </a:rPr>
                        <a:t> x 10</a:t>
                      </a:r>
                      <a:r>
                        <a:rPr kumimoji="0" lang="en-GB" sz="1400" b="0" i="0" u="none" strike="noStrike" cap="none" normalizeH="0" baseline="30000" dirty="0" smtClean="0">
                          <a:ln>
                            <a:noFill/>
                          </a:ln>
                          <a:solidFill>
                            <a:srgbClr val="00295D"/>
                          </a:solidFill>
                          <a:effectLst/>
                          <a:latin typeface="MetaNormal-Roman" pitchFamily="34" charset="0"/>
                        </a:rPr>
                        <a:t>-15</a:t>
                      </a:r>
                      <a:r>
                        <a:rPr kumimoji="0" lang="en-GB" sz="1400" b="0" i="0" u="none" strike="noStrike" cap="none" normalizeH="0" baseline="0" dirty="0" smtClean="0">
                          <a:ln>
                            <a:noFill/>
                          </a:ln>
                          <a:solidFill>
                            <a:srgbClr val="00295D"/>
                          </a:solidFill>
                          <a:effectLst/>
                          <a:latin typeface="MetaNormal-Roman" pitchFamily="34" charset="0"/>
                        </a:rPr>
                        <a:t> cm²</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Possible type</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Density </a:t>
                      </a: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A </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0.46</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4</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E-centre (P-V)</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smtClean="0">
                          <a:ln>
                            <a:noFill/>
                          </a:ln>
                          <a:solidFill>
                            <a:srgbClr val="00295D"/>
                          </a:solidFill>
                          <a:effectLst/>
                          <a:latin typeface="MetaNormal-Roman" pitchFamily="34" charset="0"/>
                        </a:rPr>
                        <a:t>2 x 10</a:t>
                      </a:r>
                      <a:r>
                        <a:rPr kumimoji="0" lang="en-GB" sz="1400" b="0" i="0" u="none" strike="noStrike" cap="none" normalizeH="0" baseline="30000" dirty="0" smtClean="0">
                          <a:ln>
                            <a:noFill/>
                          </a:ln>
                          <a:solidFill>
                            <a:srgbClr val="00295D"/>
                          </a:solidFill>
                          <a:effectLst/>
                          <a:latin typeface="MetaNormal-Roman" pitchFamily="34" charset="0"/>
                        </a:rPr>
                        <a:t>10</a:t>
                      </a:r>
                      <a:r>
                        <a:rPr kumimoji="0" lang="en-GB" sz="1400" b="0" i="0" u="none" strike="noStrike" cap="none" normalizeH="0" baseline="0" dirty="0" smtClean="0">
                          <a:ln>
                            <a:noFill/>
                          </a:ln>
                          <a:solidFill>
                            <a:srgbClr val="00295D"/>
                          </a:solidFill>
                          <a:effectLst/>
                          <a:latin typeface="MetaNormal-Roman" pitchFamily="34" charset="0"/>
                        </a:rPr>
                        <a:t> /cm³</a:t>
                      </a: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B</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0.39</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7</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err="1" smtClean="0">
                          <a:ln>
                            <a:noFill/>
                          </a:ln>
                          <a:solidFill>
                            <a:srgbClr val="00295D"/>
                          </a:solidFill>
                          <a:effectLst/>
                          <a:latin typeface="MetaNormal-Roman" pitchFamily="34" charset="0"/>
                        </a:rPr>
                        <a:t>Divacancy</a:t>
                      </a:r>
                      <a:r>
                        <a:rPr kumimoji="0" lang="en-GB" sz="1400" b="0" i="0" u="none" strike="noStrike" cap="none" normalizeH="0" baseline="0" dirty="0" smtClean="0">
                          <a:ln>
                            <a:noFill/>
                          </a:ln>
                          <a:solidFill>
                            <a:srgbClr val="00295D"/>
                          </a:solidFill>
                          <a:effectLst/>
                          <a:latin typeface="MetaNormal-Roman" pitchFamily="34" charset="0"/>
                        </a:rPr>
                        <a:t> (V-V-)</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1 x 10</a:t>
                      </a:r>
                      <a:r>
                        <a:rPr kumimoji="0" lang="en-GB" sz="1400" b="0" i="0" u="none" strike="noStrike" cap="none" normalizeH="0" baseline="30000" dirty="0" smtClean="0">
                          <a:ln>
                            <a:noFill/>
                          </a:ln>
                          <a:solidFill>
                            <a:srgbClr val="00295D"/>
                          </a:solidFill>
                          <a:effectLst/>
                          <a:latin typeface="MetaNormal-Roman" pitchFamily="34" charset="0"/>
                        </a:rPr>
                        <a:t>10</a:t>
                      </a:r>
                      <a:r>
                        <a:rPr kumimoji="0" lang="en-GB" sz="1400" b="0" i="0" u="none" strike="noStrike" cap="none" normalizeH="0" baseline="0" dirty="0" smtClean="0">
                          <a:ln>
                            <a:noFill/>
                          </a:ln>
                          <a:solidFill>
                            <a:srgbClr val="00295D"/>
                          </a:solidFill>
                          <a:effectLst/>
                          <a:latin typeface="MetaNormal-Roman" pitchFamily="34" charset="0"/>
                        </a:rPr>
                        <a:t> /cm³</a:t>
                      </a: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C</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0.30</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5</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smtClean="0">
                          <a:ln>
                            <a:noFill/>
                          </a:ln>
                          <a:solidFill>
                            <a:srgbClr val="00295D"/>
                          </a:solidFill>
                          <a:effectLst/>
                          <a:latin typeface="MetaNormal-Roman" pitchFamily="34" charset="0"/>
                        </a:rPr>
                        <a:t>?</a:t>
                      </a:r>
                      <a:endParaRPr kumimoji="0" lang="en-GB" sz="1400" b="0" i="0" u="none" strike="noStrike" cap="none" normalizeH="0" baseline="3000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smtClean="0">
                          <a:ln>
                            <a:noFill/>
                          </a:ln>
                          <a:solidFill>
                            <a:srgbClr val="00295D"/>
                          </a:solidFill>
                          <a:effectLst/>
                          <a:latin typeface="MetaNormal-Roman" pitchFamily="34" charset="0"/>
                        </a:rPr>
                        <a:t>None </a:t>
                      </a:r>
                      <a:endParaRPr kumimoji="0" lang="en-GB" sz="1400" b="0" i="0" u="none" strike="noStrike" cap="none" normalizeH="0" baseline="3000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D</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0.21</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smtClean="0">
                          <a:ln>
                            <a:noFill/>
                          </a:ln>
                          <a:solidFill>
                            <a:srgbClr val="00295D"/>
                          </a:solidFill>
                          <a:effectLst/>
                          <a:latin typeface="MetaNormal-Roman" pitchFamily="34" charset="0"/>
                        </a:rPr>
                        <a:t>0.5</a:t>
                      </a:r>
                      <a:endParaRPr kumimoji="0" lang="en-GB" sz="1400" b="0" i="0" u="none" strike="noStrike" cap="none" normalizeH="0" baseline="3000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err="1" smtClean="0">
                          <a:ln>
                            <a:noFill/>
                          </a:ln>
                          <a:solidFill>
                            <a:srgbClr val="00295D"/>
                          </a:solidFill>
                          <a:effectLst/>
                          <a:latin typeface="MetaNormal-Roman" pitchFamily="34" charset="0"/>
                        </a:rPr>
                        <a:t>Divacancy</a:t>
                      </a:r>
                      <a:r>
                        <a:rPr kumimoji="0" lang="en-GB" sz="1400" b="0" i="0" u="none" strike="noStrike" cap="none" normalizeH="0" baseline="0" dirty="0" smtClean="0">
                          <a:ln>
                            <a:noFill/>
                          </a:ln>
                          <a:solidFill>
                            <a:srgbClr val="00295D"/>
                          </a:solidFill>
                          <a:effectLst/>
                          <a:latin typeface="MetaNormal-Roman" pitchFamily="34" charset="0"/>
                        </a:rPr>
                        <a:t> (V-V--)</a:t>
                      </a:r>
                      <a:endParaRPr kumimoji="0" lang="en-GB" sz="1400" b="0" i="0" u="none" strike="noStrike" cap="none" normalizeH="0" baseline="3000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defRPr/>
                      </a:pPr>
                      <a:r>
                        <a:rPr kumimoji="0" lang="en-GB" sz="1400" b="0" i="0" u="none" strike="noStrike" cap="none" normalizeH="0" baseline="0" dirty="0" smtClean="0">
                          <a:ln>
                            <a:noFill/>
                          </a:ln>
                          <a:solidFill>
                            <a:srgbClr val="00295D"/>
                          </a:solidFill>
                          <a:effectLst/>
                          <a:latin typeface="MetaNormal-Roman" pitchFamily="34" charset="0"/>
                        </a:rPr>
                        <a:t>1 x 10</a:t>
                      </a:r>
                      <a:r>
                        <a:rPr kumimoji="0" lang="en-GB" sz="1400" b="0" i="0" u="none" strike="noStrike" cap="none" normalizeH="0" baseline="30000" dirty="0" smtClean="0">
                          <a:ln>
                            <a:noFill/>
                          </a:ln>
                          <a:solidFill>
                            <a:srgbClr val="00295D"/>
                          </a:solidFill>
                          <a:effectLst/>
                          <a:latin typeface="MetaNormal-Roman" pitchFamily="34" charset="0"/>
                        </a:rPr>
                        <a:t>9</a:t>
                      </a:r>
                      <a:r>
                        <a:rPr kumimoji="0" lang="en-GB" sz="1400" b="0" i="0" u="none" strike="noStrike" cap="none" normalizeH="0" baseline="0" dirty="0" smtClean="0">
                          <a:ln>
                            <a:noFill/>
                          </a:ln>
                          <a:solidFill>
                            <a:srgbClr val="00295D"/>
                          </a:solidFill>
                          <a:effectLst/>
                          <a:latin typeface="MetaNormal-Roman" pitchFamily="34" charset="0"/>
                        </a:rPr>
                        <a:t> /cm³</a:t>
                      </a:r>
                      <a:endParaRPr kumimoji="0" lang="en-GB" sz="1400" b="0" i="0" u="none" strike="noStrike" cap="none" normalizeH="0" baseline="30000" dirty="0" smtClean="0">
                        <a:ln>
                          <a:noFill/>
                        </a:ln>
                        <a:solidFill>
                          <a:srgbClr val="00295D"/>
                        </a:solidFill>
                        <a:effectLst/>
                        <a:latin typeface="MetaNormal-Roman" pitchFamily="34" charset="0"/>
                      </a:endParaRP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594">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E</a:t>
                      </a:r>
                    </a:p>
                  </a:txBody>
                  <a:tcPr marL="99060" marR="9906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0.17</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10</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A-centre (O-V)</a:t>
                      </a:r>
                    </a:p>
                  </a:txBody>
                  <a:tcPr marL="99060" marR="9906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20000"/>
                        </a:spcAft>
                        <a:buClr>
                          <a:schemeClr val="accent1"/>
                        </a:buClr>
                        <a:buSzPct val="90000"/>
                        <a:buFont typeface="Zapf Dingbats" charset="2"/>
                        <a:buNone/>
                        <a:tabLst/>
                      </a:pPr>
                      <a:r>
                        <a:rPr kumimoji="0" lang="en-GB" sz="1400" b="0" i="0" u="none" strike="noStrike" cap="none" normalizeH="0" baseline="0" dirty="0" smtClean="0">
                          <a:ln>
                            <a:noFill/>
                          </a:ln>
                          <a:solidFill>
                            <a:srgbClr val="00295D"/>
                          </a:solidFill>
                          <a:effectLst/>
                          <a:latin typeface="MetaNormal-Roman" pitchFamily="34" charset="0"/>
                        </a:rPr>
                        <a:t>1 x 10</a:t>
                      </a:r>
                      <a:r>
                        <a:rPr kumimoji="0" lang="en-GB" sz="1400" b="0" i="0" u="none" strike="noStrike" cap="none" normalizeH="0" baseline="30000" dirty="0" smtClean="0">
                          <a:ln>
                            <a:noFill/>
                          </a:ln>
                          <a:solidFill>
                            <a:srgbClr val="00295D"/>
                          </a:solidFill>
                          <a:effectLst/>
                          <a:latin typeface="MetaNormal-Roman" pitchFamily="34" charset="0"/>
                        </a:rPr>
                        <a:t>10</a:t>
                      </a:r>
                      <a:r>
                        <a:rPr kumimoji="0" lang="en-GB" sz="1400" b="0" i="0" u="none" strike="noStrike" cap="none" normalizeH="0" baseline="0" dirty="0" smtClean="0">
                          <a:ln>
                            <a:noFill/>
                          </a:ln>
                          <a:solidFill>
                            <a:srgbClr val="00295D"/>
                          </a:solidFill>
                          <a:effectLst/>
                          <a:latin typeface="MetaNormal-Roman" pitchFamily="34" charset="0"/>
                        </a:rPr>
                        <a:t> /cm³</a:t>
                      </a:r>
                    </a:p>
                  </a:txBody>
                  <a:tcPr marL="99060" marR="9906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528" name="Rectangle 140"/>
          <p:cNvSpPr>
            <a:spLocks noChangeArrowheads="1"/>
          </p:cNvSpPr>
          <p:nvPr/>
        </p:nvSpPr>
        <p:spPr bwMode="auto">
          <a:xfrm>
            <a:off x="1282534" y="5035138"/>
            <a:ext cx="6415253" cy="15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90000"/>
              </a:lnSpc>
              <a:spcAft>
                <a:spcPct val="20000"/>
              </a:spcAft>
              <a:buClr>
                <a:schemeClr val="accent1"/>
              </a:buClr>
              <a:buSzPct val="90000"/>
              <a:buFont typeface="Zapf Dingbats" charset="2"/>
              <a:buNone/>
            </a:pPr>
            <a:r>
              <a:rPr lang="en-GB" altLang="en-US" sz="1400" dirty="0">
                <a:solidFill>
                  <a:srgbClr val="00295D"/>
                </a:solidFill>
                <a:latin typeface="MetaNormal-Roman" pitchFamily="34" charset="0"/>
              </a:rPr>
              <a:t>The densities are after an irradiation of ~ 1 x 10</a:t>
            </a:r>
            <a:r>
              <a:rPr lang="en-GB" altLang="en-US" sz="1400" baseline="30000" dirty="0">
                <a:solidFill>
                  <a:srgbClr val="00295D"/>
                </a:solidFill>
                <a:latin typeface="MetaNormal-Roman" pitchFamily="34" charset="0"/>
              </a:rPr>
              <a:t>9</a:t>
            </a:r>
            <a:r>
              <a:rPr lang="en-GB" altLang="en-US" sz="1400" dirty="0">
                <a:solidFill>
                  <a:srgbClr val="00295D"/>
                </a:solidFill>
                <a:latin typeface="MetaNormal-Roman" pitchFamily="34" charset="0"/>
              </a:rPr>
              <a:t> protons/cm² (10 MeV).</a:t>
            </a:r>
          </a:p>
          <a:p>
            <a:pPr eaLnBrk="1" hangingPunct="1">
              <a:lnSpc>
                <a:spcPct val="90000"/>
              </a:lnSpc>
              <a:spcAft>
                <a:spcPct val="20000"/>
              </a:spcAft>
              <a:buClr>
                <a:schemeClr val="accent1"/>
              </a:buClr>
              <a:buSzPct val="90000"/>
              <a:buFont typeface="Zapf Dingbats" charset="2"/>
              <a:buNone/>
            </a:pPr>
            <a:endParaRPr lang="en-GB" altLang="en-US" sz="1200" dirty="0">
              <a:solidFill>
                <a:srgbClr val="00295D"/>
              </a:solidFill>
              <a:latin typeface="MetaNormal-Roman" pitchFamily="34" charset="0"/>
            </a:endParaRPr>
          </a:p>
          <a:p>
            <a:pPr eaLnBrk="1" hangingPunct="1">
              <a:lnSpc>
                <a:spcPct val="90000"/>
              </a:lnSpc>
              <a:spcAft>
                <a:spcPct val="20000"/>
              </a:spcAft>
              <a:buClr>
                <a:schemeClr val="accent1"/>
              </a:buClr>
              <a:buSzPct val="90000"/>
              <a:buFont typeface="Zapf Dingbats" charset="2"/>
              <a:buNone/>
            </a:pPr>
            <a:endParaRPr lang="en-GB" altLang="en-US" sz="1600" dirty="0">
              <a:solidFill>
                <a:srgbClr val="00295D"/>
              </a:solidFill>
              <a:latin typeface="MetaNormal-Roman" pitchFamily="34" charset="0"/>
            </a:endParaRPr>
          </a:p>
          <a:p>
            <a:pPr eaLnBrk="1" hangingPunct="1">
              <a:lnSpc>
                <a:spcPct val="90000"/>
              </a:lnSpc>
              <a:spcAft>
                <a:spcPct val="20000"/>
              </a:spcAft>
              <a:buClr>
                <a:schemeClr val="accent1"/>
              </a:buClr>
              <a:buSzPct val="90000"/>
              <a:buFont typeface="Zapf Dingbats" charset="2"/>
              <a:buNone/>
            </a:pPr>
            <a:endParaRPr lang="en-GB" altLang="en-US" sz="1600" dirty="0">
              <a:solidFill>
                <a:srgbClr val="00295D"/>
              </a:solidFill>
              <a:latin typeface="MetaNormal-Roman" pitchFamily="34" charset="0"/>
            </a:endParaRPr>
          </a:p>
        </p:txBody>
      </p:sp>
      <p:sp>
        <p:nvSpPr>
          <p:cNvPr id="6" name="Rectangle 5"/>
          <p:cNvSpPr/>
          <p:nvPr/>
        </p:nvSpPr>
        <p:spPr>
          <a:xfrm>
            <a:off x="272350" y="1254553"/>
            <a:ext cx="9361300" cy="707886"/>
          </a:xfrm>
          <a:prstGeom prst="rect">
            <a:avLst/>
          </a:prstGeom>
        </p:spPr>
        <p:txBody>
          <a:bodyPr wrap="square">
            <a:spAutoFit/>
          </a:bodyPr>
          <a:lstStyle/>
          <a:p>
            <a:pPr marL="285750" indent="-285750">
              <a:spcAft>
                <a:spcPts val="600"/>
              </a:spcAft>
              <a:buFont typeface="Arial" pitchFamily="34" charset="0"/>
              <a:buChar char="•"/>
            </a:pPr>
            <a:r>
              <a:rPr lang="en-GB" sz="2000" dirty="0" smtClean="0">
                <a:solidFill>
                  <a:schemeClr val="tx2"/>
                </a:solidFill>
              </a:rPr>
              <a:t>These trap species are then used in modelling used to correct for the PSF distortions in missions such as Euclid</a:t>
            </a:r>
            <a:endParaRPr lang="en-GB" sz="2000" b="1"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we are getting on-top of traps in the CCD…..</a:t>
            </a:r>
            <a:endParaRPr lang="en-GB" dirty="0"/>
          </a:p>
        </p:txBody>
      </p:sp>
      <p:sp>
        <p:nvSpPr>
          <p:cNvPr id="3" name="Content Placeholder 2"/>
          <p:cNvSpPr>
            <a:spLocks noGrp="1"/>
          </p:cNvSpPr>
          <p:nvPr>
            <p:ph idx="1"/>
          </p:nvPr>
        </p:nvSpPr>
        <p:spPr>
          <a:xfrm>
            <a:off x="495300" y="1294410"/>
            <a:ext cx="8915400" cy="4831753"/>
          </a:xfrm>
        </p:spPr>
        <p:txBody>
          <a:bodyPr/>
          <a:lstStyle/>
          <a:p>
            <a:r>
              <a:rPr lang="en-GB" dirty="0" smtClean="0"/>
              <a:t>Unless we move to </a:t>
            </a:r>
            <a:r>
              <a:rPr lang="en-GB" u="sng" dirty="0" smtClean="0">
                <a:solidFill>
                  <a:schemeClr val="accent2"/>
                </a:solidFill>
              </a:rPr>
              <a:t>p-channel CCDs</a:t>
            </a:r>
            <a:r>
              <a:rPr lang="en-GB" dirty="0" smtClean="0"/>
              <a:t>!</a:t>
            </a:r>
          </a:p>
          <a:p>
            <a:r>
              <a:rPr lang="en-GB" dirty="0" smtClean="0"/>
              <a:t>In which case we start over again…</a:t>
            </a:r>
          </a:p>
          <a:p>
            <a:endParaRPr lang="en-GB" dirty="0"/>
          </a:p>
          <a:p>
            <a:r>
              <a:rPr lang="en-GB" dirty="0" smtClean="0">
                <a:solidFill>
                  <a:schemeClr val="tx2"/>
                </a:solidFill>
              </a:rPr>
              <a:t>Early results were generated using setting optimised</a:t>
            </a:r>
            <a:br>
              <a:rPr lang="en-GB" dirty="0" smtClean="0">
                <a:solidFill>
                  <a:schemeClr val="tx2"/>
                </a:solidFill>
              </a:rPr>
            </a:br>
            <a:r>
              <a:rPr lang="en-GB" dirty="0" smtClean="0">
                <a:solidFill>
                  <a:schemeClr val="tx2"/>
                </a:solidFill>
              </a:rPr>
              <a:t>for n-channel CCDs</a:t>
            </a:r>
          </a:p>
          <a:p>
            <a:r>
              <a:rPr lang="en-GB" dirty="0" smtClean="0">
                <a:solidFill>
                  <a:schemeClr val="tx2"/>
                </a:solidFill>
              </a:rPr>
              <a:t>However, indicates that devices could be up to 10x harder</a:t>
            </a:r>
          </a:p>
          <a:p>
            <a:r>
              <a:rPr lang="en-GB" dirty="0" smtClean="0">
                <a:solidFill>
                  <a:schemeClr val="tx2"/>
                </a:solidFill>
              </a:rPr>
              <a:t>A </a:t>
            </a:r>
            <a:r>
              <a:rPr lang="en-GB" dirty="0">
                <a:solidFill>
                  <a:schemeClr val="tx2"/>
                </a:solidFill>
              </a:rPr>
              <a:t>major characterisation study is now underway for ESA</a:t>
            </a:r>
          </a:p>
          <a:p>
            <a:endParaRPr lang="en-GB"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85" y="3825890"/>
            <a:ext cx="4089310" cy="247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257926"/>
            <a:ext cx="804863" cy="600075"/>
          </a:xfrm>
          <a:prstGeom prst="rect">
            <a:avLst/>
          </a:prstGeom>
        </p:spPr>
      </p:pic>
      <p:pic>
        <p:nvPicPr>
          <p:cNvPr id="6"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915805" y="1161520"/>
            <a:ext cx="2889210" cy="26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933609" y="3788104"/>
            <a:ext cx="2871406" cy="268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918613" y="1484730"/>
            <a:ext cx="2886401" cy="738664"/>
          </a:xfrm>
          <a:prstGeom prst="rect">
            <a:avLst/>
          </a:prstGeom>
          <a:noFill/>
        </p:spPr>
        <p:txBody>
          <a:bodyPr wrap="square" rtlCol="0">
            <a:spAutoFit/>
          </a:bodyPr>
          <a:lstStyle/>
          <a:p>
            <a:pPr algn="ctr"/>
            <a:r>
              <a:rPr lang="en-GB" sz="1400" dirty="0" smtClean="0">
                <a:solidFill>
                  <a:schemeClr val="bg1"/>
                </a:solidFill>
              </a:rPr>
              <a:t>Fe55 events, 1,000 transfers</a:t>
            </a:r>
          </a:p>
          <a:p>
            <a:pPr algn="ctr"/>
            <a:r>
              <a:rPr lang="en-GB" sz="1400" dirty="0" smtClean="0">
                <a:solidFill>
                  <a:schemeClr val="bg1"/>
                </a:solidFill>
              </a:rPr>
              <a:t>T=153K</a:t>
            </a:r>
          </a:p>
          <a:p>
            <a:pPr algn="ctr"/>
            <a:r>
              <a:rPr lang="en-GB" sz="1400" dirty="0" smtClean="0">
                <a:solidFill>
                  <a:schemeClr val="bg1"/>
                </a:solidFill>
              </a:rPr>
              <a:t>1E11p.cm-2 (10 MeV equivalent)</a:t>
            </a:r>
            <a:endParaRPr lang="en-GB" sz="1400" dirty="0">
              <a:solidFill>
                <a:schemeClr val="bg1"/>
              </a:solidFill>
            </a:endParaRPr>
          </a:p>
        </p:txBody>
      </p:sp>
      <p:sp>
        <p:nvSpPr>
          <p:cNvPr id="11" name="TextBox 10"/>
          <p:cNvSpPr txBox="1"/>
          <p:nvPr/>
        </p:nvSpPr>
        <p:spPr>
          <a:xfrm>
            <a:off x="204460" y="3634581"/>
            <a:ext cx="4992740" cy="307777"/>
          </a:xfrm>
          <a:prstGeom prst="rect">
            <a:avLst/>
          </a:prstGeom>
          <a:noFill/>
        </p:spPr>
        <p:txBody>
          <a:bodyPr wrap="square" rtlCol="0">
            <a:spAutoFit/>
          </a:bodyPr>
          <a:lstStyle/>
          <a:p>
            <a:pPr>
              <a:spcAft>
                <a:spcPts val="600"/>
              </a:spcAft>
            </a:pPr>
            <a:r>
              <a:rPr lang="en-GB" sz="1400" dirty="0" smtClean="0">
                <a:solidFill>
                  <a:schemeClr val="tx2"/>
                </a:solidFill>
              </a:rPr>
              <a:t>X-ray Row Stack Plots </a:t>
            </a:r>
            <a:r>
              <a:rPr lang="en-GB" sz="1400" dirty="0" smtClean="0">
                <a:solidFill>
                  <a:schemeClr val="tx2"/>
                </a:solidFill>
              </a:rPr>
              <a:t>reduce </a:t>
            </a:r>
            <a:r>
              <a:rPr lang="en-GB" sz="1400" dirty="0" smtClean="0">
                <a:solidFill>
                  <a:schemeClr val="tx2"/>
                </a:solidFill>
              </a:rPr>
              <a:t>in </a:t>
            </a:r>
            <a:r>
              <a:rPr lang="en-GB" sz="1400" dirty="0" smtClean="0">
                <a:solidFill>
                  <a:schemeClr val="tx2"/>
                </a:solidFill>
              </a:rPr>
              <a:t>gradient with </a:t>
            </a:r>
            <a:r>
              <a:rPr lang="en-GB" sz="1400" dirty="0" smtClean="0">
                <a:solidFill>
                  <a:schemeClr val="tx2"/>
                </a:solidFill>
              </a:rPr>
              <a:t>increased </a:t>
            </a:r>
            <a:r>
              <a:rPr lang="en-GB" sz="1400" dirty="0" err="1" smtClean="0">
                <a:solidFill>
                  <a:schemeClr val="tx2"/>
                </a:solidFill>
              </a:rPr>
              <a:t>toi</a:t>
            </a:r>
            <a:endParaRPr lang="en-GB" sz="1400" baseline="-25000" dirty="0">
              <a:solidFill>
                <a:schemeClr val="tx2"/>
              </a:solidFill>
            </a:endParaRPr>
          </a:p>
        </p:txBody>
      </p:sp>
      <p:sp>
        <p:nvSpPr>
          <p:cNvPr id="12" name="TextBox 11"/>
          <p:cNvSpPr txBox="1"/>
          <p:nvPr/>
        </p:nvSpPr>
        <p:spPr>
          <a:xfrm>
            <a:off x="7187427" y="3356990"/>
            <a:ext cx="1100942" cy="369332"/>
          </a:xfrm>
          <a:prstGeom prst="rect">
            <a:avLst/>
          </a:prstGeom>
          <a:noFill/>
        </p:spPr>
        <p:txBody>
          <a:bodyPr wrap="none" rtlCol="0">
            <a:spAutoFit/>
          </a:bodyPr>
          <a:lstStyle/>
          <a:p>
            <a:r>
              <a:rPr lang="en-GB" dirty="0">
                <a:solidFill>
                  <a:schemeClr val="bg1"/>
                </a:solidFill>
              </a:rPr>
              <a:t>t</a:t>
            </a:r>
            <a:r>
              <a:rPr lang="en-GB" baseline="-25000" dirty="0" smtClean="0">
                <a:solidFill>
                  <a:schemeClr val="bg1"/>
                </a:solidFill>
              </a:rPr>
              <a:t>oi</a:t>
            </a:r>
            <a:r>
              <a:rPr lang="en-GB" dirty="0" smtClean="0">
                <a:solidFill>
                  <a:schemeClr val="bg1"/>
                </a:solidFill>
              </a:rPr>
              <a:t> = 14 µs</a:t>
            </a:r>
            <a:endParaRPr lang="en-GB" dirty="0">
              <a:solidFill>
                <a:schemeClr val="bg1"/>
              </a:solidFill>
            </a:endParaRPr>
          </a:p>
        </p:txBody>
      </p:sp>
      <p:sp>
        <p:nvSpPr>
          <p:cNvPr id="13" name="TextBox 12"/>
          <p:cNvSpPr txBox="1"/>
          <p:nvPr/>
        </p:nvSpPr>
        <p:spPr>
          <a:xfrm>
            <a:off x="7187427" y="5652028"/>
            <a:ext cx="1339790" cy="369332"/>
          </a:xfrm>
          <a:prstGeom prst="rect">
            <a:avLst/>
          </a:prstGeom>
          <a:noFill/>
        </p:spPr>
        <p:txBody>
          <a:bodyPr wrap="none" rtlCol="0">
            <a:spAutoFit/>
          </a:bodyPr>
          <a:lstStyle/>
          <a:p>
            <a:r>
              <a:rPr lang="en-GB" dirty="0">
                <a:solidFill>
                  <a:schemeClr val="bg1"/>
                </a:solidFill>
              </a:rPr>
              <a:t>t</a:t>
            </a:r>
            <a:r>
              <a:rPr lang="en-GB" baseline="-25000" dirty="0" smtClean="0">
                <a:solidFill>
                  <a:schemeClr val="bg1"/>
                </a:solidFill>
              </a:rPr>
              <a:t>oi</a:t>
            </a:r>
            <a:r>
              <a:rPr lang="en-GB" dirty="0" smtClean="0">
                <a:solidFill>
                  <a:schemeClr val="bg1"/>
                </a:solidFill>
              </a:rPr>
              <a:t> =1,000 µs</a:t>
            </a:r>
            <a:endParaRPr lang="en-GB" dirty="0">
              <a:solidFill>
                <a:schemeClr val="bg1"/>
              </a:solidFill>
            </a:endParaRPr>
          </a:p>
        </p:txBody>
      </p:sp>
      <p:sp>
        <p:nvSpPr>
          <p:cNvPr id="14" name="Oval 13"/>
          <p:cNvSpPr/>
          <p:nvPr/>
        </p:nvSpPr>
        <p:spPr bwMode="auto">
          <a:xfrm>
            <a:off x="6804554" y="1842187"/>
            <a:ext cx="1318161" cy="485337"/>
          </a:xfrm>
          <a:prstGeom prst="ellipse">
            <a:avLst/>
          </a:prstGeom>
          <a:noFill/>
          <a:ln w="254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606" y="3942358"/>
            <a:ext cx="2688313" cy="24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86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Blooming in Thin Gate CCDs</a:t>
            </a:r>
            <a:endParaRPr lang="en-GB" dirty="0"/>
          </a:p>
        </p:txBody>
      </p:sp>
      <p:sp>
        <p:nvSpPr>
          <p:cNvPr id="3" name="Content Placeholder 2"/>
          <p:cNvSpPr>
            <a:spLocks noGrp="1"/>
          </p:cNvSpPr>
          <p:nvPr>
            <p:ph idx="1"/>
          </p:nvPr>
        </p:nvSpPr>
        <p:spPr/>
        <p:txBody>
          <a:bodyPr/>
          <a:lstStyle/>
          <a:p>
            <a:r>
              <a:rPr lang="en-GB" dirty="0" smtClean="0"/>
              <a:t>The field structure close to the gate oxide is different in the thin-oxide CCDs developed for enhanced space radiation tolerance</a:t>
            </a:r>
          </a:p>
          <a:p>
            <a:r>
              <a:rPr lang="en-GB" dirty="0" smtClean="0"/>
              <a:t>Thin gate dielectrics are being used on SDO, Euclid and Plato</a:t>
            </a:r>
          </a:p>
          <a:p>
            <a:r>
              <a:rPr lang="en-GB" dirty="0" smtClean="0"/>
              <a:t>The blooming profile of the PSFs can change depending on gate bias</a:t>
            </a:r>
          </a:p>
          <a:p>
            <a:r>
              <a:rPr lang="en-GB" dirty="0"/>
              <a:t>V</a:t>
            </a:r>
            <a:r>
              <a:rPr lang="en-GB" dirty="0" smtClean="0"/>
              <a:t>ertical blooming switches to horizontal blooming</a:t>
            </a:r>
          </a:p>
          <a:p>
            <a:endParaRPr lang="en-GB"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1" y="3528022"/>
            <a:ext cx="94773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67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45383"/>
            <a:ext cx="6647974" cy="646331"/>
          </a:xfrm>
          <a:prstGeom prst="rect">
            <a:avLst/>
          </a:prstGeom>
          <a:solidFill>
            <a:schemeClr val="bg1"/>
          </a:solidFill>
        </p:spPr>
        <p:txBody>
          <a:bodyPr wrap="none" rtlCol="0">
            <a:spAutoFit/>
          </a:bodyPr>
          <a:lstStyle/>
          <a:p>
            <a:r>
              <a:rPr lang="en-GB" sz="3600" dirty="0" smtClean="0">
                <a:solidFill>
                  <a:srgbClr val="1F497D"/>
                </a:solidFill>
              </a:rPr>
              <a:t>Two-level clocking/CAB			</a:t>
            </a:r>
            <a:endParaRPr lang="en-GB" sz="2800" dirty="0">
              <a:solidFill>
                <a:srgbClr val="1F497D"/>
              </a:solidFill>
            </a:endParaRPr>
          </a:p>
        </p:txBody>
      </p:sp>
      <p:grpSp>
        <p:nvGrpSpPr>
          <p:cNvPr id="6" name="Group 5"/>
          <p:cNvGrpSpPr/>
          <p:nvPr/>
        </p:nvGrpSpPr>
        <p:grpSpPr>
          <a:xfrm>
            <a:off x="272350" y="1355696"/>
            <a:ext cx="4446618" cy="4737675"/>
            <a:chOff x="1547579" y="1444922"/>
            <a:chExt cx="2592362" cy="2992218"/>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l="17253" r="5109"/>
            <a:stretch/>
          </p:blipFill>
          <p:spPr>
            <a:xfrm>
              <a:off x="1547579" y="1444922"/>
              <a:ext cx="2592361" cy="1263978"/>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val="0"/>
                </a:ext>
              </a:extLst>
            </a:blip>
            <a:srcRect l="5110" t="40768" r="17252"/>
            <a:stretch/>
          </p:blipFill>
          <p:spPr>
            <a:xfrm>
              <a:off x="1547579" y="2824346"/>
              <a:ext cx="2592361" cy="748674"/>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val="0"/>
                </a:ext>
              </a:extLst>
            </a:blip>
            <a:srcRect l="17253" t="40768" r="5109"/>
            <a:stretch/>
          </p:blipFill>
          <p:spPr>
            <a:xfrm>
              <a:off x="1547579" y="3688466"/>
              <a:ext cx="2592362" cy="748674"/>
            </a:xfrm>
            <a:prstGeom prst="rect">
              <a:avLst/>
            </a:prstGeom>
          </p:spPr>
        </p:pic>
      </p:grpSp>
      <p:sp>
        <p:nvSpPr>
          <p:cNvPr id="3" name="TextBox 2"/>
          <p:cNvSpPr txBox="1"/>
          <p:nvPr/>
        </p:nvSpPr>
        <p:spPr>
          <a:xfrm>
            <a:off x="4953000" y="1196690"/>
            <a:ext cx="4836672" cy="1600438"/>
          </a:xfrm>
          <a:prstGeom prst="rect">
            <a:avLst/>
          </a:prstGeom>
          <a:noFill/>
        </p:spPr>
        <p:txBody>
          <a:bodyPr wrap="square" rtlCol="0">
            <a:spAutoFit/>
          </a:bodyPr>
          <a:lstStyle/>
          <a:p>
            <a:pPr marL="285750" indent="-285750">
              <a:buFont typeface="Arial" pitchFamily="34" charset="0"/>
              <a:buChar char="•"/>
            </a:pPr>
            <a:r>
              <a:rPr lang="en-GB" sz="1600" dirty="0" smtClean="0"/>
              <a:t>Using potential well model</a:t>
            </a:r>
          </a:p>
          <a:p>
            <a:pPr marL="285750" indent="-285750">
              <a:buFont typeface="Arial" pitchFamily="34" charset="0"/>
              <a:buChar char="•"/>
            </a:pPr>
            <a:r>
              <a:rPr lang="en-GB" sz="1600" dirty="0" smtClean="0"/>
              <a:t>Charge is collected under phases 2 and 3</a:t>
            </a:r>
          </a:p>
          <a:p>
            <a:pPr marL="285750" indent="-285750">
              <a:buFont typeface="Arial" pitchFamily="34" charset="0"/>
              <a:buChar char="•"/>
            </a:pPr>
            <a:r>
              <a:rPr lang="en-GB" sz="1600" dirty="0" smtClean="0"/>
              <a:t>As the well capacity is exceeded (</a:t>
            </a:r>
            <a:r>
              <a:rPr lang="en-GB" sz="1600" dirty="0" smtClean="0">
                <a:solidFill>
                  <a:srgbClr val="00B050"/>
                </a:solidFill>
              </a:rPr>
              <a:t>green</a:t>
            </a:r>
            <a:r>
              <a:rPr lang="en-GB" sz="1600" dirty="0" smtClean="0"/>
              <a:t>), charge comes into contact with the surface (</a:t>
            </a:r>
            <a:r>
              <a:rPr lang="en-GB" sz="1600" dirty="0" smtClean="0">
                <a:solidFill>
                  <a:srgbClr val="FF0000"/>
                </a:solidFill>
              </a:rPr>
              <a:t>red</a:t>
            </a:r>
            <a:r>
              <a:rPr lang="en-GB" sz="1600" dirty="0" smtClean="0"/>
              <a:t>)</a:t>
            </a:r>
          </a:p>
          <a:p>
            <a:pPr marL="285750" indent="-285750">
              <a:buFont typeface="Arial" pitchFamily="34" charset="0"/>
              <a:buChar char="•"/>
            </a:pPr>
            <a:r>
              <a:rPr lang="en-GB" sz="1600" dirty="0" smtClean="0"/>
              <a:t>Surface traps (</a:t>
            </a:r>
            <a:r>
              <a:rPr lang="en-GB" sz="1600" b="1" dirty="0" smtClean="0">
                <a:solidFill>
                  <a:srgbClr val="FF0000"/>
                </a:solidFill>
              </a:rPr>
              <a:t>o</a:t>
            </a:r>
            <a:r>
              <a:rPr lang="en-GB" sz="1600" dirty="0" smtClean="0"/>
              <a:t>) begin to fill with excess charge</a:t>
            </a:r>
          </a:p>
          <a:p>
            <a:pPr marL="285750" indent="-285750">
              <a:buFont typeface="Arial" pitchFamily="34" charset="0"/>
              <a:buChar char="•"/>
            </a:pPr>
            <a:r>
              <a:rPr lang="en-GB" sz="1600" dirty="0" smtClean="0"/>
              <a:t>10’s of thousands of surface traps per pixel</a:t>
            </a:r>
            <a:endParaRPr lang="en-GB" sz="1600" dirty="0"/>
          </a:p>
        </p:txBody>
      </p:sp>
      <p:sp>
        <p:nvSpPr>
          <p:cNvPr id="25" name="Oval 24"/>
          <p:cNvSpPr/>
          <p:nvPr/>
        </p:nvSpPr>
        <p:spPr>
          <a:xfrm>
            <a:off x="1442512"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676545"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910577"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2144610"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2378642"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612675" y="238074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846707"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080740"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314772"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548805"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272350"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506382"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740415"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974447"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08480"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3782837"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4016870"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4250902"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4484935" y="238074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1442512"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1676545"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1910577"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2144610" y="3757151"/>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378642" y="3757151"/>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2612675" y="3757151"/>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846707" y="3757151"/>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3080740" y="3757151"/>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3314772" y="3757151"/>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3548805"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272350"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506382"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740415"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974447"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1208480"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3782837"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4016870"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250902"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4484935" y="3757151"/>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1442512" y="511712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1676545" y="511712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1910577" y="5117129"/>
            <a:ext cx="156022" cy="144020"/>
          </a:xfrm>
          <a:prstGeom prst="ellipse">
            <a:avLst/>
          </a:prstGeom>
          <a:solidFill>
            <a:srgbClr val="FF0000">
              <a:alpha val="2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2144610" y="5117129"/>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2378642" y="5117129"/>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2612675" y="5117129"/>
            <a:ext cx="156022" cy="144020"/>
          </a:xfrm>
          <a:prstGeom prst="ellipse">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846707"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3080740"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3314772"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3548805"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72350"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506382"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740415"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974447"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208480"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782837"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4016870"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4250902"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4484935" y="5117129"/>
            <a:ext cx="156022" cy="14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p:cNvSpPr txBox="1"/>
          <p:nvPr/>
        </p:nvSpPr>
        <p:spPr>
          <a:xfrm>
            <a:off x="4953000" y="2805924"/>
            <a:ext cx="4836672" cy="1631216"/>
          </a:xfrm>
          <a:prstGeom prst="rect">
            <a:avLst/>
          </a:prstGeom>
          <a:noFill/>
        </p:spPr>
        <p:txBody>
          <a:bodyPr wrap="square" rtlCol="0">
            <a:spAutoFit/>
          </a:bodyPr>
          <a:lstStyle/>
          <a:p>
            <a:pPr marL="285750" indent="-285750">
              <a:buFont typeface="Arial" pitchFamily="34" charset="0"/>
              <a:buChar char="•"/>
            </a:pPr>
            <a:r>
              <a:rPr lang="en-GB" sz="1600" dirty="0" smtClean="0"/>
              <a:t>Before all the surface traps are filled, the pixel is clocked forward by 1 electrode</a:t>
            </a:r>
          </a:p>
          <a:p>
            <a:pPr marL="285750" indent="-285750">
              <a:buFont typeface="Arial" pitchFamily="34" charset="0"/>
              <a:buChar char="•"/>
            </a:pPr>
            <a:r>
              <a:rPr lang="en-GB" sz="1600" dirty="0" smtClean="0"/>
              <a:t>Phase 2 is now pinned by taking it negative and the trapped charge is annihilated</a:t>
            </a:r>
          </a:p>
          <a:p>
            <a:pPr marL="285750" indent="-285750">
              <a:buFont typeface="Arial" pitchFamily="34" charset="0"/>
              <a:buChar char="•"/>
            </a:pPr>
            <a:r>
              <a:rPr lang="en-GB" sz="1600" dirty="0" smtClean="0"/>
              <a:t>Surface traps under phase 4 begin to fill with excess charge</a:t>
            </a:r>
          </a:p>
        </p:txBody>
      </p:sp>
      <p:sp>
        <p:nvSpPr>
          <p:cNvPr id="84" name="TextBox 83"/>
          <p:cNvSpPr txBox="1"/>
          <p:nvPr/>
        </p:nvSpPr>
        <p:spPr>
          <a:xfrm>
            <a:off x="4953000" y="4379690"/>
            <a:ext cx="4836672" cy="1569660"/>
          </a:xfrm>
          <a:prstGeom prst="rect">
            <a:avLst/>
          </a:prstGeom>
          <a:noFill/>
        </p:spPr>
        <p:txBody>
          <a:bodyPr wrap="square" rtlCol="0">
            <a:spAutoFit/>
          </a:bodyPr>
          <a:lstStyle/>
          <a:p>
            <a:pPr marL="285750" indent="-285750">
              <a:buFont typeface="Arial" pitchFamily="34" charset="0"/>
              <a:buChar char="•"/>
            </a:pPr>
            <a:r>
              <a:rPr lang="en-GB" sz="1600" dirty="0" smtClean="0"/>
              <a:t>The pixel is clock backwards by 1 electrode to the original position</a:t>
            </a:r>
          </a:p>
          <a:p>
            <a:pPr marL="285750" indent="-285750">
              <a:buFont typeface="Arial" pitchFamily="34" charset="0"/>
              <a:buChar char="•"/>
            </a:pPr>
            <a:r>
              <a:rPr lang="en-GB" sz="1600" dirty="0" smtClean="0"/>
              <a:t>Phase 4 is </a:t>
            </a:r>
            <a:r>
              <a:rPr lang="en-GB" sz="1600" dirty="0"/>
              <a:t>now pinned </a:t>
            </a:r>
            <a:r>
              <a:rPr lang="en-GB" sz="1600" dirty="0" smtClean="0"/>
              <a:t>by taking it negative and </a:t>
            </a:r>
            <a:r>
              <a:rPr lang="en-GB" sz="1600" dirty="0"/>
              <a:t>the trapped charge is </a:t>
            </a:r>
            <a:r>
              <a:rPr lang="en-GB" sz="1600" dirty="0" smtClean="0"/>
              <a:t>annihilated</a:t>
            </a:r>
          </a:p>
          <a:p>
            <a:pPr marL="285750" indent="-285750">
              <a:buFont typeface="Arial" pitchFamily="34" charset="0"/>
              <a:buChar char="•"/>
            </a:pPr>
            <a:r>
              <a:rPr lang="en-GB" sz="1600" dirty="0"/>
              <a:t>Surface traps under phase </a:t>
            </a:r>
            <a:r>
              <a:rPr lang="en-GB" sz="1600" dirty="0" smtClean="0"/>
              <a:t>2 </a:t>
            </a:r>
            <a:r>
              <a:rPr lang="en-GB" sz="1600" dirty="0"/>
              <a:t>begin to fill with excess </a:t>
            </a:r>
            <a:r>
              <a:rPr lang="en-GB" sz="1600" dirty="0" smtClean="0"/>
              <a:t>charge</a:t>
            </a:r>
            <a:endParaRPr lang="en-GB" sz="1600" dirty="0"/>
          </a:p>
        </p:txBody>
      </p:sp>
      <p:cxnSp>
        <p:nvCxnSpPr>
          <p:cNvPr id="7" name="Straight Connector 6"/>
          <p:cNvCxnSpPr/>
          <p:nvPr/>
        </p:nvCxnSpPr>
        <p:spPr>
          <a:xfrm>
            <a:off x="5421065" y="2780910"/>
            <a:ext cx="39785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421065" y="4365130"/>
            <a:ext cx="39785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9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32571"/>
            <a:ext cx="6647974" cy="646331"/>
          </a:xfrm>
          <a:prstGeom prst="rect">
            <a:avLst/>
          </a:prstGeom>
          <a:solidFill>
            <a:schemeClr val="bg1"/>
          </a:solidFill>
        </p:spPr>
        <p:txBody>
          <a:bodyPr wrap="none" rtlCol="0">
            <a:spAutoFit/>
          </a:bodyPr>
          <a:lstStyle/>
          <a:p>
            <a:r>
              <a:rPr lang="en-GB" sz="3600" dirty="0" smtClean="0">
                <a:solidFill>
                  <a:srgbClr val="1F497D"/>
                </a:solidFill>
              </a:rPr>
              <a:t>Clocked Anti Blooming (CAB)		</a:t>
            </a:r>
            <a:endParaRPr lang="en-GB" sz="2800" dirty="0">
              <a:solidFill>
                <a:srgbClr val="1F497D"/>
              </a:solidFill>
            </a:endParaRPr>
          </a:p>
        </p:txBody>
      </p:sp>
      <p:sp>
        <p:nvSpPr>
          <p:cNvPr id="2" name="TextBox 1"/>
          <p:cNvSpPr txBox="1"/>
          <p:nvPr/>
        </p:nvSpPr>
        <p:spPr>
          <a:xfrm>
            <a:off x="272350" y="1292057"/>
            <a:ext cx="9361300" cy="4970591"/>
          </a:xfrm>
          <a:prstGeom prst="rect">
            <a:avLst/>
          </a:prstGeom>
          <a:noFill/>
        </p:spPr>
        <p:txBody>
          <a:bodyPr wrap="square" rtlCol="0">
            <a:spAutoFit/>
          </a:bodyPr>
          <a:lstStyle/>
          <a:p>
            <a:pPr marL="177800" indent="-177800">
              <a:spcAft>
                <a:spcPts val="1200"/>
              </a:spcAft>
              <a:buFont typeface="Arial" pitchFamily="34" charset="0"/>
              <a:buChar char="•"/>
            </a:pPr>
            <a:r>
              <a:rPr lang="en-GB" sz="1600" dirty="0" smtClean="0"/>
              <a:t>Problems associated with such a technique is </a:t>
            </a:r>
            <a:r>
              <a:rPr lang="en-GB" sz="2000" b="1" dirty="0" smtClean="0">
                <a:solidFill>
                  <a:schemeClr val="accent2"/>
                </a:solidFill>
              </a:rPr>
              <a:t>Clock Induced </a:t>
            </a:r>
            <a:r>
              <a:rPr lang="en-GB" sz="2000" b="1" dirty="0">
                <a:solidFill>
                  <a:schemeClr val="accent2"/>
                </a:solidFill>
              </a:rPr>
              <a:t>C</a:t>
            </a:r>
            <a:r>
              <a:rPr lang="en-GB" sz="2000" b="1" dirty="0" smtClean="0">
                <a:solidFill>
                  <a:schemeClr val="accent2"/>
                </a:solidFill>
              </a:rPr>
              <a:t>harge (CIC)</a:t>
            </a:r>
            <a:r>
              <a:rPr lang="en-GB" sz="1600" dirty="0" smtClean="0">
                <a:solidFill>
                  <a:schemeClr val="accent2"/>
                </a:solidFill>
              </a:rPr>
              <a:t> </a:t>
            </a:r>
            <a:r>
              <a:rPr lang="en-GB" sz="1600" dirty="0" smtClean="0"/>
              <a:t>from the high field created by V+ and V- and </a:t>
            </a:r>
            <a:r>
              <a:rPr lang="en-GB" sz="2000" b="1" dirty="0" smtClean="0">
                <a:solidFill>
                  <a:schemeClr val="accent2"/>
                </a:solidFill>
              </a:rPr>
              <a:t>Trap Pumping</a:t>
            </a:r>
            <a:r>
              <a:rPr lang="en-GB" sz="1600" dirty="0" smtClean="0">
                <a:solidFill>
                  <a:schemeClr val="accent2"/>
                </a:solidFill>
              </a:rPr>
              <a:t> </a:t>
            </a:r>
            <a:r>
              <a:rPr lang="en-GB" sz="1600" dirty="0" smtClean="0"/>
              <a:t>due to the dithering.</a:t>
            </a:r>
          </a:p>
          <a:p>
            <a:pPr marL="177800" indent="-177800">
              <a:spcAft>
                <a:spcPts val="1200"/>
              </a:spcAft>
              <a:buFont typeface="Arial" pitchFamily="34" charset="0"/>
              <a:buChar char="•"/>
            </a:pPr>
            <a:r>
              <a:rPr lang="en-GB" sz="1600" dirty="0" smtClean="0"/>
              <a:t>Astronomers do not want to see a large noisy background from the CIC, nor do they want to see dipoles everywhere (well only in calibration frames maybe)!</a:t>
            </a:r>
          </a:p>
          <a:p>
            <a:pPr>
              <a:spcAft>
                <a:spcPts val="1200"/>
              </a:spcAft>
            </a:pPr>
            <a:endParaRPr lang="en-GB" sz="1600" dirty="0"/>
          </a:p>
          <a:p>
            <a:pPr>
              <a:spcAft>
                <a:spcPts val="1200"/>
              </a:spcAft>
            </a:pPr>
            <a:endParaRPr lang="en-GB" sz="1600" dirty="0" smtClean="0"/>
          </a:p>
          <a:p>
            <a:pPr>
              <a:spcAft>
                <a:spcPts val="1200"/>
              </a:spcAft>
            </a:pPr>
            <a:endParaRPr lang="en-GB" sz="1600" dirty="0" smtClean="0"/>
          </a:p>
          <a:p>
            <a:pPr>
              <a:spcAft>
                <a:spcPts val="1200"/>
              </a:spcAft>
            </a:pPr>
            <a:endParaRPr lang="en-GB" sz="1600" dirty="0"/>
          </a:p>
          <a:p>
            <a:pPr>
              <a:spcAft>
                <a:spcPts val="1200"/>
              </a:spcAft>
            </a:pPr>
            <a:endParaRPr lang="en-GB" sz="1600" dirty="0" smtClean="0"/>
          </a:p>
          <a:p>
            <a:pPr>
              <a:spcAft>
                <a:spcPts val="1200"/>
              </a:spcAft>
            </a:pPr>
            <a:endParaRPr lang="en-GB" sz="1600" dirty="0"/>
          </a:p>
          <a:p>
            <a:pPr>
              <a:spcAft>
                <a:spcPts val="1200"/>
              </a:spcAft>
            </a:pPr>
            <a:endParaRPr lang="en-GB" sz="1600" dirty="0" smtClean="0"/>
          </a:p>
          <a:p>
            <a:pPr>
              <a:spcAft>
                <a:spcPts val="1200"/>
              </a:spcAft>
            </a:pPr>
            <a:endParaRPr lang="en-GB" sz="100" dirty="0" smtClean="0"/>
          </a:p>
          <a:p>
            <a:pPr marL="177800" indent="-177800">
              <a:spcAft>
                <a:spcPts val="1200"/>
              </a:spcAft>
              <a:buFont typeface="Arial" pitchFamily="34" charset="0"/>
              <a:buChar char="•"/>
            </a:pPr>
            <a:r>
              <a:rPr lang="en-GB" sz="1600" dirty="0" smtClean="0"/>
              <a:t>Good job we have four electrodes per pixel these days, so we can reduce the field strength and know how to optimise/de-optimise the pumping process – basically don’t dither too far!</a:t>
            </a:r>
            <a:endParaRPr lang="en-GB" sz="1600" dirty="0"/>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22975" y="2708900"/>
            <a:ext cx="3336318" cy="280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72351" y="2708900"/>
            <a:ext cx="3224181" cy="273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293325" y="2788767"/>
            <a:ext cx="2340325" cy="269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6383" y="2863962"/>
            <a:ext cx="1158843" cy="276999"/>
          </a:xfrm>
          <a:prstGeom prst="rect">
            <a:avLst/>
          </a:prstGeom>
          <a:noFill/>
        </p:spPr>
        <p:txBody>
          <a:bodyPr wrap="none" rtlCol="0">
            <a:spAutoFit/>
          </a:bodyPr>
          <a:lstStyle/>
          <a:p>
            <a:r>
              <a:rPr lang="en-GB" sz="1200" dirty="0" smtClean="0">
                <a:solidFill>
                  <a:schemeClr val="bg1"/>
                </a:solidFill>
              </a:rPr>
              <a:t>Standard image</a:t>
            </a:r>
            <a:endParaRPr lang="en-GB" sz="1200" dirty="0">
              <a:solidFill>
                <a:schemeClr val="bg1"/>
              </a:solidFill>
            </a:endParaRPr>
          </a:p>
        </p:txBody>
      </p:sp>
      <p:sp>
        <p:nvSpPr>
          <p:cNvPr id="16" name="TextBox 15"/>
          <p:cNvSpPr txBox="1"/>
          <p:nvPr/>
        </p:nvSpPr>
        <p:spPr>
          <a:xfrm>
            <a:off x="4009631" y="2823316"/>
            <a:ext cx="1645467" cy="461665"/>
          </a:xfrm>
          <a:prstGeom prst="rect">
            <a:avLst/>
          </a:prstGeom>
          <a:noFill/>
        </p:spPr>
        <p:txBody>
          <a:bodyPr wrap="square" rtlCol="0">
            <a:spAutoFit/>
          </a:bodyPr>
          <a:lstStyle/>
          <a:p>
            <a:r>
              <a:rPr lang="en-GB" sz="1200" dirty="0" err="1" smtClean="0">
                <a:solidFill>
                  <a:schemeClr val="bg1"/>
                </a:solidFill>
              </a:rPr>
              <a:t>CABed</a:t>
            </a:r>
            <a:r>
              <a:rPr lang="en-GB" sz="1200" dirty="0" smtClean="0">
                <a:solidFill>
                  <a:schemeClr val="bg1"/>
                </a:solidFill>
              </a:rPr>
              <a:t> image with large CIC background</a:t>
            </a:r>
            <a:endParaRPr lang="en-GB" sz="1200" dirty="0">
              <a:solidFill>
                <a:schemeClr val="bg1"/>
              </a:solidFill>
            </a:endParaRPr>
          </a:p>
        </p:txBody>
      </p:sp>
      <p:sp>
        <p:nvSpPr>
          <p:cNvPr id="17" name="TextBox 16"/>
          <p:cNvSpPr txBox="1"/>
          <p:nvPr/>
        </p:nvSpPr>
        <p:spPr>
          <a:xfrm>
            <a:off x="8151444" y="2854680"/>
            <a:ext cx="1221307" cy="461665"/>
          </a:xfrm>
          <a:prstGeom prst="rect">
            <a:avLst/>
          </a:prstGeom>
          <a:noFill/>
        </p:spPr>
        <p:txBody>
          <a:bodyPr wrap="square" rtlCol="0">
            <a:spAutoFit/>
          </a:bodyPr>
          <a:lstStyle/>
          <a:p>
            <a:r>
              <a:rPr lang="en-GB" sz="1200" dirty="0" smtClean="0"/>
              <a:t>Example of trap pumping diploes</a:t>
            </a:r>
            <a:endParaRPr lang="en-GB" sz="1200" dirty="0"/>
          </a:p>
        </p:txBody>
      </p:sp>
    </p:spTree>
    <p:extLst>
      <p:ext uri="{BB962C8B-B14F-4D97-AF65-F5344CB8AC3E}">
        <p14:creationId xmlns:p14="http://schemas.microsoft.com/office/powerpoint/2010/main" val="222548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Talk Summary</a:t>
            </a:r>
            <a:endParaRPr lang="en-GB" dirty="0"/>
          </a:p>
        </p:txBody>
      </p:sp>
      <p:sp>
        <p:nvSpPr>
          <p:cNvPr id="3" name="Content Placeholder 2"/>
          <p:cNvSpPr>
            <a:spLocks noGrp="1"/>
          </p:cNvSpPr>
          <p:nvPr>
            <p:ph idx="1"/>
          </p:nvPr>
        </p:nvSpPr>
        <p:spPr>
          <a:xfrm>
            <a:off x="495300" y="1270660"/>
            <a:ext cx="8915400" cy="4855503"/>
          </a:xfrm>
        </p:spPr>
        <p:txBody>
          <a:bodyPr/>
          <a:lstStyle/>
          <a:p>
            <a:r>
              <a:rPr lang="en-GB" dirty="0" smtClean="0"/>
              <a:t>Missions we are working on :</a:t>
            </a:r>
          </a:p>
          <a:p>
            <a:pPr lvl="1"/>
            <a:r>
              <a:rPr lang="en-GB" dirty="0" smtClean="0"/>
              <a:t>Gaia (2013) (precision Astrometry)</a:t>
            </a:r>
          </a:p>
          <a:p>
            <a:pPr lvl="1"/>
            <a:r>
              <a:rPr lang="en-GB" dirty="0" smtClean="0"/>
              <a:t>Euclid (2020) (weak lensing though accurate PSF shape measurement)</a:t>
            </a:r>
          </a:p>
          <a:p>
            <a:pPr lvl="1"/>
            <a:r>
              <a:rPr lang="en-GB" b="0" dirty="0" smtClean="0"/>
              <a:t>JUICE, LSST, Plato, Solar-C, Sentinel-4,…</a:t>
            </a:r>
          </a:p>
          <a:p>
            <a:r>
              <a:rPr lang="en-GB" dirty="0" smtClean="0"/>
              <a:t>Understanding radiation damage effects on PSF shape</a:t>
            </a:r>
          </a:p>
          <a:p>
            <a:r>
              <a:rPr lang="en-GB" dirty="0"/>
              <a:t>Trap identification techniques; CTE, EPER, Pocket Pumping</a:t>
            </a:r>
          </a:p>
          <a:p>
            <a:r>
              <a:rPr lang="en-GB" dirty="0" smtClean="0"/>
              <a:t>Blooming in CCDs</a:t>
            </a:r>
          </a:p>
          <a:p>
            <a:r>
              <a:rPr lang="en-GB" dirty="0" smtClean="0"/>
              <a:t>Clocked anti-blooming</a:t>
            </a:r>
          </a:p>
          <a:p>
            <a:r>
              <a:rPr lang="en-GB" dirty="0" smtClean="0"/>
              <a:t>Large signal re-distribution leading to non-linear PTCs and PSF shape distortion</a:t>
            </a: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4267" t="12716" r="26289" b="37636"/>
          <a:stretch/>
        </p:blipFill>
        <p:spPr bwMode="auto">
          <a:xfrm>
            <a:off x="488288" y="4367360"/>
            <a:ext cx="2765551" cy="173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1703" y="4440173"/>
            <a:ext cx="1371144" cy="369332"/>
          </a:xfrm>
          <a:prstGeom prst="rect">
            <a:avLst/>
          </a:prstGeom>
          <a:noFill/>
        </p:spPr>
        <p:txBody>
          <a:bodyPr wrap="square" rtlCol="0">
            <a:spAutoFit/>
          </a:bodyPr>
          <a:lstStyle/>
          <a:p>
            <a:r>
              <a:rPr lang="en-GB" b="1" dirty="0" smtClean="0"/>
              <a:t>Euclid</a:t>
            </a:r>
            <a:endParaRPr lang="en-GB"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139" y="4367360"/>
            <a:ext cx="226695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78639" y="4330173"/>
            <a:ext cx="1371144" cy="369332"/>
          </a:xfrm>
          <a:prstGeom prst="rect">
            <a:avLst/>
          </a:prstGeom>
          <a:noFill/>
        </p:spPr>
        <p:txBody>
          <a:bodyPr wrap="square" rtlCol="0">
            <a:spAutoFit/>
          </a:bodyPr>
          <a:lstStyle/>
          <a:p>
            <a:r>
              <a:rPr lang="en-GB" b="1" dirty="0" smtClean="0"/>
              <a:t>Plato</a:t>
            </a:r>
            <a:endParaRPr lang="en-GB" b="1" dirty="0"/>
          </a:p>
        </p:txBody>
      </p:sp>
      <p:pic>
        <p:nvPicPr>
          <p:cNvPr id="9"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a:off x="6993444" y="3957823"/>
            <a:ext cx="1629858" cy="274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486846" y="4514839"/>
            <a:ext cx="1371144" cy="369332"/>
          </a:xfrm>
          <a:prstGeom prst="rect">
            <a:avLst/>
          </a:prstGeom>
          <a:noFill/>
        </p:spPr>
        <p:txBody>
          <a:bodyPr wrap="square" rtlCol="0">
            <a:spAutoFit/>
          </a:bodyPr>
          <a:lstStyle/>
          <a:p>
            <a:r>
              <a:rPr lang="en-GB" b="1" dirty="0" smtClean="0"/>
              <a:t>Gaia</a:t>
            </a:r>
            <a:endParaRPr lang="en-GB" b="1" dirty="0"/>
          </a:p>
        </p:txBody>
      </p:sp>
    </p:spTree>
    <p:extLst>
      <p:ext uri="{BB962C8B-B14F-4D97-AF65-F5344CB8AC3E}">
        <p14:creationId xmlns:p14="http://schemas.microsoft.com/office/powerpoint/2010/main" val="3262873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1" y="6257928"/>
            <a:ext cx="804863" cy="600075"/>
          </a:xfrm>
          <a:prstGeom prst="rect">
            <a:avLst/>
          </a:prstGeom>
        </p:spPr>
      </p:pic>
      <p:pic>
        <p:nvPicPr>
          <p:cNvPr id="8" name="Picture 7" descr="mainheader.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45385"/>
            <a:ext cx="6647974" cy="646331"/>
          </a:xfrm>
          <a:prstGeom prst="rect">
            <a:avLst/>
          </a:prstGeom>
          <a:solidFill>
            <a:schemeClr val="bg1"/>
          </a:solidFill>
        </p:spPr>
        <p:txBody>
          <a:bodyPr wrap="none" rtlCol="0">
            <a:spAutoFit/>
          </a:bodyPr>
          <a:lstStyle/>
          <a:p>
            <a:r>
              <a:rPr lang="en-GB" sz="3600" dirty="0" smtClean="0">
                <a:solidFill>
                  <a:srgbClr val="1F497D"/>
                </a:solidFill>
              </a:rPr>
              <a:t>Comparison of CIC generation	</a:t>
            </a:r>
            <a:endParaRPr lang="en-GB" sz="2800" dirty="0">
              <a:solidFill>
                <a:srgbClr val="1F497D"/>
              </a:solidFill>
            </a:endParaRPr>
          </a:p>
        </p:txBody>
      </p:sp>
      <p:pic>
        <p:nvPicPr>
          <p:cNvPr id="614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2535" y="1700760"/>
            <a:ext cx="6444716" cy="388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b="57554"/>
          <a:stretch/>
        </p:blipFill>
        <p:spPr bwMode="auto">
          <a:xfrm>
            <a:off x="6958179" y="1700760"/>
            <a:ext cx="2546996" cy="11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b="56669"/>
          <a:stretch/>
        </p:blipFill>
        <p:spPr bwMode="auto">
          <a:xfrm>
            <a:off x="6958359" y="3212970"/>
            <a:ext cx="2560908" cy="11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b="57015"/>
          <a:stretch/>
        </p:blipFill>
        <p:spPr bwMode="auto">
          <a:xfrm>
            <a:off x="6958359" y="4743798"/>
            <a:ext cx="2546816" cy="113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25260" y="1403438"/>
            <a:ext cx="1079976" cy="369332"/>
          </a:xfrm>
          <a:prstGeom prst="rect">
            <a:avLst/>
          </a:prstGeom>
          <a:noFill/>
        </p:spPr>
        <p:txBody>
          <a:bodyPr wrap="none" rtlCol="0">
            <a:spAutoFit/>
          </a:bodyPr>
          <a:lstStyle/>
          <a:p>
            <a:r>
              <a:rPr lang="en-GB" dirty="0" smtClean="0">
                <a:solidFill>
                  <a:prstClr val="black"/>
                </a:solidFill>
              </a:rPr>
              <a:t>Two-level</a:t>
            </a:r>
            <a:endParaRPr lang="en-GB" dirty="0">
              <a:solidFill>
                <a:prstClr val="black"/>
              </a:solidFill>
            </a:endParaRPr>
          </a:p>
        </p:txBody>
      </p:sp>
      <p:sp>
        <p:nvSpPr>
          <p:cNvPr id="10" name="TextBox 9"/>
          <p:cNvSpPr txBox="1"/>
          <p:nvPr/>
        </p:nvSpPr>
        <p:spPr>
          <a:xfrm>
            <a:off x="6825263" y="2915648"/>
            <a:ext cx="1234633" cy="369332"/>
          </a:xfrm>
          <a:prstGeom prst="rect">
            <a:avLst/>
          </a:prstGeom>
          <a:noFill/>
        </p:spPr>
        <p:txBody>
          <a:bodyPr wrap="none" rtlCol="0">
            <a:spAutoFit/>
          </a:bodyPr>
          <a:lstStyle/>
          <a:p>
            <a:r>
              <a:rPr lang="en-GB" dirty="0" smtClean="0">
                <a:solidFill>
                  <a:prstClr val="black"/>
                </a:solidFill>
              </a:rPr>
              <a:t>Three-level</a:t>
            </a:r>
            <a:endParaRPr lang="en-GB" dirty="0">
              <a:solidFill>
                <a:prstClr val="black"/>
              </a:solidFill>
            </a:endParaRPr>
          </a:p>
        </p:txBody>
      </p:sp>
      <p:sp>
        <p:nvSpPr>
          <p:cNvPr id="11" name="TextBox 10"/>
          <p:cNvSpPr txBox="1"/>
          <p:nvPr/>
        </p:nvSpPr>
        <p:spPr>
          <a:xfrm>
            <a:off x="6825260" y="4427858"/>
            <a:ext cx="1202380" cy="369332"/>
          </a:xfrm>
          <a:prstGeom prst="rect">
            <a:avLst/>
          </a:prstGeom>
          <a:noFill/>
        </p:spPr>
        <p:txBody>
          <a:bodyPr wrap="none" rtlCol="0">
            <a:spAutoFit/>
          </a:bodyPr>
          <a:lstStyle/>
          <a:p>
            <a:r>
              <a:rPr lang="en-GB" dirty="0" smtClean="0">
                <a:solidFill>
                  <a:prstClr val="black"/>
                </a:solidFill>
              </a:rPr>
              <a:t>Quad-level</a:t>
            </a:r>
            <a:endParaRPr lang="en-GB" dirty="0">
              <a:solidFill>
                <a:prstClr val="black"/>
              </a:solidFill>
            </a:endParaRPr>
          </a:p>
        </p:txBody>
      </p:sp>
      <p:cxnSp>
        <p:nvCxnSpPr>
          <p:cNvPr id="4" name="Straight Arrow Connector 3"/>
          <p:cNvCxnSpPr/>
          <p:nvPr/>
        </p:nvCxnSpPr>
        <p:spPr>
          <a:xfrm flipH="1">
            <a:off x="8424890" y="2222644"/>
            <a:ext cx="156022" cy="576080"/>
          </a:xfrm>
          <a:prstGeom prst="straightConnector1">
            <a:avLst/>
          </a:prstGeom>
          <a:ln>
            <a:solidFill>
              <a:schemeClr val="accent2">
                <a:alpha val="98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527357" y="2222644"/>
            <a:ext cx="78011" cy="558266"/>
          </a:xfrm>
          <a:prstGeom prst="straightConnector1">
            <a:avLst/>
          </a:prstGeom>
          <a:ln>
            <a:solidFill>
              <a:schemeClr val="accent2">
                <a:alpha val="98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483603" y="3728916"/>
            <a:ext cx="116608" cy="576080"/>
          </a:xfrm>
          <a:prstGeom prst="straightConnector1">
            <a:avLst/>
          </a:prstGeom>
          <a:ln>
            <a:solidFill>
              <a:schemeClr val="accent1">
                <a:alpha val="98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37303" y="3728916"/>
            <a:ext cx="559969" cy="564204"/>
          </a:xfrm>
          <a:prstGeom prst="straightConnector1">
            <a:avLst/>
          </a:prstGeom>
          <a:ln>
            <a:solidFill>
              <a:schemeClr val="accent1">
                <a:alpha val="98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073433" y="5301260"/>
            <a:ext cx="507479" cy="504070"/>
          </a:xfrm>
          <a:prstGeom prst="straightConnector1">
            <a:avLst/>
          </a:prstGeom>
          <a:ln>
            <a:solidFill>
              <a:schemeClr val="accent3">
                <a:alpha val="98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137303" y="5301260"/>
            <a:ext cx="468065" cy="504070"/>
          </a:xfrm>
          <a:prstGeom prst="straightConnector1">
            <a:avLst/>
          </a:prstGeom>
          <a:ln>
            <a:solidFill>
              <a:schemeClr val="accent3">
                <a:alpha val="98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219450" y="6488668"/>
            <a:ext cx="6686550" cy="369332"/>
          </a:xfrm>
          <a:prstGeom prst="rect">
            <a:avLst/>
          </a:prstGeom>
          <a:noFill/>
        </p:spPr>
        <p:txBody>
          <a:bodyPr wrap="square" rtlCol="0">
            <a:spAutoFit/>
          </a:bodyPr>
          <a:lstStyle/>
          <a:p>
            <a:pPr algn="r"/>
            <a:r>
              <a:rPr lang="en-GB" dirty="0" smtClean="0">
                <a:solidFill>
                  <a:prstClr val="black"/>
                </a:solidFill>
              </a:rPr>
              <a:t>Neil Murray , 8860-20	26</a:t>
            </a:r>
            <a:r>
              <a:rPr lang="en-GB" baseline="30000" dirty="0" smtClean="0">
                <a:solidFill>
                  <a:prstClr val="black"/>
                </a:solidFill>
              </a:rPr>
              <a:t>th</a:t>
            </a:r>
            <a:r>
              <a:rPr lang="en-GB" dirty="0" smtClean="0">
                <a:solidFill>
                  <a:prstClr val="black"/>
                </a:solidFill>
              </a:rPr>
              <a:t> August 2013</a:t>
            </a:r>
          </a:p>
        </p:txBody>
      </p:sp>
      <p:sp>
        <p:nvSpPr>
          <p:cNvPr id="36" name="Left Brace 35"/>
          <p:cNvSpPr/>
          <p:nvPr/>
        </p:nvSpPr>
        <p:spPr>
          <a:xfrm rot="16200000" flipV="1">
            <a:off x="2456999" y="3674690"/>
            <a:ext cx="216030" cy="1308873"/>
          </a:xfrm>
          <a:prstGeom prst="leftBrace">
            <a:avLst>
              <a:gd name="adj1" fmla="val 319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7" name="TextBox 36"/>
          <p:cNvSpPr txBox="1"/>
          <p:nvPr/>
        </p:nvSpPr>
        <p:spPr>
          <a:xfrm>
            <a:off x="2144610" y="4427858"/>
            <a:ext cx="1590692" cy="369332"/>
          </a:xfrm>
          <a:prstGeom prst="rect">
            <a:avLst/>
          </a:prstGeom>
          <a:noFill/>
        </p:spPr>
        <p:txBody>
          <a:bodyPr wrap="none" rtlCol="0">
            <a:spAutoFit/>
          </a:bodyPr>
          <a:lstStyle/>
          <a:p>
            <a:r>
              <a:rPr lang="en-GB" dirty="0" smtClean="0">
                <a:solidFill>
                  <a:prstClr val="black"/>
                </a:solidFill>
              </a:rPr>
              <a:t>Pinning regime</a:t>
            </a:r>
            <a:endParaRPr lang="en-GB" dirty="0">
              <a:solidFill>
                <a:prstClr val="black"/>
              </a:solidFill>
            </a:endParaRPr>
          </a:p>
        </p:txBody>
      </p:sp>
      <p:pic>
        <p:nvPicPr>
          <p:cNvPr id="38" name="Picture 3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30575" y="6421592"/>
            <a:ext cx="818621" cy="319776"/>
          </a:xfrm>
          <a:prstGeom prst="rect">
            <a:avLst/>
          </a:prstGeom>
        </p:spPr>
      </p:pic>
    </p:spTree>
    <p:extLst>
      <p:ext uri="{BB962C8B-B14F-4D97-AF65-F5344CB8AC3E}">
        <p14:creationId xmlns:p14="http://schemas.microsoft.com/office/powerpoint/2010/main" val="276091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45383"/>
            <a:ext cx="6647974" cy="646331"/>
          </a:xfrm>
          <a:prstGeom prst="rect">
            <a:avLst/>
          </a:prstGeom>
          <a:solidFill>
            <a:schemeClr val="bg1"/>
          </a:solidFill>
        </p:spPr>
        <p:txBody>
          <a:bodyPr wrap="none" rtlCol="0">
            <a:spAutoFit/>
          </a:bodyPr>
          <a:lstStyle/>
          <a:p>
            <a:r>
              <a:rPr lang="en-GB" sz="3600" dirty="0" smtClean="0">
                <a:solidFill>
                  <a:srgbClr val="1F497D"/>
                </a:solidFill>
              </a:rPr>
              <a:t>CIC </a:t>
            </a:r>
            <a:r>
              <a:rPr lang="en-GB" sz="3600" dirty="0">
                <a:solidFill>
                  <a:srgbClr val="1F497D"/>
                </a:solidFill>
              </a:rPr>
              <a:t>Q</a:t>
            </a:r>
            <a:r>
              <a:rPr lang="en-GB" sz="3600" dirty="0" smtClean="0">
                <a:solidFill>
                  <a:srgbClr val="1F497D"/>
                </a:solidFill>
              </a:rPr>
              <a:t>uad-level generation rates 	</a:t>
            </a:r>
            <a:endParaRPr lang="en-GB" sz="2800" dirty="0">
              <a:solidFill>
                <a:srgbClr val="1F497D"/>
              </a:solidFill>
            </a:endParaRPr>
          </a:p>
        </p:txBody>
      </p:sp>
      <p:pic>
        <p:nvPicPr>
          <p:cNvPr id="921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7454" y="1601960"/>
            <a:ext cx="7797514" cy="470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86548" y="4338341"/>
            <a:ext cx="1113077" cy="800219"/>
          </a:xfrm>
          <a:prstGeom prst="rect">
            <a:avLst/>
          </a:prstGeom>
          <a:noFill/>
        </p:spPr>
        <p:txBody>
          <a:bodyPr wrap="square" rtlCol="0">
            <a:spAutoFit/>
          </a:bodyPr>
          <a:lstStyle/>
          <a:p>
            <a:r>
              <a:rPr lang="en-GB" dirty="0" smtClean="0"/>
              <a:t>2 e</a:t>
            </a:r>
            <a:r>
              <a:rPr lang="en-GB" baseline="30000" dirty="0" smtClean="0"/>
              <a:t>-</a:t>
            </a:r>
          </a:p>
          <a:p>
            <a:r>
              <a:rPr lang="en-GB" sz="1400" dirty="0"/>
              <a:t>per Euclid VIS </a:t>
            </a:r>
            <a:r>
              <a:rPr lang="en-GB" sz="1400" dirty="0" smtClean="0"/>
              <a:t>frame</a:t>
            </a:r>
            <a:endParaRPr lang="en-GB" dirty="0"/>
          </a:p>
        </p:txBody>
      </p:sp>
      <p:sp>
        <p:nvSpPr>
          <p:cNvPr id="10" name="TextBox 9"/>
          <p:cNvSpPr txBox="1"/>
          <p:nvPr/>
        </p:nvSpPr>
        <p:spPr>
          <a:xfrm>
            <a:off x="8586548" y="3104889"/>
            <a:ext cx="1113077" cy="800219"/>
          </a:xfrm>
          <a:prstGeom prst="rect">
            <a:avLst/>
          </a:prstGeom>
          <a:noFill/>
        </p:spPr>
        <p:txBody>
          <a:bodyPr wrap="square" rtlCol="0">
            <a:spAutoFit/>
          </a:bodyPr>
          <a:lstStyle/>
          <a:p>
            <a:r>
              <a:rPr lang="en-GB" dirty="0" smtClean="0"/>
              <a:t>20 e</a:t>
            </a:r>
            <a:r>
              <a:rPr lang="en-GB" baseline="30000" dirty="0" smtClean="0"/>
              <a:t>-</a:t>
            </a:r>
          </a:p>
          <a:p>
            <a:r>
              <a:rPr lang="en-GB" sz="1400" dirty="0"/>
              <a:t>per Euclid VIS </a:t>
            </a:r>
            <a:r>
              <a:rPr lang="en-GB" sz="1400" dirty="0" smtClean="0"/>
              <a:t>frame</a:t>
            </a:r>
            <a:endParaRPr lang="en-GB" sz="1400" dirty="0"/>
          </a:p>
        </p:txBody>
      </p:sp>
      <p:sp>
        <p:nvSpPr>
          <p:cNvPr id="11" name="TextBox 10"/>
          <p:cNvSpPr txBox="1"/>
          <p:nvPr/>
        </p:nvSpPr>
        <p:spPr>
          <a:xfrm>
            <a:off x="8586548" y="1880718"/>
            <a:ext cx="1113077" cy="800219"/>
          </a:xfrm>
          <a:prstGeom prst="rect">
            <a:avLst/>
          </a:prstGeom>
          <a:noFill/>
        </p:spPr>
        <p:txBody>
          <a:bodyPr wrap="square" rtlCol="0">
            <a:spAutoFit/>
          </a:bodyPr>
          <a:lstStyle/>
          <a:p>
            <a:r>
              <a:rPr lang="en-GB" dirty="0" smtClean="0"/>
              <a:t>200 e</a:t>
            </a:r>
            <a:r>
              <a:rPr lang="en-GB" baseline="30000" dirty="0" smtClean="0"/>
              <a:t>-</a:t>
            </a:r>
          </a:p>
          <a:p>
            <a:r>
              <a:rPr lang="en-GB" sz="1400" dirty="0"/>
              <a:t>p</a:t>
            </a:r>
            <a:r>
              <a:rPr lang="en-GB" sz="1400" dirty="0" smtClean="0"/>
              <a:t>er Euclid VIS frame</a:t>
            </a:r>
            <a:endParaRPr lang="en-GB" sz="1400" dirty="0"/>
          </a:p>
        </p:txBody>
      </p:sp>
      <p:sp>
        <p:nvSpPr>
          <p:cNvPr id="12" name="TextBox 11"/>
          <p:cNvSpPr txBox="1"/>
          <p:nvPr/>
        </p:nvSpPr>
        <p:spPr>
          <a:xfrm>
            <a:off x="8586548" y="5562511"/>
            <a:ext cx="1113077" cy="800219"/>
          </a:xfrm>
          <a:prstGeom prst="rect">
            <a:avLst/>
          </a:prstGeom>
          <a:noFill/>
        </p:spPr>
        <p:txBody>
          <a:bodyPr wrap="square" rtlCol="0">
            <a:spAutoFit/>
          </a:bodyPr>
          <a:lstStyle/>
          <a:p>
            <a:r>
              <a:rPr lang="en-GB" dirty="0" smtClean="0"/>
              <a:t>0.2 e</a:t>
            </a:r>
            <a:r>
              <a:rPr lang="en-GB" baseline="30000" dirty="0" smtClean="0"/>
              <a:t>-</a:t>
            </a:r>
          </a:p>
          <a:p>
            <a:r>
              <a:rPr lang="en-GB" sz="1400" dirty="0"/>
              <a:t>per Euclid VIS </a:t>
            </a:r>
            <a:r>
              <a:rPr lang="en-GB" sz="1400" dirty="0" smtClean="0"/>
              <a:t>frame</a:t>
            </a:r>
            <a:endParaRPr lang="en-GB" sz="1400" dirty="0"/>
          </a:p>
        </p:txBody>
      </p:sp>
      <p:sp>
        <p:nvSpPr>
          <p:cNvPr id="4" name="Left Brace 3"/>
          <p:cNvSpPr/>
          <p:nvPr/>
        </p:nvSpPr>
        <p:spPr>
          <a:xfrm rot="5400000">
            <a:off x="2894714" y="2034020"/>
            <a:ext cx="216030" cy="936130"/>
          </a:xfrm>
          <a:prstGeom prst="leftBrace">
            <a:avLst>
              <a:gd name="adj1" fmla="val 319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2144610" y="2034020"/>
            <a:ext cx="1590692" cy="369332"/>
          </a:xfrm>
          <a:prstGeom prst="rect">
            <a:avLst/>
          </a:prstGeom>
          <a:noFill/>
        </p:spPr>
        <p:txBody>
          <a:bodyPr wrap="none" rtlCol="0">
            <a:spAutoFit/>
          </a:bodyPr>
          <a:lstStyle/>
          <a:p>
            <a:r>
              <a:rPr lang="en-GB" dirty="0" smtClean="0"/>
              <a:t>Pinning regime</a:t>
            </a:r>
            <a:endParaRPr lang="en-GB" dirty="0"/>
          </a:p>
        </p:txBody>
      </p:sp>
      <p:cxnSp>
        <p:nvCxnSpPr>
          <p:cNvPr id="6" name="Straight Arrow Connector 5"/>
          <p:cNvCxnSpPr/>
          <p:nvPr/>
        </p:nvCxnSpPr>
        <p:spPr bwMode="auto">
          <a:xfrm flipH="1" flipV="1">
            <a:off x="7908966" y="2280827"/>
            <a:ext cx="11876" cy="2635550"/>
          </a:xfrm>
          <a:prstGeom prst="straightConnector1">
            <a:avLst/>
          </a:prstGeom>
          <a:solidFill>
            <a:schemeClr val="accent1"/>
          </a:solidFill>
          <a:ln w="349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7143274" y="1711441"/>
            <a:ext cx="1313308" cy="338554"/>
          </a:xfrm>
          <a:prstGeom prst="rect">
            <a:avLst/>
          </a:prstGeom>
          <a:noFill/>
        </p:spPr>
        <p:txBody>
          <a:bodyPr wrap="none" rtlCol="0">
            <a:spAutoFit/>
          </a:bodyPr>
          <a:lstStyle/>
          <a:p>
            <a:r>
              <a:rPr lang="en-GB" sz="1600" b="1" dirty="0" smtClean="0"/>
              <a:t>Stronger CAB</a:t>
            </a:r>
            <a:endParaRPr lang="en-GB" sz="1600" b="1" dirty="0" smtClean="0">
              <a:solidFill>
                <a:schemeClr val="tx1"/>
              </a:solidFill>
            </a:endParaRPr>
          </a:p>
        </p:txBody>
      </p:sp>
      <p:sp>
        <p:nvSpPr>
          <p:cNvPr id="17" name="TextBox 16"/>
          <p:cNvSpPr txBox="1"/>
          <p:nvPr/>
        </p:nvSpPr>
        <p:spPr>
          <a:xfrm>
            <a:off x="495299" y="1148460"/>
            <a:ext cx="9064337" cy="338554"/>
          </a:xfrm>
          <a:prstGeom prst="rect">
            <a:avLst/>
          </a:prstGeom>
          <a:noFill/>
        </p:spPr>
        <p:txBody>
          <a:bodyPr wrap="square" rtlCol="0">
            <a:spAutoFit/>
          </a:bodyPr>
          <a:lstStyle/>
          <a:p>
            <a:r>
              <a:rPr lang="en-GB" sz="1600" b="1" dirty="0" smtClean="0">
                <a:solidFill>
                  <a:schemeClr val="accent2"/>
                </a:solidFill>
              </a:rPr>
              <a:t>Need to balance the degree of CAB against the amount of CIC which can be tolerated in the application</a:t>
            </a:r>
            <a:endParaRPr lang="en-GB" sz="1600" b="1" dirty="0" smtClean="0">
              <a:solidFill>
                <a:schemeClr val="accent2"/>
              </a:solidFill>
            </a:endParaRPr>
          </a:p>
        </p:txBody>
      </p:sp>
    </p:spTree>
    <p:extLst>
      <p:ext uri="{BB962C8B-B14F-4D97-AF65-F5344CB8AC3E}">
        <p14:creationId xmlns:p14="http://schemas.microsoft.com/office/powerpoint/2010/main" val="24550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45383"/>
            <a:ext cx="6647974" cy="646331"/>
          </a:xfrm>
          <a:prstGeom prst="rect">
            <a:avLst/>
          </a:prstGeom>
          <a:solidFill>
            <a:schemeClr val="bg1"/>
          </a:solidFill>
        </p:spPr>
        <p:txBody>
          <a:bodyPr wrap="none" rtlCol="0">
            <a:spAutoFit/>
          </a:bodyPr>
          <a:lstStyle/>
          <a:p>
            <a:r>
              <a:rPr lang="en-GB" sz="3600" dirty="0" smtClean="0">
                <a:solidFill>
                  <a:srgbClr val="1F497D"/>
                </a:solidFill>
              </a:rPr>
              <a:t>Quad-Level Clocking/CAB		</a:t>
            </a:r>
            <a:endParaRPr lang="en-GB" sz="2800" dirty="0">
              <a:solidFill>
                <a:srgbClr val="1F497D"/>
              </a:solidFill>
            </a:endParaRPr>
          </a:p>
        </p:txBody>
      </p:sp>
      <p:pic>
        <p:nvPicPr>
          <p:cNvPr id="1229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2350" y="3068950"/>
            <a:ext cx="4751249" cy="256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044" y="3080012"/>
            <a:ext cx="4115461"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72350" y="1340710"/>
            <a:ext cx="9427275" cy="1631216"/>
          </a:xfrm>
          <a:prstGeom prst="rect">
            <a:avLst/>
          </a:prstGeom>
          <a:noFill/>
        </p:spPr>
        <p:txBody>
          <a:bodyPr wrap="square" rtlCol="0">
            <a:spAutoFit/>
          </a:bodyPr>
          <a:lstStyle/>
          <a:p>
            <a:pPr marL="285750" indent="-285750">
              <a:buFont typeface="Arial" pitchFamily="34" charset="0"/>
              <a:buChar char="•"/>
            </a:pPr>
            <a:r>
              <a:rPr lang="en-GB" sz="2000" dirty="0" smtClean="0"/>
              <a:t>Fourth level reduces the field strength between clock high and pinned gate</a:t>
            </a:r>
          </a:p>
          <a:p>
            <a:pPr marL="285750" indent="-285750">
              <a:buFont typeface="Arial" pitchFamily="34" charset="0"/>
              <a:buChar char="•"/>
            </a:pPr>
            <a:r>
              <a:rPr lang="en-GB" sz="2000" dirty="0" smtClean="0"/>
              <a:t>Want to operate in the surface full well regime to make use of surface traps (Image clock high &gt;10 V)</a:t>
            </a:r>
          </a:p>
          <a:p>
            <a:pPr marL="285750" indent="-285750">
              <a:buFont typeface="Arial" pitchFamily="34" charset="0"/>
              <a:buChar char="•"/>
            </a:pPr>
            <a:r>
              <a:rPr lang="en-GB" sz="2000" dirty="0" smtClean="0"/>
              <a:t>Want isolation gate to be fully pinned (&lt;-5 V) allowing all mid band traps available for anti-blooming</a:t>
            </a:r>
            <a:endParaRPr lang="en-GB" sz="2000" dirty="0"/>
          </a:p>
        </p:txBody>
      </p:sp>
    </p:spTree>
    <p:extLst>
      <p:ext uri="{BB962C8B-B14F-4D97-AF65-F5344CB8AC3E}">
        <p14:creationId xmlns:p14="http://schemas.microsoft.com/office/powerpoint/2010/main" val="415056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45383"/>
            <a:ext cx="6647974" cy="646331"/>
          </a:xfrm>
          <a:prstGeom prst="rect">
            <a:avLst/>
          </a:prstGeom>
          <a:solidFill>
            <a:schemeClr val="bg1"/>
          </a:solidFill>
        </p:spPr>
        <p:txBody>
          <a:bodyPr wrap="none" rtlCol="0">
            <a:spAutoFit/>
          </a:bodyPr>
          <a:lstStyle/>
          <a:p>
            <a:r>
              <a:rPr lang="en-GB" sz="3600" dirty="0" smtClean="0">
                <a:solidFill>
                  <a:srgbClr val="1F497D"/>
                </a:solidFill>
              </a:rPr>
              <a:t>Quad-level CAB example			</a:t>
            </a:r>
            <a:endParaRPr lang="en-GB" sz="2800" dirty="0">
              <a:solidFill>
                <a:srgbClr val="1F497D"/>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8573"/>
          <a:stretch/>
        </p:blipFill>
        <p:spPr>
          <a:xfrm>
            <a:off x="3579663" y="1628750"/>
            <a:ext cx="3011565" cy="4461664"/>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4196"/>
          <a:stretch/>
        </p:blipFill>
        <p:spPr>
          <a:xfrm>
            <a:off x="6699528" y="1628751"/>
            <a:ext cx="3012133" cy="4461665"/>
          </a:xfrm>
          <a:prstGeom prst="rect">
            <a:avLst/>
          </a:prstGeom>
        </p:spPr>
      </p:pic>
      <p:sp>
        <p:nvSpPr>
          <p:cNvPr id="6" name="TextBox 5"/>
          <p:cNvSpPr txBox="1"/>
          <p:nvPr/>
        </p:nvSpPr>
        <p:spPr>
          <a:xfrm>
            <a:off x="128364" y="1124680"/>
            <a:ext cx="3342430" cy="4555093"/>
          </a:xfrm>
          <a:prstGeom prst="rect">
            <a:avLst/>
          </a:prstGeom>
          <a:noFill/>
        </p:spPr>
        <p:txBody>
          <a:bodyPr wrap="square" rtlCol="0">
            <a:spAutoFit/>
          </a:bodyPr>
          <a:lstStyle/>
          <a:p>
            <a:pPr marL="285750" indent="-285750">
              <a:spcAft>
                <a:spcPts val="600"/>
              </a:spcAft>
              <a:buFont typeface="Arial" pitchFamily="34" charset="0"/>
              <a:buChar char="•"/>
            </a:pPr>
            <a:r>
              <a:rPr lang="en-GB" sz="2000" dirty="0" smtClean="0"/>
              <a:t>660 nm laser diode example on CCD273</a:t>
            </a:r>
          </a:p>
          <a:p>
            <a:pPr marL="285750" indent="-285750">
              <a:spcAft>
                <a:spcPts val="600"/>
              </a:spcAft>
              <a:buFont typeface="Arial" pitchFamily="34" charset="0"/>
              <a:buChar char="•"/>
            </a:pPr>
            <a:r>
              <a:rPr lang="en-GB" sz="2000" dirty="0" smtClean="0"/>
              <a:t>~170 ke</a:t>
            </a:r>
            <a:r>
              <a:rPr lang="en-GB" sz="2000" baseline="30000" dirty="0" smtClean="0"/>
              <a:t>-</a:t>
            </a:r>
            <a:r>
              <a:rPr lang="en-GB" sz="2000" dirty="0" smtClean="0"/>
              <a:t>/pixel/sec</a:t>
            </a:r>
          </a:p>
          <a:p>
            <a:pPr marL="285750" indent="-285750">
              <a:spcAft>
                <a:spcPts val="600"/>
              </a:spcAft>
              <a:buFont typeface="Arial" pitchFamily="34" charset="0"/>
              <a:buChar char="•"/>
            </a:pPr>
            <a:r>
              <a:rPr lang="en-GB" sz="2000" dirty="0" smtClean="0"/>
              <a:t>Blooming observed without CAB – charge drains into the central charge injection structure</a:t>
            </a:r>
            <a:endParaRPr lang="en-GB" sz="2000" dirty="0"/>
          </a:p>
          <a:p>
            <a:pPr marL="285750" indent="-285750">
              <a:spcAft>
                <a:spcPts val="600"/>
              </a:spcAft>
              <a:buFont typeface="Arial" pitchFamily="34" charset="0"/>
              <a:buChar char="•"/>
            </a:pPr>
            <a:r>
              <a:rPr lang="en-GB" sz="2000" dirty="0" smtClean="0"/>
              <a:t>CAB at 40 µs per cycle</a:t>
            </a:r>
          </a:p>
          <a:p>
            <a:pPr marL="285750" indent="-285750">
              <a:spcAft>
                <a:spcPts val="600"/>
              </a:spcAft>
              <a:buFont typeface="Arial" pitchFamily="34" charset="0"/>
              <a:buChar char="•"/>
            </a:pPr>
            <a:r>
              <a:rPr lang="en-GB" sz="2000" dirty="0" smtClean="0"/>
              <a:t>No blooming!</a:t>
            </a:r>
          </a:p>
          <a:p>
            <a:pPr marL="285750" indent="-285750">
              <a:spcAft>
                <a:spcPts val="600"/>
              </a:spcAft>
              <a:buFont typeface="Arial" pitchFamily="34" charset="0"/>
              <a:buChar char="•"/>
            </a:pPr>
            <a:r>
              <a:rPr lang="en-GB" sz="2000" dirty="0" smtClean="0"/>
              <a:t>&lt; 4 e</a:t>
            </a:r>
            <a:r>
              <a:rPr lang="en-GB" sz="2000" baseline="30000" dirty="0" smtClean="0"/>
              <a:t>-</a:t>
            </a:r>
            <a:r>
              <a:rPr lang="en-GB" sz="2000" dirty="0" smtClean="0"/>
              <a:t> CIC per frame (could be reduced, but at a cost to the anti-blooming rate)</a:t>
            </a:r>
          </a:p>
          <a:p>
            <a:pPr marL="285750" indent="-285750">
              <a:spcAft>
                <a:spcPts val="600"/>
              </a:spcAft>
              <a:buFont typeface="Arial" pitchFamily="34" charset="0"/>
              <a:buChar char="•"/>
            </a:pPr>
            <a:r>
              <a:rPr lang="en-GB" sz="2000" b="1" dirty="0" smtClean="0">
                <a:solidFill>
                  <a:schemeClr val="accent2"/>
                </a:solidFill>
              </a:rPr>
              <a:t>No pumping – no dipoles</a:t>
            </a:r>
            <a:endParaRPr lang="en-GB" sz="2000" b="1" dirty="0">
              <a:solidFill>
                <a:schemeClr val="accent2"/>
              </a:solidFill>
            </a:endParaRPr>
          </a:p>
        </p:txBody>
      </p:sp>
      <p:sp>
        <p:nvSpPr>
          <p:cNvPr id="7" name="TextBox 6"/>
          <p:cNvSpPr txBox="1"/>
          <p:nvPr/>
        </p:nvSpPr>
        <p:spPr>
          <a:xfrm>
            <a:off x="4376216" y="1268700"/>
            <a:ext cx="1396536" cy="369332"/>
          </a:xfrm>
          <a:prstGeom prst="rect">
            <a:avLst/>
          </a:prstGeom>
          <a:noFill/>
        </p:spPr>
        <p:txBody>
          <a:bodyPr wrap="none" rtlCol="0">
            <a:spAutoFit/>
          </a:bodyPr>
          <a:lstStyle/>
          <a:p>
            <a:r>
              <a:rPr lang="en-GB" dirty="0" smtClean="0"/>
              <a:t>Without CAB</a:t>
            </a:r>
            <a:endParaRPr lang="en-GB" dirty="0"/>
          </a:p>
        </p:txBody>
      </p:sp>
      <p:sp>
        <p:nvSpPr>
          <p:cNvPr id="13" name="TextBox 12"/>
          <p:cNvSpPr txBox="1"/>
          <p:nvPr/>
        </p:nvSpPr>
        <p:spPr>
          <a:xfrm>
            <a:off x="7683379" y="1268700"/>
            <a:ext cx="1075936" cy="369332"/>
          </a:xfrm>
          <a:prstGeom prst="rect">
            <a:avLst/>
          </a:prstGeom>
          <a:noFill/>
        </p:spPr>
        <p:txBody>
          <a:bodyPr wrap="none" rtlCol="0">
            <a:spAutoFit/>
          </a:bodyPr>
          <a:lstStyle/>
          <a:p>
            <a:r>
              <a:rPr lang="en-GB" dirty="0" smtClean="0"/>
              <a:t>With CAB</a:t>
            </a:r>
            <a:endParaRPr lang="en-GB" dirty="0"/>
          </a:p>
        </p:txBody>
      </p:sp>
    </p:spTree>
    <p:extLst>
      <p:ext uri="{BB962C8B-B14F-4D97-AF65-F5344CB8AC3E}">
        <p14:creationId xmlns:p14="http://schemas.microsoft.com/office/powerpoint/2010/main" val="389774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Signal-Dependent Signal Re-Distribution</a:t>
            </a:r>
            <a:endParaRPr lang="en-GB" dirty="0"/>
          </a:p>
        </p:txBody>
      </p:sp>
      <p:sp>
        <p:nvSpPr>
          <p:cNvPr id="3" name="Content Placeholder 2"/>
          <p:cNvSpPr>
            <a:spLocks noGrp="1"/>
          </p:cNvSpPr>
          <p:nvPr>
            <p:ph idx="1"/>
          </p:nvPr>
        </p:nvSpPr>
        <p:spPr/>
        <p:txBody>
          <a:bodyPr/>
          <a:lstStyle/>
          <a:p>
            <a:pPr marL="0" lvl="0" indent="0">
              <a:buNone/>
            </a:pPr>
            <a:r>
              <a:rPr lang="en-GB" u="sng" dirty="0" smtClean="0">
                <a:solidFill>
                  <a:schemeClr val="accent2"/>
                </a:solidFill>
              </a:rPr>
              <a:t>Modelling Charge Sharing</a:t>
            </a:r>
          </a:p>
          <a:p>
            <a:pPr lvl="0"/>
            <a:r>
              <a:rPr lang="en-GB" dirty="0" smtClean="0"/>
              <a:t>Charge </a:t>
            </a:r>
            <a:r>
              <a:rPr lang="en-GB" dirty="0"/>
              <a:t>sharing in CCDs can be simulated using semiconductor device simulation software (e.g. </a:t>
            </a:r>
            <a:r>
              <a:rPr lang="en-GB" dirty="0" err="1"/>
              <a:t>Silvaco</a:t>
            </a:r>
            <a:r>
              <a:rPr lang="en-GB" dirty="0"/>
              <a:t>) –  simulated PSF shown</a:t>
            </a:r>
          </a:p>
          <a:p>
            <a:r>
              <a:rPr lang="en-GB" dirty="0" err="1"/>
              <a:t>Silvaco</a:t>
            </a:r>
            <a:r>
              <a:rPr lang="en-GB" dirty="0"/>
              <a:t> includes drift and diffusion, and takes into account the changing potential of the collecting wells. Those are </a:t>
            </a:r>
            <a:r>
              <a:rPr lang="en-GB" u="sng" dirty="0"/>
              <a:t>signal-independent</a:t>
            </a:r>
            <a:r>
              <a:rPr lang="en-GB" dirty="0"/>
              <a:t> and </a:t>
            </a:r>
            <a:r>
              <a:rPr lang="en-GB" u="sng" dirty="0"/>
              <a:t>signal-dependent</a:t>
            </a:r>
            <a:r>
              <a:rPr lang="en-GB" dirty="0"/>
              <a:t> charge sharing components. </a:t>
            </a:r>
          </a:p>
          <a:p>
            <a:pPr lvl="0"/>
            <a:r>
              <a:rPr lang="en-GB" dirty="0"/>
              <a:t>Experimentally single pixel PSF is not easy to measure due to vibrations, diffraction and focusing issues.  </a:t>
            </a:r>
            <a:endParaRPr lang="en-GB" dirty="0" smtClean="0"/>
          </a:p>
          <a:p>
            <a:pPr marL="0" lvl="0" indent="0">
              <a:buNone/>
            </a:pPr>
            <a:r>
              <a:rPr lang="en-GB" u="sng" dirty="0" smtClean="0">
                <a:solidFill>
                  <a:schemeClr val="accent2"/>
                </a:solidFill>
              </a:rPr>
              <a:t>Modelling Charge Statistics</a:t>
            </a:r>
            <a:endParaRPr lang="en-GB" u="sng" dirty="0">
              <a:solidFill>
                <a:schemeClr val="accent2"/>
              </a:solidFill>
            </a:endParaRPr>
          </a:p>
          <a:p>
            <a:r>
              <a:rPr lang="en-GB" dirty="0"/>
              <a:t>However, the drift/diffusion equations do not explain the statistics of the signal. </a:t>
            </a:r>
            <a:endParaRPr lang="en-GB" dirty="0" smtClean="0"/>
          </a:p>
          <a:p>
            <a:r>
              <a:rPr lang="en-GB" dirty="0" smtClean="0"/>
              <a:t>Non-linear</a:t>
            </a:r>
            <a:r>
              <a:rPr lang="en-GB" dirty="0"/>
              <a:t>, sub-Poisson variance routinely observed in thick, back-illuminated </a:t>
            </a:r>
            <a:r>
              <a:rPr lang="en-GB" dirty="0" smtClean="0"/>
              <a:t>CCDs</a:t>
            </a:r>
          </a:p>
          <a:p>
            <a:r>
              <a:rPr lang="en-GB" dirty="0" smtClean="0"/>
              <a:t>This must be modelled using Monte Carlo techniques</a:t>
            </a:r>
            <a:endParaRPr lang="en-GB" dirty="0"/>
          </a:p>
          <a:p>
            <a:endParaRPr lang="en-GB" dirty="0"/>
          </a:p>
        </p:txBody>
      </p:sp>
    </p:spTree>
    <p:extLst>
      <p:ext uri="{BB962C8B-B14F-4D97-AF65-F5344CB8AC3E}">
        <p14:creationId xmlns:p14="http://schemas.microsoft.com/office/powerpoint/2010/main" val="293715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Point Spread Function – </a:t>
            </a:r>
            <a:r>
              <a:rPr lang="en-GB" dirty="0" smtClean="0"/>
              <a:t>2D simulation using </a:t>
            </a:r>
            <a:r>
              <a:rPr lang="en-GB" dirty="0" err="1" smtClean="0"/>
              <a:t>Silvaco</a:t>
            </a:r>
            <a:endParaRPr lang="en-GB" dirty="0"/>
          </a:p>
        </p:txBody>
      </p:sp>
      <p:sp>
        <p:nvSpPr>
          <p:cNvPr id="3" name="Content Placeholder 2"/>
          <p:cNvSpPr>
            <a:spLocks noGrp="1"/>
          </p:cNvSpPr>
          <p:nvPr>
            <p:ph idx="1"/>
          </p:nvPr>
        </p:nvSpPr>
        <p:spPr>
          <a:xfrm>
            <a:off x="4805916" y="1445527"/>
            <a:ext cx="5100084" cy="3052045"/>
          </a:xfrm>
        </p:spPr>
        <p:txBody>
          <a:bodyPr>
            <a:normAutofit/>
          </a:bodyPr>
          <a:lstStyle/>
          <a:p>
            <a:pPr marL="0" indent="0" algn="ctr">
              <a:buNone/>
            </a:pPr>
            <a:r>
              <a:rPr lang="en-GB" dirty="0" smtClean="0"/>
              <a:t>Simulating 5 </a:t>
            </a:r>
            <a:r>
              <a:rPr lang="en-GB" dirty="0"/>
              <a:t>adjacent </a:t>
            </a:r>
            <a:r>
              <a:rPr lang="en-GB" dirty="0" smtClean="0"/>
              <a:t> pixels </a:t>
            </a:r>
            <a:r>
              <a:rPr lang="en-GB" dirty="0"/>
              <a:t>using narrow light beam </a:t>
            </a:r>
            <a:r>
              <a:rPr lang="en-GB" dirty="0" smtClean="0"/>
              <a:t>illumination from the back</a:t>
            </a:r>
          </a:p>
          <a:p>
            <a:pPr marL="0" indent="0" algn="ctr">
              <a:buNone/>
            </a:pPr>
            <a:endParaRPr lang="en-GB" dirty="0" smtClean="0"/>
          </a:p>
          <a:p>
            <a:pPr lvl="1"/>
            <a:r>
              <a:rPr lang="en-GB" dirty="0">
                <a:solidFill>
                  <a:schemeClr val="dk1"/>
                </a:solidFill>
              </a:rPr>
              <a:t>2D simulation (1 µm thick in </a:t>
            </a:r>
            <a:r>
              <a:rPr lang="en-GB" dirty="0" smtClean="0">
                <a:solidFill>
                  <a:schemeClr val="dk1"/>
                </a:solidFill>
              </a:rPr>
              <a:t>the third dimension)</a:t>
            </a:r>
            <a:endParaRPr lang="en-GB" dirty="0" smtClean="0"/>
          </a:p>
          <a:p>
            <a:pPr lvl="1"/>
            <a:r>
              <a:rPr lang="en-GB" dirty="0" smtClean="0"/>
              <a:t>10 </a:t>
            </a:r>
            <a:r>
              <a:rPr lang="en-GB" dirty="0" smtClean="0">
                <a:solidFill>
                  <a:schemeClr val="dk1"/>
                </a:solidFill>
              </a:rPr>
              <a:t>µ</a:t>
            </a:r>
            <a:r>
              <a:rPr lang="en-GB" dirty="0" smtClean="0"/>
              <a:t>m pixels, 5 </a:t>
            </a:r>
            <a:r>
              <a:rPr lang="en-GB" dirty="0" smtClean="0">
                <a:solidFill>
                  <a:schemeClr val="dk1"/>
                </a:solidFill>
              </a:rPr>
              <a:t>µm </a:t>
            </a:r>
            <a:r>
              <a:rPr lang="en-GB" dirty="0" smtClean="0"/>
              <a:t>+ 5 </a:t>
            </a:r>
            <a:r>
              <a:rPr lang="en-GB" dirty="0" smtClean="0">
                <a:solidFill>
                  <a:schemeClr val="dk1"/>
                </a:solidFill>
              </a:rPr>
              <a:t>µm gates</a:t>
            </a:r>
            <a:endParaRPr lang="en-GB" dirty="0" smtClean="0"/>
          </a:p>
          <a:p>
            <a:pPr lvl="1"/>
            <a:r>
              <a:rPr lang="en-GB" dirty="0" smtClean="0"/>
              <a:t>40 </a:t>
            </a:r>
            <a:r>
              <a:rPr lang="en-GB" dirty="0"/>
              <a:t>µm thickness</a:t>
            </a:r>
          </a:p>
          <a:p>
            <a:pPr lvl="1"/>
            <a:r>
              <a:rPr lang="en-GB" dirty="0"/>
              <a:t>Fully depleted</a:t>
            </a:r>
          </a:p>
          <a:p>
            <a:pPr lvl="1"/>
            <a:r>
              <a:rPr lang="en-GB" dirty="0" smtClean="0"/>
              <a:t>Beam c</a:t>
            </a:r>
            <a:r>
              <a:rPr lang="en-GB" dirty="0" smtClean="0">
                <a:solidFill>
                  <a:schemeClr val="dk1"/>
                </a:solidFill>
              </a:rPr>
              <a:t>entred </a:t>
            </a:r>
            <a:r>
              <a:rPr lang="en-GB" dirty="0">
                <a:solidFill>
                  <a:schemeClr val="dk1"/>
                </a:solidFill>
              </a:rPr>
              <a:t>on a </a:t>
            </a:r>
            <a:r>
              <a:rPr lang="en-GB" dirty="0">
                <a:solidFill>
                  <a:srgbClr val="FF0000"/>
                </a:solidFill>
              </a:rPr>
              <a:t>potential well</a:t>
            </a:r>
          </a:p>
          <a:p>
            <a:endParaRPr lang="en-GB" dirty="0"/>
          </a:p>
        </p:txBody>
      </p:sp>
      <p:sp>
        <p:nvSpPr>
          <p:cNvPr id="4" name="Rectangle 3"/>
          <p:cNvSpPr/>
          <p:nvPr/>
        </p:nvSpPr>
        <p:spPr bwMode="auto">
          <a:xfrm>
            <a:off x="324023" y="1483536"/>
            <a:ext cx="4157918" cy="2183746"/>
          </a:xfrm>
          <a:prstGeom prst="rect">
            <a:avLst/>
          </a:prstGeom>
          <a:solidFill>
            <a:schemeClr val="bg1">
              <a:lumMod val="75000"/>
              <a:alpha val="50000"/>
            </a:schemeClr>
          </a:solid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5" name="Rectangle 4"/>
          <p:cNvSpPr/>
          <p:nvPr/>
        </p:nvSpPr>
        <p:spPr bwMode="auto">
          <a:xfrm>
            <a:off x="452137" y="1411528"/>
            <a:ext cx="684076" cy="72008"/>
          </a:xfrm>
          <a:prstGeom prst="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cxnSp>
        <p:nvCxnSpPr>
          <p:cNvPr id="15" name="Straight Arrow Connector 14"/>
          <p:cNvCxnSpPr/>
          <p:nvPr/>
        </p:nvCxnSpPr>
        <p:spPr bwMode="auto">
          <a:xfrm flipV="1">
            <a:off x="2199916" y="1622968"/>
            <a:ext cx="7951" cy="242514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bwMode="auto">
          <a:xfrm>
            <a:off x="1224738" y="1411528"/>
            <a:ext cx="684076" cy="72008"/>
          </a:xfrm>
          <a:prstGeom prst="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17" name="Rectangle 16"/>
          <p:cNvSpPr/>
          <p:nvPr/>
        </p:nvSpPr>
        <p:spPr bwMode="auto">
          <a:xfrm>
            <a:off x="2009085" y="1411528"/>
            <a:ext cx="684076" cy="72008"/>
          </a:xfrm>
          <a:prstGeom prst="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18" name="Rectangle 17"/>
          <p:cNvSpPr/>
          <p:nvPr/>
        </p:nvSpPr>
        <p:spPr bwMode="auto">
          <a:xfrm>
            <a:off x="2802136" y="1411528"/>
            <a:ext cx="684076" cy="72008"/>
          </a:xfrm>
          <a:prstGeom prst="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19" name="Rectangle 18"/>
          <p:cNvSpPr/>
          <p:nvPr/>
        </p:nvSpPr>
        <p:spPr bwMode="auto">
          <a:xfrm>
            <a:off x="3582689" y="1411528"/>
            <a:ext cx="684076" cy="72008"/>
          </a:xfrm>
          <a:prstGeom prst="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22" name="TextBox 21"/>
          <p:cNvSpPr txBox="1"/>
          <p:nvPr/>
        </p:nvSpPr>
        <p:spPr>
          <a:xfrm>
            <a:off x="2659493" y="2283021"/>
            <a:ext cx="1607272" cy="584775"/>
          </a:xfrm>
          <a:prstGeom prst="rect">
            <a:avLst/>
          </a:prstGeom>
          <a:noFill/>
        </p:spPr>
        <p:txBody>
          <a:bodyPr wrap="square" rtlCol="0">
            <a:spAutoFit/>
          </a:bodyPr>
          <a:lstStyle/>
          <a:p>
            <a:pPr algn="ctr"/>
            <a:r>
              <a:rPr lang="en-GB" sz="1600" b="1" dirty="0" smtClean="0">
                <a:solidFill>
                  <a:schemeClr val="tx1"/>
                </a:solidFill>
              </a:rPr>
              <a:t>4 µm wide beam @ 600 nm</a:t>
            </a:r>
          </a:p>
        </p:txBody>
      </p:sp>
      <p:cxnSp>
        <p:nvCxnSpPr>
          <p:cNvPr id="24" name="Straight Arrow Connector 23"/>
          <p:cNvCxnSpPr/>
          <p:nvPr/>
        </p:nvCxnSpPr>
        <p:spPr bwMode="auto">
          <a:xfrm flipV="1">
            <a:off x="2361350" y="1622968"/>
            <a:ext cx="7951" cy="242514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V="1">
            <a:off x="2512667" y="1622968"/>
            <a:ext cx="7951" cy="2425148"/>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2" descr="C:\CEI\SILVACO Simulations\CCD250 Narrow Beam Backside\ccd250_4umBeam_0p1W_Photo.pn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5583" t="9501" r="4084" b="1833"/>
          <a:stretch/>
        </p:blipFill>
        <p:spPr bwMode="auto">
          <a:xfrm>
            <a:off x="111174" y="4048116"/>
            <a:ext cx="4370767" cy="21367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659493" y="5519722"/>
            <a:ext cx="4725854" cy="338554"/>
          </a:xfrm>
          <a:prstGeom prst="rect">
            <a:avLst/>
          </a:prstGeom>
          <a:solidFill>
            <a:schemeClr val="bg1">
              <a:alpha val="90000"/>
            </a:schemeClr>
          </a:solidFill>
        </p:spPr>
        <p:txBody>
          <a:bodyPr wrap="square" rtlCol="0">
            <a:spAutoFit/>
          </a:bodyPr>
          <a:lstStyle/>
          <a:p>
            <a:pPr algn="ctr"/>
            <a:r>
              <a:rPr lang="en-GB" sz="1600" b="1" i="1" dirty="0" smtClean="0">
                <a:solidFill>
                  <a:schemeClr val="tx1"/>
                </a:solidFill>
              </a:rPr>
              <a:t>Simulation by </a:t>
            </a:r>
            <a:r>
              <a:rPr lang="en-GB" sz="1600" b="1" i="1" dirty="0" err="1" smtClean="0">
                <a:solidFill>
                  <a:schemeClr val="tx1"/>
                </a:solidFill>
              </a:rPr>
              <a:t>Silvaco</a:t>
            </a:r>
            <a:r>
              <a:rPr lang="en-GB" sz="1600" b="1" i="1" dirty="0" smtClean="0">
                <a:solidFill>
                  <a:schemeClr val="tx1"/>
                </a:solidFill>
              </a:rPr>
              <a:t> ATLAS in 2D : </a:t>
            </a:r>
            <a:r>
              <a:rPr lang="en-GB" sz="1600" b="1" i="1" dirty="0" err="1" smtClean="0">
                <a:solidFill>
                  <a:schemeClr val="tx1"/>
                </a:solidFill>
              </a:rPr>
              <a:t>photogeneration</a:t>
            </a:r>
            <a:endParaRPr lang="en-GB" sz="1600" b="1" i="1" dirty="0" smtClean="0">
              <a:solidFill>
                <a:schemeClr val="tx1"/>
              </a:solidFill>
            </a:endParaRPr>
          </a:p>
        </p:txBody>
      </p:sp>
    </p:spTree>
    <p:extLst>
      <p:ext uri="{BB962C8B-B14F-4D97-AF65-F5344CB8AC3E}">
        <p14:creationId xmlns:p14="http://schemas.microsoft.com/office/powerpoint/2010/main" val="926143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6206" t="9231" r="4027" b="1653"/>
          <a:stretch/>
        </p:blipFill>
        <p:spPr>
          <a:xfrm>
            <a:off x="170123" y="1329069"/>
            <a:ext cx="9439539" cy="4685541"/>
          </a:xfrm>
          <a:prstGeom prst="rect">
            <a:avLst/>
          </a:prstGeom>
        </p:spPr>
      </p:pic>
      <p:sp>
        <p:nvSpPr>
          <p:cNvPr id="2" name="Title 1"/>
          <p:cNvSpPr>
            <a:spLocks noGrp="1"/>
          </p:cNvSpPr>
          <p:nvPr>
            <p:ph type="title"/>
          </p:nvPr>
        </p:nvSpPr>
        <p:spPr/>
        <p:txBody>
          <a:bodyPr/>
          <a:lstStyle/>
          <a:p>
            <a:r>
              <a:rPr lang="en-GB" dirty="0" err="1" smtClean="0"/>
              <a:t>Silvaco</a:t>
            </a:r>
            <a:r>
              <a:rPr lang="en-GB" dirty="0" smtClean="0"/>
              <a:t> Modelling Outputs</a:t>
            </a:r>
            <a:endParaRPr lang="en-GB" dirty="0"/>
          </a:p>
        </p:txBody>
      </p:sp>
      <p:pic>
        <p:nvPicPr>
          <p:cNvPr id="8194" name="Picture 2" descr="C:\CEI\SILVACO Simulations\CCD250 Narrow Beam Backside\ccd250_4umBeam_0p1W_ne.png"/>
          <p:cNvPicPr>
            <a:picLocks noChangeAspect="1" noChangeArrowheads="1"/>
          </p:cNvPicPr>
          <p:nvPr/>
        </p:nvPicPr>
        <p:blipFill rotWithShape="1">
          <a:blip r:embed="rId3">
            <a:extLst>
              <a:ext uri="{28A0092B-C50C-407E-A947-70E740481C1C}">
                <a14:useLocalDpi xmlns:a14="http://schemas.microsoft.com/office/drawing/2010/main" val="0"/>
              </a:ext>
            </a:extLst>
          </a:blip>
          <a:srcRect l="5917" t="9166" r="4167" b="1173"/>
          <a:stretch/>
        </p:blipFill>
        <p:spPr bwMode="auto">
          <a:xfrm>
            <a:off x="3046952" y="3585921"/>
            <a:ext cx="6562710" cy="3272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64220" y="5756387"/>
            <a:ext cx="1743738" cy="400110"/>
          </a:xfrm>
          <a:prstGeom prst="rect">
            <a:avLst/>
          </a:prstGeom>
          <a:noFill/>
        </p:spPr>
        <p:txBody>
          <a:bodyPr wrap="square" rtlCol="0">
            <a:spAutoFit/>
          </a:bodyPr>
          <a:lstStyle/>
          <a:p>
            <a:r>
              <a:rPr lang="en-GB" sz="2000" b="1" dirty="0" smtClean="0">
                <a:solidFill>
                  <a:srgbClr val="FF0000"/>
                </a:solidFill>
              </a:rPr>
              <a:t>Shared charge</a:t>
            </a:r>
          </a:p>
        </p:txBody>
      </p:sp>
      <p:cxnSp>
        <p:nvCxnSpPr>
          <p:cNvPr id="5" name="Straight Arrow Connector 4"/>
          <p:cNvCxnSpPr/>
          <p:nvPr/>
        </p:nvCxnSpPr>
        <p:spPr bwMode="auto">
          <a:xfrm flipH="1" flipV="1">
            <a:off x="5371277" y="4640107"/>
            <a:ext cx="1010092" cy="113158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6783472" y="4556320"/>
            <a:ext cx="819259" cy="118325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4" idx="3"/>
          </p:cNvCxnSpPr>
          <p:nvPr/>
        </p:nvCxnSpPr>
        <p:spPr bwMode="auto">
          <a:xfrm flipV="1">
            <a:off x="7507958" y="4556320"/>
            <a:ext cx="1050852" cy="140012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a:stCxn id="4" idx="1"/>
          </p:cNvCxnSpPr>
          <p:nvPr/>
        </p:nvCxnSpPr>
        <p:spPr bwMode="auto">
          <a:xfrm flipH="1" flipV="1">
            <a:off x="4277640" y="4556320"/>
            <a:ext cx="1486580" cy="140012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691151" y="4640107"/>
            <a:ext cx="1501950" cy="338554"/>
          </a:xfrm>
          <a:prstGeom prst="rect">
            <a:avLst/>
          </a:prstGeom>
          <a:noFill/>
        </p:spPr>
        <p:txBody>
          <a:bodyPr wrap="none" rtlCol="0">
            <a:spAutoFit/>
          </a:bodyPr>
          <a:lstStyle/>
          <a:p>
            <a:r>
              <a:rPr lang="en-GB" sz="1600" b="1" dirty="0" err="1" smtClean="0">
                <a:solidFill>
                  <a:schemeClr val="tx1"/>
                </a:solidFill>
              </a:rPr>
              <a:t>Electon</a:t>
            </a:r>
            <a:r>
              <a:rPr lang="en-GB" sz="1600" b="1" dirty="0" smtClean="0">
                <a:solidFill>
                  <a:schemeClr val="tx1"/>
                </a:solidFill>
              </a:rPr>
              <a:t> Density</a:t>
            </a:r>
            <a:endParaRPr lang="en-GB" sz="1600" b="1" dirty="0" smtClean="0">
              <a:solidFill>
                <a:schemeClr val="tx1"/>
              </a:solidFill>
            </a:endParaRPr>
          </a:p>
        </p:txBody>
      </p:sp>
    </p:spTree>
    <p:extLst>
      <p:ext uri="{BB962C8B-B14F-4D97-AF65-F5344CB8AC3E}">
        <p14:creationId xmlns:p14="http://schemas.microsoft.com/office/powerpoint/2010/main" val="148365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Charge Collection – Results</a:t>
            </a:r>
            <a:endParaRPr lang="en-GB" dirty="0"/>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14350" y="1160029"/>
            <a:ext cx="7807275" cy="509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bwMode="auto">
          <a:xfrm flipH="1">
            <a:off x="4695825" y="3570447"/>
            <a:ext cx="1038225" cy="910054"/>
          </a:xfrm>
          <a:prstGeom prst="line">
            <a:avLst/>
          </a:prstGeom>
          <a:solidFill>
            <a:schemeClr val="accent1"/>
          </a:solidFill>
          <a:ln w="25400"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714875" y="3708976"/>
            <a:ext cx="0" cy="1882199"/>
          </a:xfrm>
          <a:prstGeom prst="line">
            <a:avLst/>
          </a:prstGeom>
          <a:solidFill>
            <a:schemeClr val="accent1"/>
          </a:solidFill>
          <a:ln w="19050"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5257800" y="3231893"/>
            <a:ext cx="2419350" cy="1323439"/>
          </a:xfrm>
          <a:prstGeom prst="rect">
            <a:avLst/>
          </a:prstGeom>
          <a:noFill/>
        </p:spPr>
        <p:txBody>
          <a:bodyPr wrap="square" rtlCol="0">
            <a:spAutoFit/>
          </a:bodyPr>
          <a:lstStyle/>
          <a:p>
            <a:r>
              <a:rPr lang="en-GB" sz="1600" b="1" dirty="0" smtClean="0">
                <a:solidFill>
                  <a:srgbClr val="0033CC"/>
                </a:solidFill>
              </a:rPr>
              <a:t>Full well capacity </a:t>
            </a:r>
            <a:r>
              <a:rPr lang="en-GB" sz="1600" b="1" dirty="0" smtClean="0">
                <a:solidFill>
                  <a:srgbClr val="0033CC"/>
                </a:solidFill>
              </a:rPr>
              <a:t>reached</a:t>
            </a:r>
            <a:br>
              <a:rPr lang="en-GB" sz="1600" b="1" dirty="0" smtClean="0">
                <a:solidFill>
                  <a:srgbClr val="0033CC"/>
                </a:solidFill>
              </a:rPr>
            </a:br>
            <a:r>
              <a:rPr lang="en-GB" sz="1600" b="1" dirty="0" smtClean="0">
                <a:solidFill>
                  <a:srgbClr val="0033CC"/>
                </a:solidFill>
              </a:rPr>
              <a:t/>
            </a:r>
            <a:br>
              <a:rPr lang="en-GB" sz="1600" b="1" dirty="0" smtClean="0">
                <a:solidFill>
                  <a:srgbClr val="0033CC"/>
                </a:solidFill>
              </a:rPr>
            </a:br>
            <a:r>
              <a:rPr lang="en-GB" sz="1600" b="1" dirty="0" smtClean="0">
                <a:solidFill>
                  <a:srgbClr val="0033CC"/>
                </a:solidFill>
              </a:rPr>
              <a:t/>
            </a:r>
            <a:br>
              <a:rPr lang="en-GB" sz="1600" b="1" dirty="0" smtClean="0">
                <a:solidFill>
                  <a:srgbClr val="0033CC"/>
                </a:solidFill>
              </a:rPr>
            </a:br>
            <a:r>
              <a:rPr lang="en-GB" sz="1600" b="1" dirty="0" smtClean="0">
                <a:solidFill>
                  <a:srgbClr val="0033CC"/>
                </a:solidFill>
              </a:rPr>
              <a:t/>
            </a:r>
            <a:br>
              <a:rPr lang="en-GB" sz="1600" b="1" dirty="0" smtClean="0">
                <a:solidFill>
                  <a:srgbClr val="0033CC"/>
                </a:solidFill>
              </a:rPr>
            </a:br>
            <a:r>
              <a:rPr lang="en-GB" sz="1600" b="1" dirty="0" smtClean="0">
                <a:solidFill>
                  <a:srgbClr val="0033CC"/>
                </a:solidFill>
              </a:rPr>
              <a:t>        “Blooming”</a:t>
            </a:r>
            <a:endParaRPr lang="en-GB" sz="1600" b="1" dirty="0" smtClean="0">
              <a:solidFill>
                <a:srgbClr val="0033CC"/>
              </a:solidFill>
            </a:endParaRPr>
          </a:p>
        </p:txBody>
      </p:sp>
      <p:sp>
        <p:nvSpPr>
          <p:cNvPr id="17" name="TextBox 16"/>
          <p:cNvSpPr txBox="1"/>
          <p:nvPr/>
        </p:nvSpPr>
        <p:spPr>
          <a:xfrm>
            <a:off x="2187475" y="3655576"/>
            <a:ext cx="1755875" cy="338554"/>
          </a:xfrm>
          <a:prstGeom prst="rect">
            <a:avLst/>
          </a:prstGeom>
          <a:noFill/>
        </p:spPr>
        <p:txBody>
          <a:bodyPr wrap="square" rtlCol="0">
            <a:spAutoFit/>
          </a:bodyPr>
          <a:lstStyle/>
          <a:p>
            <a:r>
              <a:rPr lang="en-GB" sz="1600" b="1" dirty="0" smtClean="0">
                <a:solidFill>
                  <a:srgbClr val="0033CC"/>
                </a:solidFill>
              </a:rPr>
              <a:t>Charge sharing </a:t>
            </a:r>
          </a:p>
        </p:txBody>
      </p:sp>
      <p:cxnSp>
        <p:nvCxnSpPr>
          <p:cNvPr id="18" name="Straight Connector 17"/>
          <p:cNvCxnSpPr/>
          <p:nvPr/>
        </p:nvCxnSpPr>
        <p:spPr bwMode="auto">
          <a:xfrm>
            <a:off x="2951112" y="4001363"/>
            <a:ext cx="687438" cy="1027837"/>
          </a:xfrm>
          <a:prstGeom prst="line">
            <a:avLst/>
          </a:prstGeom>
          <a:solidFill>
            <a:schemeClr val="accent1"/>
          </a:solidFill>
          <a:ln w="25400"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5070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Non-Linear </a:t>
            </a:r>
            <a:r>
              <a:rPr lang="en-GB" dirty="0"/>
              <a:t>Signal </a:t>
            </a:r>
            <a:r>
              <a:rPr lang="en-GB" dirty="0" smtClean="0"/>
              <a:t>Variance</a:t>
            </a:r>
            <a:endParaRPr lang="en-GB" dirty="0"/>
          </a:p>
        </p:txBody>
      </p:sp>
      <p:sp>
        <p:nvSpPr>
          <p:cNvPr id="3" name="Content Placeholder 2"/>
          <p:cNvSpPr>
            <a:spLocks noGrp="1"/>
          </p:cNvSpPr>
          <p:nvPr>
            <p:ph idx="1"/>
          </p:nvPr>
        </p:nvSpPr>
        <p:spPr>
          <a:xfrm>
            <a:off x="276447" y="4408957"/>
            <a:ext cx="9292855" cy="1726030"/>
          </a:xfrm>
        </p:spPr>
        <p:txBody>
          <a:bodyPr/>
          <a:lstStyle/>
          <a:p>
            <a:r>
              <a:rPr lang="en-GB" dirty="0" smtClean="0"/>
              <a:t>Despite the CCD being very linear the variance </a:t>
            </a:r>
            <a:r>
              <a:rPr lang="en-GB" dirty="0" err="1" smtClean="0"/>
              <a:t>vs</a:t>
            </a:r>
            <a:r>
              <a:rPr lang="en-GB" dirty="0" smtClean="0"/>
              <a:t> signal is </a:t>
            </a:r>
            <a:r>
              <a:rPr lang="en-GB" u="sng" dirty="0" smtClean="0"/>
              <a:t>clearly non-linear</a:t>
            </a:r>
            <a:r>
              <a:rPr lang="en-GB" dirty="0" smtClean="0"/>
              <a:t> in flat-filed illumination</a:t>
            </a:r>
          </a:p>
          <a:p>
            <a:pPr lvl="1"/>
            <a:r>
              <a:rPr lang="en-GB" dirty="0" smtClean="0"/>
              <a:t>The effect gets stronger in thick, fully depleted devices;</a:t>
            </a:r>
          </a:p>
          <a:p>
            <a:pPr lvl="1"/>
            <a:r>
              <a:rPr lang="en-GB" dirty="0" smtClean="0"/>
              <a:t>The effect occurs in the image area and has something to do with the charge collection. </a:t>
            </a:r>
          </a:p>
          <a:p>
            <a:pPr lvl="1"/>
            <a:r>
              <a:rPr lang="en-GB" dirty="0" smtClean="0">
                <a:solidFill>
                  <a:schemeClr val="accent2"/>
                </a:solidFill>
              </a:rPr>
              <a:t>First reported by Mark Downing in 2006 (SPIE)</a:t>
            </a:r>
            <a:endParaRPr lang="en-GB" dirty="0">
              <a:solidFill>
                <a:schemeClr val="accent2"/>
              </a:solidFill>
            </a:endParaRPr>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75" y="1185573"/>
            <a:ext cx="4830584" cy="315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80807" y="1208009"/>
            <a:ext cx="4825193" cy="315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08874" y="3205134"/>
            <a:ext cx="2448949" cy="707886"/>
          </a:xfrm>
          <a:prstGeom prst="rect">
            <a:avLst/>
          </a:prstGeom>
          <a:noFill/>
        </p:spPr>
        <p:txBody>
          <a:bodyPr wrap="square" rtlCol="0">
            <a:spAutoFit/>
          </a:bodyPr>
          <a:lstStyle/>
          <a:p>
            <a:r>
              <a:rPr lang="en-GB" sz="2000" b="1" dirty="0" smtClean="0">
                <a:solidFill>
                  <a:srgbClr val="FF0000"/>
                </a:solidFill>
              </a:rPr>
              <a:t>Signal: linear to 0.2% (up to </a:t>
            </a:r>
            <a:r>
              <a:rPr lang="en-GB" sz="2000" b="1" dirty="0" smtClean="0">
                <a:solidFill>
                  <a:srgbClr val="FF0000"/>
                </a:solidFill>
                <a:sym typeface="Symbol"/>
              </a:rPr>
              <a:t></a:t>
            </a:r>
            <a:r>
              <a:rPr lang="en-GB" sz="2000" b="1" dirty="0" smtClean="0">
                <a:solidFill>
                  <a:srgbClr val="FF0000"/>
                </a:solidFill>
              </a:rPr>
              <a:t>120ke-)</a:t>
            </a:r>
          </a:p>
        </p:txBody>
      </p:sp>
      <p:cxnSp>
        <p:nvCxnSpPr>
          <p:cNvPr id="6" name="Straight Connector 5"/>
          <p:cNvCxnSpPr/>
          <p:nvPr/>
        </p:nvCxnSpPr>
        <p:spPr bwMode="auto">
          <a:xfrm flipH="1">
            <a:off x="3466215" y="1624820"/>
            <a:ext cx="10632" cy="2266934"/>
          </a:xfrm>
          <a:prstGeom prst="line">
            <a:avLst/>
          </a:prstGeom>
          <a:solidFill>
            <a:schemeClr val="accent1"/>
          </a:solidFill>
          <a:ln w="12700" cap="flat" cmpd="sng" algn="ctr">
            <a:solidFill>
              <a:srgbClr val="FF0000"/>
            </a:solidFill>
            <a:prstDash val="dash"/>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5777024" y="2108792"/>
            <a:ext cx="2399413" cy="0"/>
          </a:xfrm>
          <a:prstGeom prst="line">
            <a:avLst/>
          </a:prstGeom>
          <a:solidFill>
            <a:schemeClr val="accent1"/>
          </a:solidFill>
          <a:ln w="12700" cap="flat" cmpd="sng" algn="ctr">
            <a:solidFill>
              <a:srgbClr val="FF0000"/>
            </a:solidFill>
            <a:prstDash val="dash"/>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1662232" y="3109437"/>
            <a:ext cx="1995377" cy="707886"/>
          </a:xfrm>
          <a:prstGeom prst="rect">
            <a:avLst/>
          </a:prstGeom>
          <a:noFill/>
        </p:spPr>
        <p:txBody>
          <a:bodyPr wrap="square" rtlCol="0">
            <a:spAutoFit/>
          </a:bodyPr>
          <a:lstStyle/>
          <a:p>
            <a:r>
              <a:rPr lang="en-GB" sz="2000" b="1" dirty="0" smtClean="0">
                <a:solidFill>
                  <a:srgbClr val="FF0000"/>
                </a:solidFill>
              </a:rPr>
              <a:t>Signal variance: not linear </a:t>
            </a:r>
          </a:p>
        </p:txBody>
      </p:sp>
      <p:sp>
        <p:nvSpPr>
          <p:cNvPr id="17" name="TextBox 16"/>
          <p:cNvSpPr txBox="1"/>
          <p:nvPr/>
        </p:nvSpPr>
        <p:spPr>
          <a:xfrm>
            <a:off x="3466215" y="2275373"/>
            <a:ext cx="1268817" cy="400110"/>
          </a:xfrm>
          <a:prstGeom prst="rect">
            <a:avLst/>
          </a:prstGeom>
          <a:noFill/>
        </p:spPr>
        <p:txBody>
          <a:bodyPr wrap="square" rtlCol="0">
            <a:spAutoFit/>
          </a:bodyPr>
          <a:lstStyle/>
          <a:p>
            <a:r>
              <a:rPr lang="en-GB" sz="2000" b="1" dirty="0" smtClean="0">
                <a:solidFill>
                  <a:srgbClr val="FF0000"/>
                </a:solidFill>
              </a:rPr>
              <a:t>3500 ADU</a:t>
            </a:r>
          </a:p>
        </p:txBody>
      </p:sp>
      <p:sp>
        <p:nvSpPr>
          <p:cNvPr id="19" name="TextBox 18"/>
          <p:cNvSpPr txBox="1"/>
          <p:nvPr/>
        </p:nvSpPr>
        <p:spPr>
          <a:xfrm>
            <a:off x="5755758" y="1772480"/>
            <a:ext cx="1268817" cy="400110"/>
          </a:xfrm>
          <a:prstGeom prst="rect">
            <a:avLst/>
          </a:prstGeom>
          <a:noFill/>
        </p:spPr>
        <p:txBody>
          <a:bodyPr wrap="square" rtlCol="0">
            <a:spAutoFit/>
          </a:bodyPr>
          <a:lstStyle/>
          <a:p>
            <a:r>
              <a:rPr lang="en-GB" sz="2000" b="1" dirty="0" smtClean="0">
                <a:solidFill>
                  <a:srgbClr val="FF0000"/>
                </a:solidFill>
              </a:rPr>
              <a:t>3500 ADU</a:t>
            </a:r>
          </a:p>
        </p:txBody>
      </p:sp>
    </p:spTree>
    <p:extLst>
      <p:ext uri="{BB962C8B-B14F-4D97-AF65-F5344CB8AC3E}">
        <p14:creationId xmlns:p14="http://schemas.microsoft.com/office/powerpoint/2010/main" val="991239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Signal-Dependent Charge Collection</a:t>
            </a:r>
            <a:endParaRPr lang="en-GB" dirty="0"/>
          </a:p>
        </p:txBody>
      </p:sp>
      <p:pic>
        <p:nvPicPr>
          <p:cNvPr id="1229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19649" y="1151187"/>
            <a:ext cx="3039806" cy="212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7886" y="4287789"/>
            <a:ext cx="3497593" cy="191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69431" y="4309750"/>
            <a:ext cx="3520137" cy="192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8" name="Content Placeholder 2"/>
          <p:cNvSpPr>
            <a:spLocks noGrp="1"/>
          </p:cNvSpPr>
          <p:nvPr>
            <p:ph idx="1"/>
          </p:nvPr>
        </p:nvSpPr>
        <p:spPr>
          <a:xfrm>
            <a:off x="6026795" y="1824556"/>
            <a:ext cx="3879205" cy="675834"/>
          </a:xfrm>
        </p:spPr>
        <p:txBody>
          <a:bodyPr/>
          <a:lstStyle/>
          <a:p>
            <a:pPr marL="0" indent="0">
              <a:buNone/>
            </a:pPr>
            <a:r>
              <a:rPr lang="en-GB" dirty="0" smtClean="0"/>
              <a:t>Ideal charge collection – no sharing</a:t>
            </a:r>
          </a:p>
        </p:txBody>
      </p:sp>
      <p:sp>
        <p:nvSpPr>
          <p:cNvPr id="6" name="Rectangle 5"/>
          <p:cNvSpPr/>
          <p:nvPr/>
        </p:nvSpPr>
        <p:spPr>
          <a:xfrm>
            <a:off x="5050469" y="3386420"/>
            <a:ext cx="4738568" cy="923330"/>
          </a:xfrm>
          <a:prstGeom prst="rect">
            <a:avLst/>
          </a:prstGeom>
        </p:spPr>
        <p:txBody>
          <a:bodyPr wrap="square">
            <a:spAutoFit/>
          </a:bodyPr>
          <a:lstStyle/>
          <a:p>
            <a:pPr lvl="0" eaLnBrk="0" fontAlgn="base" hangingPunct="0">
              <a:spcBef>
                <a:spcPct val="20000"/>
              </a:spcBef>
              <a:spcAft>
                <a:spcPct val="0"/>
              </a:spcAft>
            </a:pPr>
            <a:r>
              <a:rPr lang="en-GB" b="1" kern="0" dirty="0" smtClean="0">
                <a:solidFill>
                  <a:srgbClr val="000000"/>
                </a:solidFill>
              </a:rPr>
              <a:t>Pixel </a:t>
            </a:r>
            <a:r>
              <a:rPr lang="en-GB" b="1" kern="0" dirty="0">
                <a:solidFill>
                  <a:srgbClr val="000000"/>
                </a:solidFill>
              </a:rPr>
              <a:t>2 has </a:t>
            </a:r>
            <a:r>
              <a:rPr lang="en-GB" b="1" kern="0" dirty="0" smtClean="0">
                <a:solidFill>
                  <a:srgbClr val="000000"/>
                </a:solidFill>
              </a:rPr>
              <a:t>more </a:t>
            </a:r>
            <a:r>
              <a:rPr lang="en-GB" b="1" kern="0" dirty="0">
                <a:solidFill>
                  <a:srgbClr val="000000"/>
                </a:solidFill>
              </a:rPr>
              <a:t>electrons than the </a:t>
            </a:r>
            <a:r>
              <a:rPr lang="en-GB" b="1" kern="0" dirty="0" smtClean="0">
                <a:solidFill>
                  <a:srgbClr val="000000"/>
                </a:solidFill>
              </a:rPr>
              <a:t>neighbours – incoming electrons </a:t>
            </a:r>
            <a:r>
              <a:rPr lang="en-GB" b="1" kern="0" dirty="0">
                <a:solidFill>
                  <a:srgbClr val="000000"/>
                </a:solidFill>
              </a:rPr>
              <a:t>have </a:t>
            </a:r>
            <a:r>
              <a:rPr lang="en-GB" b="1" kern="0" dirty="0">
                <a:solidFill>
                  <a:srgbClr val="FF0000"/>
                </a:solidFill>
              </a:rPr>
              <a:t>slightly higher chance </a:t>
            </a:r>
            <a:r>
              <a:rPr lang="en-GB" b="1" kern="0" dirty="0">
                <a:solidFill>
                  <a:srgbClr val="000000"/>
                </a:solidFill>
              </a:rPr>
              <a:t>of going to the neighbour </a:t>
            </a:r>
            <a:r>
              <a:rPr lang="en-GB" b="1" kern="0" dirty="0" smtClean="0">
                <a:solidFill>
                  <a:srgbClr val="000000"/>
                </a:solidFill>
              </a:rPr>
              <a:t>pixels.</a:t>
            </a:r>
            <a:endParaRPr lang="en-GB" b="1" kern="0" dirty="0">
              <a:solidFill>
                <a:srgbClr val="000000"/>
              </a:solidFill>
            </a:endParaRPr>
          </a:p>
        </p:txBody>
      </p:sp>
      <p:sp>
        <p:nvSpPr>
          <p:cNvPr id="299" name="Content Placeholder 2"/>
          <p:cNvSpPr txBox="1">
            <a:spLocks/>
          </p:cNvSpPr>
          <p:nvPr/>
        </p:nvSpPr>
        <p:spPr bwMode="auto">
          <a:xfrm>
            <a:off x="170124" y="3386447"/>
            <a:ext cx="4593256" cy="94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GB" kern="0" dirty="0" smtClean="0"/>
              <a:t>Pixel 2 has fewer electrons than the neighbours – incoming electrons have </a:t>
            </a:r>
            <a:r>
              <a:rPr lang="en-GB" kern="0" dirty="0" smtClean="0">
                <a:solidFill>
                  <a:srgbClr val="FF0000"/>
                </a:solidFill>
              </a:rPr>
              <a:t>slightly higher chance </a:t>
            </a:r>
            <a:r>
              <a:rPr lang="en-GB" kern="0" dirty="0" smtClean="0"/>
              <a:t>of going to Pixel 2. </a:t>
            </a:r>
          </a:p>
        </p:txBody>
      </p:sp>
      <p:graphicFrame>
        <p:nvGraphicFramePr>
          <p:cNvPr id="3" name="Object 2"/>
          <p:cNvGraphicFramePr>
            <a:graphicFrameLocks noChangeAspect="1"/>
          </p:cNvGraphicFramePr>
          <p:nvPr>
            <p:extLst>
              <p:ext uri="{D42A27DB-BD31-4B8C-83A1-F6EECF244321}">
                <p14:modId xmlns:p14="http://schemas.microsoft.com/office/powerpoint/2010/main" val="827966328"/>
              </p:ext>
            </p:extLst>
          </p:nvPr>
        </p:nvGraphicFramePr>
        <p:xfrm>
          <a:off x="254554" y="2533969"/>
          <a:ext cx="2398712" cy="746125"/>
        </p:xfrm>
        <a:graphic>
          <a:graphicData uri="http://schemas.openxmlformats.org/presentationml/2006/ole">
            <mc:AlternateContent xmlns:mc="http://schemas.openxmlformats.org/markup-compatibility/2006">
              <mc:Choice xmlns:v="urn:schemas-microsoft-com:vml" Requires="v">
                <p:oleObj spid="_x0000_s14361" name="Equation" r:id="rId6" imgW="1562040" imgH="482400" progId="Equation.3">
                  <p:embed/>
                </p:oleObj>
              </mc:Choice>
              <mc:Fallback>
                <p:oleObj name="Equation" r:id="rId6" imgW="1562040" imgH="4824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554" y="2533969"/>
                        <a:ext cx="2398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170124" y="2198719"/>
            <a:ext cx="2760499" cy="338554"/>
          </a:xfrm>
          <a:prstGeom prst="rect">
            <a:avLst/>
          </a:prstGeom>
          <a:noFill/>
        </p:spPr>
        <p:txBody>
          <a:bodyPr wrap="none" rtlCol="0">
            <a:spAutoFit/>
          </a:bodyPr>
          <a:lstStyle/>
          <a:p>
            <a:r>
              <a:rPr lang="en-GB" sz="1600" b="1" dirty="0" smtClean="0">
                <a:solidFill>
                  <a:schemeClr val="tx1"/>
                </a:solidFill>
              </a:rPr>
              <a:t>Probability of electron sharing</a:t>
            </a:r>
            <a:endParaRPr lang="en-GB" sz="1600" b="1" dirty="0" smtClean="0">
              <a:solidFill>
                <a:schemeClr val="tx1"/>
              </a:solidFill>
            </a:endParaRPr>
          </a:p>
        </p:txBody>
      </p:sp>
    </p:spTree>
    <p:extLst>
      <p:ext uri="{BB962C8B-B14F-4D97-AF65-F5344CB8AC3E}">
        <p14:creationId xmlns:p14="http://schemas.microsoft.com/office/powerpoint/2010/main" val="423122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inheader.gif"/>
          <p:cNvPicPr>
            <a:picLocks noChangeAspect="1"/>
          </p:cNvPicPr>
          <p:nvPr/>
        </p:nvPicPr>
        <p:blipFill>
          <a:blip r:embed="rId3" cstate="print"/>
          <a:stretch>
            <a:fillRect/>
          </a:stretch>
        </p:blipFill>
        <p:spPr>
          <a:xfrm>
            <a:off x="206375" y="190500"/>
            <a:ext cx="9493250" cy="952500"/>
          </a:xfrm>
          <a:prstGeom prst="rect">
            <a:avLst/>
          </a:prstGeom>
        </p:spPr>
      </p:pic>
      <p:sp>
        <p:nvSpPr>
          <p:cNvPr id="6" name="TextBox 5"/>
          <p:cNvSpPr txBox="1"/>
          <p:nvPr/>
        </p:nvSpPr>
        <p:spPr>
          <a:xfrm>
            <a:off x="528184" y="332657"/>
            <a:ext cx="7968021" cy="646331"/>
          </a:xfrm>
          <a:prstGeom prst="rect">
            <a:avLst/>
          </a:prstGeom>
          <a:solidFill>
            <a:schemeClr val="bg1"/>
          </a:solidFill>
        </p:spPr>
        <p:txBody>
          <a:bodyPr wrap="square" rtlCol="0">
            <a:spAutoFit/>
          </a:bodyPr>
          <a:lstStyle>
            <a:defPPr>
              <a:defRPr lang="en-US"/>
            </a:defPPr>
            <a:lvl1pPr>
              <a:defRPr sz="3600">
                <a:solidFill>
                  <a:schemeClr val="tx2"/>
                </a:solidFill>
                <a:latin typeface="+mj-lt"/>
              </a:defRPr>
            </a:lvl1pPr>
          </a:lstStyle>
          <a:p>
            <a:r>
              <a:rPr lang="en-GB" dirty="0" smtClean="0">
                <a:solidFill>
                  <a:srgbClr val="1F497D"/>
                </a:solidFill>
              </a:rPr>
              <a:t>Just focussing on the Euclid Mission…</a:t>
            </a:r>
            <a:endParaRPr lang="en-GB" dirty="0">
              <a:solidFill>
                <a:srgbClr val="1F497D"/>
              </a:solidFill>
            </a:endParaRPr>
          </a:p>
        </p:txBody>
      </p:sp>
      <p:sp>
        <p:nvSpPr>
          <p:cNvPr id="9" name="TextBox 8"/>
          <p:cNvSpPr txBox="1"/>
          <p:nvPr/>
        </p:nvSpPr>
        <p:spPr>
          <a:xfrm>
            <a:off x="296287" y="1410872"/>
            <a:ext cx="9493250" cy="923330"/>
          </a:xfrm>
          <a:prstGeom prst="rect">
            <a:avLst/>
          </a:prstGeom>
          <a:noFill/>
        </p:spPr>
        <p:txBody>
          <a:bodyPr wrap="square" rtlCol="0">
            <a:spAutoFit/>
          </a:bodyPr>
          <a:lstStyle/>
          <a:p>
            <a:endParaRPr lang="en-GB" dirty="0"/>
          </a:p>
          <a:p>
            <a:endParaRPr lang="en-GB" dirty="0" smtClean="0"/>
          </a:p>
          <a:p>
            <a:endParaRPr lang="en-GB" dirty="0"/>
          </a:p>
        </p:txBody>
      </p:sp>
      <p:pic>
        <p:nvPicPr>
          <p:cNvPr id="10" name="Picture 2" descr="http://sci.esa.int/science-e-media/img/2e/Euclid-at-L2_artist-impression_jun12-screen.jpg"/>
          <p:cNvPicPr>
            <a:picLocks noChangeAspect="1" noChangeArrowheads="1"/>
          </p:cNvPicPr>
          <p:nvPr/>
        </p:nvPicPr>
        <p:blipFill rotWithShape="1">
          <a:blip r:embed="rId4">
            <a:extLst>
              <a:ext uri="{28A0092B-C50C-407E-A947-70E740481C1C}">
                <a14:useLocalDpi xmlns:a14="http://schemas.microsoft.com/office/drawing/2010/main" val="0"/>
              </a:ext>
            </a:extLst>
          </a:blip>
          <a:srcRect l="52828" t="14665" r="12641" b="23363"/>
          <a:stretch/>
        </p:blipFill>
        <p:spPr bwMode="auto">
          <a:xfrm>
            <a:off x="223704" y="1410872"/>
            <a:ext cx="2155010" cy="2008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upload.wikimedia.org/wikipedia/commons/6/65/Bullet_cluster_lensi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5174" t="32114" r="48279" b="17447"/>
          <a:stretch/>
        </p:blipFill>
        <p:spPr bwMode="auto">
          <a:xfrm>
            <a:off x="2583312" y="1410871"/>
            <a:ext cx="2213671" cy="20081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Convolution Illustrated e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438" y="1521974"/>
            <a:ext cx="2219814" cy="1870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4862" b="-149"/>
          <a:stretch/>
        </p:blipFill>
        <p:spPr bwMode="auto">
          <a:xfrm rot="5400000">
            <a:off x="7515787" y="1311268"/>
            <a:ext cx="2053348" cy="21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49004" y="3573016"/>
            <a:ext cx="2129711" cy="369332"/>
          </a:xfrm>
          <a:prstGeom prst="rect">
            <a:avLst/>
          </a:prstGeom>
          <a:noFill/>
        </p:spPr>
        <p:txBody>
          <a:bodyPr wrap="square" rtlCol="0">
            <a:spAutoFit/>
          </a:bodyPr>
          <a:lstStyle/>
          <a:p>
            <a:pPr algn="ctr"/>
            <a:r>
              <a:rPr lang="en-GB" dirty="0" smtClean="0"/>
              <a:t>Euclid - VIS</a:t>
            </a:r>
            <a:endParaRPr lang="en-GB" dirty="0"/>
          </a:p>
        </p:txBody>
      </p:sp>
      <p:sp>
        <p:nvSpPr>
          <p:cNvPr id="15" name="TextBox 14"/>
          <p:cNvSpPr txBox="1"/>
          <p:nvPr/>
        </p:nvSpPr>
        <p:spPr>
          <a:xfrm>
            <a:off x="2583312" y="3573016"/>
            <a:ext cx="2129711" cy="369332"/>
          </a:xfrm>
          <a:prstGeom prst="rect">
            <a:avLst/>
          </a:prstGeom>
          <a:noFill/>
        </p:spPr>
        <p:txBody>
          <a:bodyPr wrap="square" rtlCol="0">
            <a:spAutoFit/>
          </a:bodyPr>
          <a:lstStyle/>
          <a:p>
            <a:pPr algn="ctr"/>
            <a:r>
              <a:rPr lang="en-GB" dirty="0" smtClean="0"/>
              <a:t>Weak Lensing</a:t>
            </a:r>
            <a:endParaRPr lang="en-GB" dirty="0"/>
          </a:p>
        </p:txBody>
      </p:sp>
      <p:sp>
        <p:nvSpPr>
          <p:cNvPr id="16" name="TextBox 15"/>
          <p:cNvSpPr txBox="1"/>
          <p:nvPr/>
        </p:nvSpPr>
        <p:spPr>
          <a:xfrm>
            <a:off x="5049831" y="3573016"/>
            <a:ext cx="2129711" cy="369332"/>
          </a:xfrm>
          <a:prstGeom prst="rect">
            <a:avLst/>
          </a:prstGeom>
          <a:noFill/>
        </p:spPr>
        <p:txBody>
          <a:bodyPr wrap="square" rtlCol="0">
            <a:spAutoFit/>
          </a:bodyPr>
          <a:lstStyle/>
          <a:p>
            <a:pPr algn="ctr"/>
            <a:r>
              <a:rPr lang="en-GB" dirty="0" smtClean="0"/>
              <a:t>PSF Requirement</a:t>
            </a:r>
            <a:endParaRPr lang="en-GB" dirty="0"/>
          </a:p>
        </p:txBody>
      </p:sp>
      <p:sp>
        <p:nvSpPr>
          <p:cNvPr id="17" name="TextBox 16"/>
          <p:cNvSpPr txBox="1"/>
          <p:nvPr/>
        </p:nvSpPr>
        <p:spPr>
          <a:xfrm>
            <a:off x="7463506" y="3573016"/>
            <a:ext cx="2129711" cy="369332"/>
          </a:xfrm>
          <a:prstGeom prst="rect">
            <a:avLst/>
          </a:prstGeom>
          <a:noFill/>
        </p:spPr>
        <p:txBody>
          <a:bodyPr wrap="square" rtlCol="0">
            <a:spAutoFit/>
          </a:bodyPr>
          <a:lstStyle/>
          <a:p>
            <a:pPr algn="ctr"/>
            <a:r>
              <a:rPr lang="en-GB" dirty="0" smtClean="0"/>
              <a:t>CCD273</a:t>
            </a:r>
            <a:endParaRPr lang="en-GB" dirty="0"/>
          </a:p>
        </p:txBody>
      </p:sp>
      <p:cxnSp>
        <p:nvCxnSpPr>
          <p:cNvPr id="28" name="Straight Connector 27"/>
          <p:cNvCxnSpPr/>
          <p:nvPr/>
        </p:nvCxnSpPr>
        <p:spPr>
          <a:xfrm>
            <a:off x="8997547" y="3754247"/>
            <a:ext cx="702078"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9699625" y="3754248"/>
            <a:ext cx="0" cy="1357115"/>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a:off x="8997547" y="5111362"/>
            <a:ext cx="702079"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7215252" y="3754247"/>
            <a:ext cx="73778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a:off x="4428089" y="3757682"/>
            <a:ext cx="73778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2040708" y="3757682"/>
            <a:ext cx="73778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0" name="Rectangle 39"/>
          <p:cNvSpPr/>
          <p:nvPr/>
        </p:nvSpPr>
        <p:spPr>
          <a:xfrm>
            <a:off x="5818903" y="4453335"/>
            <a:ext cx="3122422" cy="13455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5985157" y="4511198"/>
            <a:ext cx="2875703" cy="1477328"/>
          </a:xfrm>
          <a:prstGeom prst="rect">
            <a:avLst/>
          </a:prstGeom>
          <a:noFill/>
        </p:spPr>
        <p:txBody>
          <a:bodyPr wrap="square" rtlCol="0">
            <a:spAutoFit/>
          </a:bodyPr>
          <a:lstStyle/>
          <a:p>
            <a:r>
              <a:rPr lang="en-GB" dirty="0" smtClean="0"/>
              <a:t>Measurement is affected by </a:t>
            </a:r>
            <a:br>
              <a:rPr lang="en-GB" dirty="0" smtClean="0"/>
            </a:br>
            <a:r>
              <a:rPr lang="en-GB" dirty="0" smtClean="0"/>
              <a:t>-    Radiation Damage </a:t>
            </a:r>
            <a:br>
              <a:rPr lang="en-GB" dirty="0" smtClean="0"/>
            </a:br>
            <a:r>
              <a:rPr lang="en-GB" dirty="0" smtClean="0"/>
              <a:t>      to CTI (~300x spec.)</a:t>
            </a:r>
          </a:p>
          <a:p>
            <a:pPr marL="285750" indent="-285750">
              <a:buFontTx/>
              <a:buChar char="-"/>
            </a:pPr>
            <a:r>
              <a:rPr lang="en-GB" dirty="0" smtClean="0"/>
              <a:t>Signal re-distribution</a:t>
            </a:r>
          </a:p>
          <a:p>
            <a:endParaRPr lang="en-GB" dirty="0"/>
          </a:p>
        </p:txBody>
      </p:sp>
      <p:pic>
        <p:nvPicPr>
          <p:cNvPr id="23" name="Picture 5"/>
          <p:cNvPicPr>
            <a:picLocks noChangeAspect="1" noChangeArrowheads="1"/>
          </p:cNvPicPr>
          <p:nvPr/>
        </p:nvPicPr>
        <p:blipFill>
          <a:blip r:embed="rId8"/>
          <a:srcRect/>
          <a:stretch>
            <a:fillRect/>
          </a:stretch>
        </p:blipFill>
        <p:spPr bwMode="auto">
          <a:xfrm>
            <a:off x="2583312" y="4030057"/>
            <a:ext cx="2896062" cy="2439609"/>
          </a:xfrm>
          <a:prstGeom prst="rect">
            <a:avLst/>
          </a:prstGeom>
          <a:noFill/>
          <a:ln w="9525">
            <a:noFill/>
            <a:miter lim="800000"/>
            <a:headEnd/>
            <a:tailEnd/>
          </a:ln>
          <a:effectLst/>
        </p:spPr>
      </p:pic>
      <p:pic>
        <p:nvPicPr>
          <p:cNvPr id="24" name="Picture 6"/>
          <p:cNvPicPr>
            <a:picLocks noChangeAspect="1" noChangeArrowheads="1"/>
          </p:cNvPicPr>
          <p:nvPr/>
        </p:nvPicPr>
        <p:blipFill>
          <a:blip r:embed="rId9"/>
          <a:srcRect/>
          <a:stretch>
            <a:fillRect/>
          </a:stretch>
        </p:blipFill>
        <p:spPr bwMode="auto">
          <a:xfrm>
            <a:off x="206375" y="4175451"/>
            <a:ext cx="2288962" cy="2148821"/>
          </a:xfrm>
          <a:prstGeom prst="rect">
            <a:avLst/>
          </a:prstGeom>
          <a:noFill/>
          <a:ln w="9525">
            <a:noFill/>
            <a:miter lim="800000"/>
            <a:headEnd/>
            <a:tailEnd/>
          </a:ln>
          <a:effectLst/>
        </p:spPr>
      </p:pic>
      <p:cxnSp>
        <p:nvCxnSpPr>
          <p:cNvPr id="25" name="Straight Arrow Connector 24"/>
          <p:cNvCxnSpPr/>
          <p:nvPr/>
        </p:nvCxnSpPr>
        <p:spPr>
          <a:xfrm flipH="1">
            <a:off x="5370456" y="5136025"/>
            <a:ext cx="36531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476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Monte Carlo Model – Simulated Results</a:t>
            </a:r>
            <a:endParaRPr lang="en-GB"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71600"/>
            <a:ext cx="6619875" cy="432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429164" y="2867025"/>
                <a:ext cx="3361345" cy="2177782"/>
              </a:xfrm>
            </p:spPr>
            <p:txBody>
              <a:bodyPr/>
              <a:lstStyle/>
              <a:p>
                <a:r>
                  <a:rPr lang="en-GB" dirty="0" smtClean="0"/>
                  <a:t>Simulated data shows sub-Poisson variance, introduced by charge sharing.</a:t>
                </a:r>
              </a:p>
              <a:p>
                <a:r>
                  <a:rPr lang="en-GB" dirty="0" smtClean="0">
                    <a:solidFill>
                      <a:srgbClr val="FF0000"/>
                    </a:solidFill>
                  </a:rPr>
                  <a:t>Quadratic fit is a very good match: </a:t>
                </a:r>
              </a:p>
              <a:p>
                <a:pPr marL="0" indent="0">
                  <a:buNone/>
                </a:pPr>
                <a14:m>
                  <m:oMathPara xmlns:m="http://schemas.openxmlformats.org/officeDocument/2006/math">
                    <m:oMathParaPr>
                      <m:jc m:val="centerGroup"/>
                    </m:oMathParaPr>
                    <m:oMath xmlns:m="http://schemas.openxmlformats.org/officeDocument/2006/math">
                      <m:r>
                        <a:rPr lang="en-GB" b="1" i="1" smtClean="0">
                          <a:latin typeface="Cambria Math"/>
                        </a:rPr>
                        <m:t>𝑽𝒂𝒓</m:t>
                      </m:r>
                      <m:r>
                        <a:rPr lang="en-GB" b="1" i="1" smtClean="0">
                          <a:latin typeface="Cambria Math"/>
                        </a:rPr>
                        <m:t>=</m:t>
                      </m:r>
                      <m:r>
                        <a:rPr lang="en-GB" b="1" i="1" smtClean="0">
                          <a:latin typeface="Cambria Math"/>
                          <a:ea typeface="Cambria Math"/>
                        </a:rPr>
                        <m:t>𝜸</m:t>
                      </m:r>
                      <m:r>
                        <a:rPr lang="en-GB" b="1" i="1" smtClean="0">
                          <a:latin typeface="Cambria Math"/>
                        </a:rPr>
                        <m:t>𝑺</m:t>
                      </m:r>
                      <m:r>
                        <a:rPr lang="en-GB" b="1" i="1" smtClean="0">
                          <a:latin typeface="Cambria Math"/>
                        </a:rPr>
                        <m:t> −</m:t>
                      </m:r>
                      <m:r>
                        <a:rPr lang="en-GB" b="1" i="1" smtClean="0">
                          <a:latin typeface="Cambria Math"/>
                          <a:ea typeface="Cambria Math"/>
                        </a:rPr>
                        <m:t>𝝂</m:t>
                      </m:r>
                      <m:sSup>
                        <m:sSupPr>
                          <m:ctrlPr>
                            <a:rPr lang="en-GB" b="1" i="1" smtClean="0">
                              <a:latin typeface="Cambria Math"/>
                              <a:ea typeface="Cambria Math"/>
                            </a:rPr>
                          </m:ctrlPr>
                        </m:sSupPr>
                        <m:e>
                          <m:r>
                            <a:rPr lang="en-GB" b="1" i="1" smtClean="0">
                              <a:latin typeface="Cambria Math"/>
                              <a:ea typeface="Cambria Math"/>
                            </a:rPr>
                            <m:t>𝑺</m:t>
                          </m:r>
                        </m:e>
                        <m:sup>
                          <m:r>
                            <a:rPr lang="en-GB" b="1" i="1" smtClean="0">
                              <a:latin typeface="Cambria Math"/>
                              <a:ea typeface="Cambria Math"/>
                            </a:rPr>
                            <m:t>𝟐</m:t>
                          </m:r>
                        </m:sup>
                      </m:sSup>
                    </m:oMath>
                  </m:oMathPara>
                </a14:m>
                <a:endParaRPr lang="en-GB" b="1" i="1" dirty="0" smtClean="0">
                  <a:latin typeface="Cambria Math"/>
                  <a:ea typeface="Cambria Math"/>
                </a:endParaRPr>
              </a:p>
              <a:p>
                <a:pPr marL="0" indent="0">
                  <a:buNone/>
                </a:pPr>
                <a14:m>
                  <m:oMathPara xmlns:m="http://schemas.openxmlformats.org/officeDocument/2006/math">
                    <m:oMathParaPr>
                      <m:jc m:val="left"/>
                    </m:oMathParaPr>
                    <m:oMath xmlns:m="http://schemas.openxmlformats.org/officeDocument/2006/math">
                      <m:r>
                        <a:rPr lang="en-GB" b="1" i="1" smtClean="0">
                          <a:latin typeface="Cambria Math"/>
                          <a:ea typeface="Cambria Math"/>
                        </a:rPr>
                        <m:t>              </m:t>
                      </m:r>
                      <m:r>
                        <a:rPr lang="en-GB" i="1" smtClean="0">
                          <a:latin typeface="Cambria Math"/>
                          <a:ea typeface="Cambria Math"/>
                        </a:rPr>
                        <m:t>𝜸</m:t>
                      </m:r>
                      <m:r>
                        <a:rPr lang="en-GB" i="1">
                          <a:latin typeface="Cambria Math"/>
                          <a:ea typeface="Cambria Math"/>
                        </a:rPr>
                        <m:t>≈</m:t>
                      </m:r>
                      <m:r>
                        <a:rPr lang="en-GB" b="1" i="1" smtClean="0">
                          <a:latin typeface="Cambria Math"/>
                          <a:ea typeface="Cambria Math"/>
                        </a:rPr>
                        <m:t>𝟏</m:t>
                      </m:r>
                    </m:oMath>
                  </m:oMathPara>
                </a14:m>
                <a:endParaRPr lang="en-GB" dirty="0" smtClean="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429164" y="2867025"/>
                <a:ext cx="3361345" cy="2177782"/>
              </a:xfrm>
              <a:blipFill rotWithShape="1">
                <a:blip r:embed="rId4"/>
                <a:stretch>
                  <a:fillRect l="-1633" t="-1397"/>
                </a:stretch>
              </a:blipFill>
            </p:spPr>
            <p:txBody>
              <a:bodyPr/>
              <a:lstStyle/>
              <a:p>
                <a:r>
                  <a:rPr lang="en-GB">
                    <a:noFill/>
                  </a:rPr>
                  <a:t> </a:t>
                </a:r>
              </a:p>
            </p:txBody>
          </p:sp>
        </mc:Fallback>
      </mc:AlternateContent>
      <p:sp>
        <p:nvSpPr>
          <p:cNvPr id="4" name="Rectangle 4"/>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4213657813"/>
              </p:ext>
            </p:extLst>
          </p:nvPr>
        </p:nvGraphicFramePr>
        <p:xfrm>
          <a:off x="6942019" y="1995904"/>
          <a:ext cx="2399366" cy="746144"/>
        </p:xfrm>
        <a:graphic>
          <a:graphicData uri="http://schemas.openxmlformats.org/presentationml/2006/ole">
            <mc:AlternateContent xmlns:mc="http://schemas.openxmlformats.org/markup-compatibility/2006">
              <mc:Choice xmlns:v="urn:schemas-microsoft-com:vml" Requires="v">
                <p:oleObj spid="_x0000_s10300" name="Equation" r:id="rId5" imgW="1562040" imgH="482400" progId="Equation.3">
                  <p:embed/>
                </p:oleObj>
              </mc:Choice>
              <mc:Fallback>
                <p:oleObj name="Equation" r:id="rId5" imgW="1562040" imgH="482400" progId="Equation.3">
                  <p:embed/>
                  <p:pic>
                    <p:nvPicPr>
                      <p:cNvPr id="0" name="Object 3"/>
                      <p:cNvPicPr>
                        <a:picLocks noChangeAspect="1" noChangeArrowheads="1"/>
                      </p:cNvPicPr>
                      <p:nvPr/>
                    </p:nvPicPr>
                    <p:blipFill>
                      <a:blip r:embed="rId6"/>
                      <a:srcRect/>
                      <a:stretch>
                        <a:fillRect/>
                      </a:stretch>
                    </p:blipFill>
                    <p:spPr bwMode="auto">
                      <a:xfrm>
                        <a:off x="6942019" y="1995904"/>
                        <a:ext cx="2399366" cy="746144"/>
                      </a:xfrm>
                      <a:prstGeom prst="rect">
                        <a:avLst/>
                      </a:prstGeom>
                      <a:noFill/>
                    </p:spPr>
                  </p:pic>
                </p:oleObj>
              </mc:Fallback>
            </mc:AlternateContent>
          </a:graphicData>
        </a:graphic>
      </p:graphicFrame>
      <p:sp>
        <p:nvSpPr>
          <p:cNvPr id="9" name="TextBox 8"/>
          <p:cNvSpPr txBox="1"/>
          <p:nvPr/>
        </p:nvSpPr>
        <p:spPr>
          <a:xfrm>
            <a:off x="6769885" y="1582919"/>
            <a:ext cx="2981907" cy="369332"/>
          </a:xfrm>
          <a:prstGeom prst="rect">
            <a:avLst/>
          </a:prstGeom>
          <a:noFill/>
        </p:spPr>
        <p:txBody>
          <a:bodyPr wrap="none" rtlCol="0">
            <a:spAutoFit/>
          </a:bodyPr>
          <a:lstStyle/>
          <a:p>
            <a:r>
              <a:rPr lang="en-GB" b="1" dirty="0" smtClean="0">
                <a:solidFill>
                  <a:schemeClr val="tx1"/>
                </a:solidFill>
              </a:rPr>
              <a:t>Probability of charge sharing:</a:t>
            </a:r>
          </a:p>
        </p:txBody>
      </p:sp>
    </p:spTree>
    <p:extLst>
      <p:ext uri="{BB962C8B-B14F-4D97-AF65-F5344CB8AC3E}">
        <p14:creationId xmlns:p14="http://schemas.microsoft.com/office/powerpoint/2010/main" val="178051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Experimental Data – Wavelength Dependence </a:t>
            </a:r>
            <a:endParaRPr lang="en-GB" dirty="0"/>
          </a:p>
        </p:txBody>
      </p:sp>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70253" y="1192262"/>
            <a:ext cx="7800975" cy="509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93665" y="3372586"/>
            <a:ext cx="2334813" cy="400110"/>
          </a:xfrm>
          <a:prstGeom prst="rect">
            <a:avLst/>
          </a:prstGeom>
          <a:solidFill>
            <a:schemeClr val="bg1"/>
          </a:solidFill>
        </p:spPr>
        <p:txBody>
          <a:bodyPr wrap="square" rtlCol="0">
            <a:spAutoFit/>
          </a:bodyPr>
          <a:lstStyle/>
          <a:p>
            <a:r>
              <a:rPr lang="en-GB" sz="2000" b="1" dirty="0" smtClean="0">
                <a:solidFill>
                  <a:srgbClr val="FF0000"/>
                </a:solidFill>
              </a:rPr>
              <a:t>= 1/Gain [e-/ADU]</a:t>
            </a:r>
          </a:p>
        </p:txBody>
      </p:sp>
      <p:sp>
        <p:nvSpPr>
          <p:cNvPr id="7" name="Oval 6"/>
          <p:cNvSpPr/>
          <p:nvPr/>
        </p:nvSpPr>
        <p:spPr bwMode="auto">
          <a:xfrm>
            <a:off x="6603579" y="3392325"/>
            <a:ext cx="890085" cy="396044"/>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414463"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E3284A"/>
              </a:solidFill>
              <a:effectLst/>
              <a:latin typeface="Arial" charset="0"/>
            </a:endParaRPr>
          </a:p>
        </p:txBody>
      </p:sp>
      <p:sp>
        <p:nvSpPr>
          <p:cNvPr id="9" name="TextBox 8"/>
          <p:cNvSpPr txBox="1"/>
          <p:nvPr/>
        </p:nvSpPr>
        <p:spPr>
          <a:xfrm>
            <a:off x="3934030" y="4369983"/>
            <a:ext cx="4688959" cy="1200329"/>
          </a:xfrm>
          <a:prstGeom prst="rect">
            <a:avLst/>
          </a:prstGeom>
          <a:noFill/>
        </p:spPr>
        <p:txBody>
          <a:bodyPr wrap="square" rtlCol="0">
            <a:spAutoFit/>
          </a:bodyPr>
          <a:lstStyle/>
          <a:p>
            <a:pPr algn="ctr"/>
            <a:r>
              <a:rPr lang="en-GB" sz="2000" b="1" dirty="0">
                <a:solidFill>
                  <a:srgbClr val="FF0000"/>
                </a:solidFill>
              </a:rPr>
              <a:t>Q</a:t>
            </a:r>
            <a:r>
              <a:rPr lang="en-GB" sz="2000" b="1" dirty="0" smtClean="0">
                <a:solidFill>
                  <a:srgbClr val="FF0000"/>
                </a:solidFill>
              </a:rPr>
              <a:t>uadratic function is an excellent fit to the data </a:t>
            </a:r>
          </a:p>
          <a:p>
            <a:endParaRPr lang="en-GB" sz="1600" b="1" i="1" dirty="0" smtClean="0">
              <a:solidFill>
                <a:schemeClr val="tx1"/>
              </a:solidFill>
            </a:endParaRPr>
          </a:p>
          <a:p>
            <a:r>
              <a:rPr lang="en-GB" sz="1600" b="1" i="1" dirty="0" smtClean="0">
                <a:solidFill>
                  <a:schemeClr val="tx1"/>
                </a:solidFill>
              </a:rPr>
              <a:t>Data courtesy of Andrew Clarke, The Open University</a:t>
            </a:r>
          </a:p>
        </p:txBody>
      </p:sp>
      <p:sp>
        <p:nvSpPr>
          <p:cNvPr id="3" name="TextBox 2"/>
          <p:cNvSpPr txBox="1"/>
          <p:nvPr/>
        </p:nvSpPr>
        <p:spPr>
          <a:xfrm>
            <a:off x="4417819" y="4991411"/>
            <a:ext cx="3721379" cy="338554"/>
          </a:xfrm>
          <a:prstGeom prst="rect">
            <a:avLst/>
          </a:prstGeom>
          <a:solidFill>
            <a:srgbClr val="FFFF00"/>
          </a:solidFill>
        </p:spPr>
        <p:txBody>
          <a:bodyPr wrap="square" rtlCol="0">
            <a:spAutoFit/>
          </a:bodyPr>
          <a:lstStyle/>
          <a:p>
            <a:pPr algn="ctr"/>
            <a:r>
              <a:rPr lang="en-GB" sz="1600" b="1" dirty="0" smtClean="0">
                <a:solidFill>
                  <a:schemeClr val="tx1"/>
                </a:solidFill>
              </a:rPr>
              <a:t>Measured with BSI CCD204 (40 </a:t>
            </a:r>
            <a:r>
              <a:rPr lang="el-GR" sz="1600" b="1" dirty="0" smtClean="0">
                <a:solidFill>
                  <a:schemeClr val="tx1"/>
                </a:solidFill>
              </a:rPr>
              <a:t>μ</a:t>
            </a:r>
            <a:r>
              <a:rPr lang="en-GB" sz="1600" b="1" dirty="0" smtClean="0">
                <a:solidFill>
                  <a:schemeClr val="tx1"/>
                </a:solidFill>
              </a:rPr>
              <a:t>m thick)</a:t>
            </a:r>
          </a:p>
        </p:txBody>
      </p:sp>
    </p:spTree>
    <p:extLst>
      <p:ext uri="{BB962C8B-B14F-4D97-AF65-F5344CB8AC3E}">
        <p14:creationId xmlns:p14="http://schemas.microsoft.com/office/powerpoint/2010/main" val="365126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Experimental Data – Dependence on CCD thickness</a:t>
            </a:r>
            <a:endParaRPr lang="en-GB" dirty="0"/>
          </a:p>
        </p:txBody>
      </p:sp>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32415" y="1189615"/>
            <a:ext cx="7825016" cy="511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38083" y="4274289"/>
            <a:ext cx="4199861" cy="1446550"/>
          </a:xfrm>
          <a:prstGeom prst="rect">
            <a:avLst/>
          </a:prstGeom>
          <a:noFill/>
        </p:spPr>
        <p:txBody>
          <a:bodyPr wrap="square" rtlCol="0">
            <a:spAutoFit/>
          </a:bodyPr>
          <a:lstStyle/>
          <a:p>
            <a:pPr algn="ctr"/>
            <a:r>
              <a:rPr lang="en-GB" sz="2000" b="1" dirty="0">
                <a:solidFill>
                  <a:srgbClr val="FF0000"/>
                </a:solidFill>
              </a:rPr>
              <a:t>Q</a:t>
            </a:r>
            <a:r>
              <a:rPr lang="en-GB" sz="2000" b="1" dirty="0" smtClean="0">
                <a:solidFill>
                  <a:srgbClr val="FF0000"/>
                </a:solidFill>
              </a:rPr>
              <a:t>uadratic function is an excellent fit to the data </a:t>
            </a:r>
          </a:p>
          <a:p>
            <a:endParaRPr lang="en-GB" sz="1600" b="1" dirty="0" smtClean="0">
              <a:solidFill>
                <a:schemeClr val="tx1"/>
              </a:solidFill>
            </a:endParaRPr>
          </a:p>
          <a:p>
            <a:endParaRPr lang="en-GB" sz="1600" b="1" i="1" dirty="0" smtClean="0">
              <a:solidFill>
                <a:schemeClr val="tx1"/>
              </a:solidFill>
            </a:endParaRPr>
          </a:p>
          <a:p>
            <a:r>
              <a:rPr lang="en-GB" sz="1600" b="1" i="1" dirty="0" smtClean="0">
                <a:solidFill>
                  <a:schemeClr val="tx1"/>
                </a:solidFill>
              </a:rPr>
              <a:t>Data courtesy of Mark Downing, ESO</a:t>
            </a:r>
          </a:p>
        </p:txBody>
      </p:sp>
    </p:spTree>
    <p:extLst>
      <p:ext uri="{BB962C8B-B14F-4D97-AF65-F5344CB8AC3E}">
        <p14:creationId xmlns:p14="http://schemas.microsoft.com/office/powerpoint/2010/main" val="285135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Dependencies and Implications</a:t>
            </a:r>
            <a:endParaRPr lang="en-GB" dirty="0"/>
          </a:p>
        </p:txBody>
      </p:sp>
      <p:sp>
        <p:nvSpPr>
          <p:cNvPr id="3" name="Content Placeholder 2"/>
          <p:cNvSpPr>
            <a:spLocks noGrp="1"/>
          </p:cNvSpPr>
          <p:nvPr>
            <p:ph idx="1"/>
          </p:nvPr>
        </p:nvSpPr>
        <p:spPr>
          <a:xfrm>
            <a:off x="513685" y="1236737"/>
            <a:ext cx="9105328" cy="4525963"/>
          </a:xfrm>
        </p:spPr>
        <p:txBody>
          <a:bodyPr/>
          <a:lstStyle/>
          <a:p>
            <a:r>
              <a:rPr lang="en-GB" dirty="0" smtClean="0"/>
              <a:t>The PTC is </a:t>
            </a:r>
            <a:r>
              <a:rPr lang="en-GB" dirty="0" smtClean="0">
                <a:solidFill>
                  <a:srgbClr val="FF0000"/>
                </a:solidFill>
              </a:rPr>
              <a:t>more non-linear</a:t>
            </a:r>
            <a:r>
              <a:rPr lang="en-GB" dirty="0" smtClean="0"/>
              <a:t>:</a:t>
            </a:r>
          </a:p>
          <a:p>
            <a:pPr lvl="1"/>
            <a:r>
              <a:rPr lang="en-GB" dirty="0" smtClean="0"/>
              <a:t>At shorter wavelengths in BSI devices (longer electron path,  higher chance of sharing)</a:t>
            </a:r>
          </a:p>
          <a:p>
            <a:pPr lvl="1"/>
            <a:r>
              <a:rPr lang="en-GB" dirty="0" smtClean="0"/>
              <a:t>In thicker </a:t>
            </a:r>
            <a:r>
              <a:rPr lang="en-GB" dirty="0"/>
              <a:t>CCDs (longer electron path</a:t>
            </a:r>
            <a:r>
              <a:rPr lang="en-GB" dirty="0" smtClean="0"/>
              <a:t>,  higher chance of sharing)</a:t>
            </a:r>
          </a:p>
          <a:p>
            <a:pPr lvl="1"/>
            <a:r>
              <a:rPr lang="en-GB" dirty="0" smtClean="0"/>
              <a:t>At lower electric </a:t>
            </a:r>
            <a:r>
              <a:rPr lang="en-GB" dirty="0"/>
              <a:t>fields </a:t>
            </a:r>
            <a:r>
              <a:rPr lang="en-GB" dirty="0" smtClean="0"/>
              <a:t>(higher </a:t>
            </a:r>
            <a:r>
              <a:rPr lang="en-GB" dirty="0"/>
              <a:t>chance of </a:t>
            </a:r>
            <a:r>
              <a:rPr lang="en-GB" dirty="0" smtClean="0"/>
              <a:t>sharing due to lower attraction to the wells)</a:t>
            </a:r>
          </a:p>
          <a:p>
            <a:r>
              <a:rPr lang="en-GB" dirty="0" smtClean="0"/>
              <a:t>The quadratic formula could be a better way to derive system gain from the PTC:</a:t>
            </a:r>
          </a:p>
          <a:p>
            <a:pPr lvl="1"/>
            <a:r>
              <a:rPr lang="en-GB" dirty="0" smtClean="0"/>
              <a:t>All data up to full well can be used, there is no need to choose “linear-looking” part at low signals</a:t>
            </a:r>
          </a:p>
          <a:p>
            <a:r>
              <a:rPr lang="en-GB" dirty="0" smtClean="0"/>
              <a:t>In the CCD204 data: </a:t>
            </a:r>
          </a:p>
          <a:p>
            <a:pPr lvl="1"/>
            <a:r>
              <a:rPr lang="en-GB" dirty="0" smtClean="0"/>
              <a:t>The gain difference between a linear fit to </a:t>
            </a:r>
            <a:r>
              <a:rPr lang="en-GB" dirty="0" smtClean="0">
                <a:solidFill>
                  <a:srgbClr val="FF0000"/>
                </a:solidFill>
              </a:rPr>
              <a:t>all points </a:t>
            </a:r>
            <a:r>
              <a:rPr lang="en-GB" dirty="0" smtClean="0"/>
              <a:t>and the quadratic fit is 23%.</a:t>
            </a:r>
          </a:p>
          <a:p>
            <a:pPr lvl="1"/>
            <a:r>
              <a:rPr lang="en-GB" dirty="0" smtClean="0"/>
              <a:t>The </a:t>
            </a:r>
            <a:r>
              <a:rPr lang="en-GB" dirty="0"/>
              <a:t>gain difference between linear fit to </a:t>
            </a:r>
            <a:r>
              <a:rPr lang="en-GB" dirty="0" smtClean="0"/>
              <a:t>the first few points (almost linear PTC) and </a:t>
            </a:r>
            <a:r>
              <a:rPr lang="en-GB" dirty="0"/>
              <a:t>the quadratic fit is </a:t>
            </a:r>
            <a:r>
              <a:rPr lang="en-GB" dirty="0" smtClean="0"/>
              <a:t>8%.</a:t>
            </a:r>
          </a:p>
          <a:p>
            <a:r>
              <a:rPr lang="en-GB" dirty="0" smtClean="0"/>
              <a:t>A paper has been submitted to IEEE Transactions on Electron </a:t>
            </a:r>
            <a:r>
              <a:rPr lang="en-GB" dirty="0" smtClean="0"/>
              <a:t>Devices</a:t>
            </a:r>
            <a:r>
              <a:rPr lang="en-GB" dirty="0"/>
              <a:t> </a:t>
            </a:r>
            <a:r>
              <a:rPr lang="en-GB" dirty="0" smtClean="0"/>
              <a:t>– available soon</a:t>
            </a:r>
            <a:endParaRPr lang="en-GB" dirty="0" smtClean="0"/>
          </a:p>
          <a:p>
            <a:r>
              <a:rPr lang="en-GB" u="sng" dirty="0" smtClean="0">
                <a:solidFill>
                  <a:srgbClr val="FF0000"/>
                </a:solidFill>
              </a:rPr>
              <a:t>The effect should occur as signal from a PSF is generated producing PSF-distortion</a:t>
            </a:r>
            <a:endParaRPr lang="en-GB" u="sng" dirty="0">
              <a:solidFill>
                <a:srgbClr val="FF0000"/>
              </a:solidFill>
            </a:endParaRPr>
          </a:p>
        </p:txBody>
      </p:sp>
    </p:spTree>
    <p:extLst>
      <p:ext uri="{BB962C8B-B14F-4D97-AF65-F5344CB8AC3E}">
        <p14:creationId xmlns:p14="http://schemas.microsoft.com/office/powerpoint/2010/main" val="2414887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4123" y="1857479"/>
            <a:ext cx="3114929" cy="2680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mainheader.gif"/>
          <p:cNvPicPr>
            <a:picLocks noChangeAspect="1"/>
          </p:cNvPicPr>
          <p:nvPr/>
        </p:nvPicPr>
        <p:blipFill>
          <a:blip r:embed="rId3" cstate="print"/>
          <a:stretch>
            <a:fillRect/>
          </a:stretch>
        </p:blipFill>
        <p:spPr>
          <a:xfrm>
            <a:off x="206375" y="190500"/>
            <a:ext cx="9493250" cy="952500"/>
          </a:xfrm>
          <a:prstGeom prst="rect">
            <a:avLst/>
          </a:prstGeom>
        </p:spPr>
      </p:pic>
      <p:sp>
        <p:nvSpPr>
          <p:cNvPr id="6" name="TextBox 5"/>
          <p:cNvSpPr txBox="1"/>
          <p:nvPr/>
        </p:nvSpPr>
        <p:spPr>
          <a:xfrm>
            <a:off x="528184" y="332657"/>
            <a:ext cx="7968021" cy="646331"/>
          </a:xfrm>
          <a:prstGeom prst="rect">
            <a:avLst/>
          </a:prstGeom>
          <a:solidFill>
            <a:schemeClr val="bg1"/>
          </a:solidFill>
        </p:spPr>
        <p:txBody>
          <a:bodyPr wrap="square" rtlCol="0">
            <a:spAutoFit/>
          </a:bodyPr>
          <a:lstStyle>
            <a:defPPr>
              <a:defRPr lang="en-US"/>
            </a:defPPr>
            <a:lvl1pPr>
              <a:defRPr sz="3600">
                <a:solidFill>
                  <a:schemeClr val="tx2"/>
                </a:solidFill>
                <a:latin typeface="+mj-lt"/>
              </a:defRPr>
            </a:lvl1pPr>
          </a:lstStyle>
          <a:p>
            <a:r>
              <a:rPr lang="en-GB" dirty="0" smtClean="0">
                <a:solidFill>
                  <a:srgbClr val="1F497D"/>
                </a:solidFill>
              </a:rPr>
              <a:t>Charge Redistribution Experiment</a:t>
            </a:r>
            <a:endParaRPr lang="en-GB" dirty="0">
              <a:solidFill>
                <a:srgbClr val="1F497D"/>
              </a:solidFill>
            </a:endParaRPr>
          </a:p>
        </p:txBody>
      </p:sp>
      <p:sp>
        <p:nvSpPr>
          <p:cNvPr id="13" name="Rectangle 12"/>
          <p:cNvSpPr/>
          <p:nvPr/>
        </p:nvSpPr>
        <p:spPr>
          <a:xfrm>
            <a:off x="4457083" y="378530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9475" y="378530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758279" y="243086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504722" y="4064868"/>
            <a:ext cx="952362" cy="308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367104" y="4073335"/>
            <a:ext cx="945931" cy="300321"/>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556" y="1844824"/>
            <a:ext cx="3114929" cy="2680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483713" y="2706239"/>
            <a:ext cx="3011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784909" y="4074391"/>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182517" y="4072425"/>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444806" y="1857479"/>
            <a:ext cx="2729354" cy="369332"/>
          </a:xfrm>
          <a:prstGeom prst="rect">
            <a:avLst/>
          </a:prstGeom>
          <a:noFill/>
        </p:spPr>
        <p:txBody>
          <a:bodyPr wrap="square" rtlCol="0">
            <a:spAutoFit/>
          </a:bodyPr>
          <a:lstStyle/>
          <a:p>
            <a:r>
              <a:rPr lang="en-GB" dirty="0" err="1" smtClean="0"/>
              <a:t>PSF+Backbround</a:t>
            </a:r>
            <a:endParaRPr lang="en-GB" dirty="0"/>
          </a:p>
        </p:txBody>
      </p:sp>
      <p:sp>
        <p:nvSpPr>
          <p:cNvPr id="29" name="TextBox 28"/>
          <p:cNvSpPr txBox="1"/>
          <p:nvPr/>
        </p:nvSpPr>
        <p:spPr>
          <a:xfrm>
            <a:off x="146726" y="1844825"/>
            <a:ext cx="2378442" cy="646331"/>
          </a:xfrm>
          <a:prstGeom prst="rect">
            <a:avLst/>
          </a:prstGeom>
          <a:noFill/>
        </p:spPr>
        <p:txBody>
          <a:bodyPr wrap="square" rtlCol="0">
            <a:spAutoFit/>
          </a:bodyPr>
          <a:lstStyle/>
          <a:p>
            <a:r>
              <a:rPr lang="en-GB" dirty="0" smtClean="0"/>
              <a:t>PSF only</a:t>
            </a:r>
            <a:endParaRPr lang="en-GB" dirty="0"/>
          </a:p>
          <a:p>
            <a:endParaRPr lang="en-GB" dirty="0"/>
          </a:p>
        </p:txBody>
      </p:sp>
      <p:sp>
        <p:nvSpPr>
          <p:cNvPr id="30" name="TextBox 29"/>
          <p:cNvSpPr txBox="1"/>
          <p:nvPr/>
        </p:nvSpPr>
        <p:spPr>
          <a:xfrm>
            <a:off x="3472165" y="4575340"/>
            <a:ext cx="2988869" cy="1200329"/>
          </a:xfrm>
          <a:prstGeom prst="rect">
            <a:avLst/>
          </a:prstGeom>
          <a:noFill/>
        </p:spPr>
        <p:txBody>
          <a:bodyPr wrap="square" rtlCol="0">
            <a:spAutoFit/>
          </a:bodyPr>
          <a:lstStyle/>
          <a:p>
            <a:r>
              <a:rPr lang="en-GB" b="1" dirty="0" smtClean="0">
                <a:solidFill>
                  <a:schemeClr val="tx2"/>
                </a:solidFill>
              </a:rPr>
              <a:t>Spot</a:t>
            </a:r>
            <a:r>
              <a:rPr lang="en-GB" dirty="0" smtClean="0"/>
              <a:t>, followed by a </a:t>
            </a:r>
            <a:r>
              <a:rPr lang="en-GB" b="1" dirty="0" smtClean="0">
                <a:solidFill>
                  <a:srgbClr val="00B050"/>
                </a:solidFill>
              </a:rPr>
              <a:t>flat</a:t>
            </a:r>
            <a:r>
              <a:rPr lang="en-GB" dirty="0"/>
              <a:t> </a:t>
            </a:r>
            <a:r>
              <a:rPr lang="en-GB" b="1" dirty="0" smtClean="0">
                <a:solidFill>
                  <a:srgbClr val="00B050"/>
                </a:solidFill>
              </a:rPr>
              <a:t>illumination</a:t>
            </a:r>
            <a:r>
              <a:rPr lang="en-GB" dirty="0"/>
              <a:t> (diffuse LED) – </a:t>
            </a:r>
            <a:r>
              <a:rPr lang="en-GB" dirty="0" smtClean="0"/>
              <a:t>not to be confused with “flat fielding”.</a:t>
            </a:r>
            <a:endParaRPr lang="en-GB" dirty="0"/>
          </a:p>
        </p:txBody>
      </p:sp>
      <p:sp>
        <p:nvSpPr>
          <p:cNvPr id="31" name="TextBox 30"/>
          <p:cNvSpPr txBox="1"/>
          <p:nvPr/>
        </p:nvSpPr>
        <p:spPr>
          <a:xfrm>
            <a:off x="206375" y="4629916"/>
            <a:ext cx="2868228" cy="369332"/>
          </a:xfrm>
          <a:prstGeom prst="rect">
            <a:avLst/>
          </a:prstGeom>
          <a:noFill/>
        </p:spPr>
        <p:txBody>
          <a:bodyPr wrap="square" rtlCol="0">
            <a:spAutoFit/>
          </a:bodyPr>
          <a:lstStyle/>
          <a:p>
            <a:r>
              <a:rPr lang="en-GB" b="1" dirty="0" smtClean="0">
                <a:solidFill>
                  <a:schemeClr val="tx2"/>
                </a:solidFill>
              </a:rPr>
              <a:t>Spot</a:t>
            </a:r>
            <a:r>
              <a:rPr lang="en-GB" dirty="0" smtClean="0"/>
              <a:t> only.</a:t>
            </a:r>
            <a:endParaRPr lang="en-GB" dirty="0"/>
          </a:p>
        </p:txBody>
      </p:sp>
      <p:sp>
        <p:nvSpPr>
          <p:cNvPr id="10" name="Rectangle 9"/>
          <p:cNvSpPr/>
          <p:nvPr/>
        </p:nvSpPr>
        <p:spPr>
          <a:xfrm>
            <a:off x="4758280" y="2718894"/>
            <a:ext cx="3011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59476" y="4087046"/>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457084" y="4085080"/>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72545" y="1315668"/>
            <a:ext cx="9636473" cy="369332"/>
          </a:xfrm>
          <a:prstGeom prst="rect">
            <a:avLst/>
          </a:prstGeom>
          <a:noFill/>
        </p:spPr>
        <p:txBody>
          <a:bodyPr wrap="square" rtlCol="0">
            <a:spAutoFit/>
          </a:bodyPr>
          <a:lstStyle/>
          <a:p>
            <a:r>
              <a:rPr lang="en-GB" dirty="0" smtClean="0"/>
              <a:t>Ideally</a:t>
            </a:r>
            <a:r>
              <a:rPr lang="en-GB" dirty="0" smtClean="0"/>
              <a:t>…						</a:t>
            </a:r>
            <a:endParaRPr lang="en-GB" dirty="0"/>
          </a:p>
        </p:txBody>
      </p:sp>
    </p:spTree>
    <p:extLst>
      <p:ext uri="{BB962C8B-B14F-4D97-AF65-F5344CB8AC3E}">
        <p14:creationId xmlns:p14="http://schemas.microsoft.com/office/powerpoint/2010/main" val="416299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4123" y="1857479"/>
            <a:ext cx="3114929" cy="2680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mainheader.gif"/>
          <p:cNvPicPr>
            <a:picLocks noChangeAspect="1"/>
          </p:cNvPicPr>
          <p:nvPr/>
        </p:nvPicPr>
        <p:blipFill>
          <a:blip r:embed="rId3" cstate="print"/>
          <a:stretch>
            <a:fillRect/>
          </a:stretch>
        </p:blipFill>
        <p:spPr>
          <a:xfrm>
            <a:off x="206375" y="190500"/>
            <a:ext cx="9493250" cy="952500"/>
          </a:xfrm>
          <a:prstGeom prst="rect">
            <a:avLst/>
          </a:prstGeom>
        </p:spPr>
      </p:pic>
      <p:sp>
        <p:nvSpPr>
          <p:cNvPr id="6" name="TextBox 5"/>
          <p:cNvSpPr txBox="1"/>
          <p:nvPr/>
        </p:nvSpPr>
        <p:spPr>
          <a:xfrm>
            <a:off x="528184" y="332657"/>
            <a:ext cx="7968021" cy="646331"/>
          </a:xfrm>
          <a:prstGeom prst="rect">
            <a:avLst/>
          </a:prstGeom>
          <a:solidFill>
            <a:schemeClr val="bg1"/>
          </a:solidFill>
        </p:spPr>
        <p:txBody>
          <a:bodyPr wrap="square" rtlCol="0">
            <a:spAutoFit/>
          </a:bodyPr>
          <a:lstStyle>
            <a:defPPr>
              <a:defRPr lang="en-US"/>
            </a:defPPr>
            <a:lvl1pPr>
              <a:defRPr sz="3600">
                <a:solidFill>
                  <a:schemeClr val="tx2"/>
                </a:solidFill>
                <a:latin typeface="+mj-lt"/>
              </a:defRPr>
            </a:lvl1pPr>
          </a:lstStyle>
          <a:p>
            <a:r>
              <a:rPr lang="en-GB" dirty="0" smtClean="0">
                <a:solidFill>
                  <a:srgbClr val="1F497D"/>
                </a:solidFill>
              </a:rPr>
              <a:t>Charge Redistribution Experiment</a:t>
            </a:r>
            <a:endParaRPr lang="en-GB" dirty="0">
              <a:solidFill>
                <a:srgbClr val="1F497D"/>
              </a:solidFill>
            </a:endParaRPr>
          </a:p>
        </p:txBody>
      </p:sp>
      <p:sp>
        <p:nvSpPr>
          <p:cNvPr id="13" name="Rectangle 12"/>
          <p:cNvSpPr/>
          <p:nvPr/>
        </p:nvSpPr>
        <p:spPr>
          <a:xfrm>
            <a:off x="4457083" y="378530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9475" y="378530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758279" y="2430862"/>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504722" y="4064868"/>
            <a:ext cx="952362" cy="308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367104" y="4073335"/>
            <a:ext cx="945931" cy="300321"/>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556" y="1844824"/>
            <a:ext cx="3114929" cy="2680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483713" y="2706239"/>
            <a:ext cx="3011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784909" y="4074391"/>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182517" y="4072425"/>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444806" y="1857479"/>
            <a:ext cx="2729354" cy="369332"/>
          </a:xfrm>
          <a:prstGeom prst="rect">
            <a:avLst/>
          </a:prstGeom>
          <a:noFill/>
        </p:spPr>
        <p:txBody>
          <a:bodyPr wrap="square" rtlCol="0">
            <a:spAutoFit/>
          </a:bodyPr>
          <a:lstStyle/>
          <a:p>
            <a:r>
              <a:rPr lang="en-GB" dirty="0" err="1" smtClean="0"/>
              <a:t>PSF+Backbround</a:t>
            </a:r>
            <a:endParaRPr lang="en-GB" dirty="0"/>
          </a:p>
        </p:txBody>
      </p:sp>
      <p:sp>
        <p:nvSpPr>
          <p:cNvPr id="29" name="TextBox 28"/>
          <p:cNvSpPr txBox="1"/>
          <p:nvPr/>
        </p:nvSpPr>
        <p:spPr>
          <a:xfrm>
            <a:off x="146726" y="1844825"/>
            <a:ext cx="2378442" cy="646331"/>
          </a:xfrm>
          <a:prstGeom prst="rect">
            <a:avLst/>
          </a:prstGeom>
          <a:noFill/>
        </p:spPr>
        <p:txBody>
          <a:bodyPr wrap="square" rtlCol="0">
            <a:spAutoFit/>
          </a:bodyPr>
          <a:lstStyle/>
          <a:p>
            <a:r>
              <a:rPr lang="en-GB" dirty="0" smtClean="0"/>
              <a:t>PSF only</a:t>
            </a:r>
            <a:endParaRPr lang="en-GB" dirty="0"/>
          </a:p>
          <a:p>
            <a:endParaRPr lang="en-GB" dirty="0"/>
          </a:p>
        </p:txBody>
      </p:sp>
      <p:sp>
        <p:nvSpPr>
          <p:cNvPr id="30" name="TextBox 29"/>
          <p:cNvSpPr txBox="1"/>
          <p:nvPr/>
        </p:nvSpPr>
        <p:spPr>
          <a:xfrm>
            <a:off x="3472165" y="4575340"/>
            <a:ext cx="2988869" cy="1200329"/>
          </a:xfrm>
          <a:prstGeom prst="rect">
            <a:avLst/>
          </a:prstGeom>
          <a:noFill/>
        </p:spPr>
        <p:txBody>
          <a:bodyPr wrap="square" rtlCol="0">
            <a:spAutoFit/>
          </a:bodyPr>
          <a:lstStyle/>
          <a:p>
            <a:r>
              <a:rPr lang="en-GB" b="1" dirty="0" smtClean="0">
                <a:solidFill>
                  <a:schemeClr val="tx2"/>
                </a:solidFill>
              </a:rPr>
              <a:t>Spot</a:t>
            </a:r>
            <a:r>
              <a:rPr lang="en-GB" dirty="0" smtClean="0"/>
              <a:t>, followed by a </a:t>
            </a:r>
            <a:r>
              <a:rPr lang="en-GB" b="1" dirty="0" smtClean="0">
                <a:solidFill>
                  <a:srgbClr val="00B050"/>
                </a:solidFill>
              </a:rPr>
              <a:t>flat</a:t>
            </a:r>
            <a:r>
              <a:rPr lang="en-GB" dirty="0"/>
              <a:t> </a:t>
            </a:r>
            <a:r>
              <a:rPr lang="en-GB" b="1" dirty="0" smtClean="0">
                <a:solidFill>
                  <a:srgbClr val="00B050"/>
                </a:solidFill>
              </a:rPr>
              <a:t>illumination</a:t>
            </a:r>
            <a:r>
              <a:rPr lang="en-GB" dirty="0"/>
              <a:t> (diffuse LED) – </a:t>
            </a:r>
            <a:r>
              <a:rPr lang="en-GB" dirty="0" smtClean="0"/>
              <a:t>not to be confused with “flat fielding”.</a:t>
            </a:r>
            <a:endParaRPr lang="en-GB" dirty="0"/>
          </a:p>
        </p:txBody>
      </p:sp>
      <p:sp>
        <p:nvSpPr>
          <p:cNvPr id="31" name="TextBox 30"/>
          <p:cNvSpPr txBox="1"/>
          <p:nvPr/>
        </p:nvSpPr>
        <p:spPr>
          <a:xfrm>
            <a:off x="206375" y="4629916"/>
            <a:ext cx="2868228" cy="369332"/>
          </a:xfrm>
          <a:prstGeom prst="rect">
            <a:avLst/>
          </a:prstGeom>
          <a:noFill/>
        </p:spPr>
        <p:txBody>
          <a:bodyPr wrap="square" rtlCol="0">
            <a:spAutoFit/>
          </a:bodyPr>
          <a:lstStyle/>
          <a:p>
            <a:r>
              <a:rPr lang="en-GB" b="1" dirty="0" smtClean="0">
                <a:solidFill>
                  <a:schemeClr val="tx2"/>
                </a:solidFill>
              </a:rPr>
              <a:t>Spot</a:t>
            </a:r>
            <a:r>
              <a:rPr lang="en-GB" dirty="0" smtClean="0"/>
              <a:t> only.</a:t>
            </a:r>
            <a:endParaRPr lang="en-GB" dirty="0"/>
          </a:p>
        </p:txBody>
      </p:sp>
      <p:sp>
        <p:nvSpPr>
          <p:cNvPr id="39" name="TextBox 38"/>
          <p:cNvSpPr txBox="1"/>
          <p:nvPr/>
        </p:nvSpPr>
        <p:spPr>
          <a:xfrm>
            <a:off x="6606423" y="4537583"/>
            <a:ext cx="3114929" cy="923330"/>
          </a:xfrm>
          <a:prstGeom prst="rect">
            <a:avLst/>
          </a:prstGeom>
          <a:noFill/>
        </p:spPr>
        <p:txBody>
          <a:bodyPr wrap="square" rtlCol="0">
            <a:spAutoFit/>
          </a:bodyPr>
          <a:lstStyle/>
          <a:p>
            <a:r>
              <a:rPr lang="en-GB" dirty="0" smtClean="0"/>
              <a:t>This is what should be observed in the </a:t>
            </a:r>
            <a:r>
              <a:rPr lang="en-GB" dirty="0" smtClean="0"/>
              <a:t>event of charge spreading</a:t>
            </a:r>
            <a:endParaRPr lang="en-GB" dirty="0"/>
          </a:p>
        </p:txBody>
      </p:sp>
      <p:sp>
        <p:nvSpPr>
          <p:cNvPr id="10" name="Rectangle 9"/>
          <p:cNvSpPr/>
          <p:nvPr/>
        </p:nvSpPr>
        <p:spPr>
          <a:xfrm>
            <a:off x="4758280" y="2718894"/>
            <a:ext cx="3011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059476" y="4087046"/>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457084" y="4085080"/>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72545" y="1315668"/>
            <a:ext cx="9636473" cy="369332"/>
          </a:xfrm>
          <a:prstGeom prst="rect">
            <a:avLst/>
          </a:prstGeom>
          <a:noFill/>
        </p:spPr>
        <p:txBody>
          <a:bodyPr wrap="square" rtlCol="0">
            <a:spAutoFit/>
          </a:bodyPr>
          <a:lstStyle/>
          <a:p>
            <a:r>
              <a:rPr lang="en-GB" dirty="0" smtClean="0"/>
              <a:t>Ideally</a:t>
            </a:r>
            <a:r>
              <a:rPr lang="en-GB" dirty="0" smtClean="0"/>
              <a:t>…						           However </a:t>
            </a:r>
            <a:r>
              <a:rPr lang="en-GB" dirty="0" smtClean="0"/>
              <a:t>with charge redistribution</a:t>
            </a:r>
            <a:endParaRPr lang="en-GB" dirty="0"/>
          </a:p>
        </p:txBody>
      </p:sp>
      <p:sp>
        <p:nvSpPr>
          <p:cNvPr id="41" name="Rectangle 40"/>
          <p:cNvSpPr/>
          <p:nvPr/>
        </p:nvSpPr>
        <p:spPr>
          <a:xfrm>
            <a:off x="6638486" y="1844824"/>
            <a:ext cx="3114929" cy="2680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7741446" y="3772647"/>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343838" y="3772647"/>
            <a:ext cx="301196" cy="28803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8042642" y="2634231"/>
            <a:ext cx="301196" cy="72008"/>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789085" y="4052213"/>
            <a:ext cx="952362" cy="308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651467" y="4060680"/>
            <a:ext cx="945931" cy="300321"/>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6729168" y="1844824"/>
            <a:ext cx="2868229" cy="369332"/>
          </a:xfrm>
          <a:prstGeom prst="rect">
            <a:avLst/>
          </a:prstGeom>
          <a:noFill/>
        </p:spPr>
        <p:txBody>
          <a:bodyPr wrap="square" rtlCol="0">
            <a:spAutoFit/>
          </a:bodyPr>
          <a:lstStyle/>
          <a:p>
            <a:r>
              <a:rPr lang="en-GB" dirty="0" smtClean="0"/>
              <a:t>Frame 1 (Mean of 100)</a:t>
            </a:r>
            <a:endParaRPr lang="en-GB" dirty="0"/>
          </a:p>
        </p:txBody>
      </p:sp>
      <p:sp>
        <p:nvSpPr>
          <p:cNvPr id="48" name="Rectangle 47"/>
          <p:cNvSpPr/>
          <p:nvPr/>
        </p:nvSpPr>
        <p:spPr>
          <a:xfrm>
            <a:off x="8343839" y="4074391"/>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7741447" y="4072425"/>
            <a:ext cx="3011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7741445" y="3534331"/>
            <a:ext cx="301196" cy="23831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1" name="Rectangle 50"/>
          <p:cNvSpPr/>
          <p:nvPr/>
        </p:nvSpPr>
        <p:spPr>
          <a:xfrm>
            <a:off x="8346647" y="3534331"/>
            <a:ext cx="301196" cy="23831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2" name="Rectangle 51"/>
          <p:cNvSpPr/>
          <p:nvPr/>
        </p:nvSpPr>
        <p:spPr>
          <a:xfrm>
            <a:off x="7435486" y="3933597"/>
            <a:ext cx="301196" cy="11915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3" name="Rectangle 52"/>
          <p:cNvSpPr/>
          <p:nvPr/>
        </p:nvSpPr>
        <p:spPr>
          <a:xfrm>
            <a:off x="8651467" y="3933054"/>
            <a:ext cx="301196" cy="11915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4" name="Rectangle 53"/>
          <p:cNvSpPr/>
          <p:nvPr/>
        </p:nvSpPr>
        <p:spPr>
          <a:xfrm>
            <a:off x="8042643" y="2706239"/>
            <a:ext cx="3011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390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and Easy Demo of Large Signal Redistribution :</a:t>
            </a:r>
            <a:br>
              <a:rPr lang="en-GB" dirty="0" smtClean="0"/>
            </a:br>
            <a:r>
              <a:rPr lang="en-GB" dirty="0" smtClean="0"/>
              <a:t>Line and </a:t>
            </a:r>
            <a:r>
              <a:rPr lang="en-GB" dirty="0" err="1" smtClean="0"/>
              <a:t>Line+Flat</a:t>
            </a:r>
            <a:r>
              <a:rPr lang="en-GB" dirty="0" smtClean="0"/>
              <a:t> Images</a:t>
            </a:r>
            <a:endParaRPr lang="en-GB" dirty="0"/>
          </a:p>
        </p:txBody>
      </p:sp>
      <p:sp>
        <p:nvSpPr>
          <p:cNvPr id="3" name="Content Placeholder 2"/>
          <p:cNvSpPr>
            <a:spLocks noGrp="1"/>
          </p:cNvSpPr>
          <p:nvPr>
            <p:ph idx="1"/>
          </p:nvPr>
        </p:nvSpPr>
        <p:spPr>
          <a:xfrm>
            <a:off x="495300" y="1306286"/>
            <a:ext cx="8915400" cy="4819877"/>
          </a:xfrm>
        </p:spPr>
        <p:txBody>
          <a:bodyPr/>
          <a:lstStyle/>
          <a:p>
            <a:r>
              <a:rPr lang="en-GB" dirty="0" smtClean="0"/>
              <a:t>Generate a single line but illuminating a CCD, then dumping the image except 1 row, and move the single row back into the image</a:t>
            </a:r>
          </a:p>
          <a:p>
            <a:r>
              <a:rPr lang="en-GB" dirty="0" smtClean="0"/>
              <a:t>Provide a second flash on the image</a:t>
            </a:r>
          </a:p>
          <a:p>
            <a:r>
              <a:rPr lang="en-GB" dirty="0" smtClean="0"/>
              <a:t>Analyse the results…</a:t>
            </a:r>
            <a:endParaRPr lang="en-GB"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768" y="2515991"/>
            <a:ext cx="6662775" cy="40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612" y="2468490"/>
            <a:ext cx="6194388" cy="430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77028" y="3628229"/>
            <a:ext cx="2028972" cy="194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45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Averaged Line Profiles </a:t>
            </a:r>
            <a:endParaRPr lang="en-GB" dirty="0"/>
          </a:p>
        </p:txBody>
      </p:sp>
      <p:sp>
        <p:nvSpPr>
          <p:cNvPr id="4" name="Content Placeholder 3"/>
          <p:cNvSpPr>
            <a:spLocks noGrp="1"/>
          </p:cNvSpPr>
          <p:nvPr>
            <p:ph idx="1"/>
          </p:nvPr>
        </p:nvSpPr>
        <p:spPr>
          <a:xfrm>
            <a:off x="495300" y="1353788"/>
            <a:ext cx="8915400" cy="4772376"/>
          </a:xfrm>
        </p:spPr>
        <p:txBody>
          <a:bodyPr/>
          <a:lstStyle/>
          <a:p>
            <a:r>
              <a:rPr lang="en-GB" dirty="0" smtClean="0"/>
              <a:t>Peak with background is reduced by 1050 DN</a:t>
            </a:r>
          </a:p>
          <a:p>
            <a:r>
              <a:rPr lang="en-GB" dirty="0" smtClean="0"/>
              <a:t>Wings with background are increased by 500 DN</a:t>
            </a:r>
          </a:p>
          <a:p>
            <a:r>
              <a:rPr lang="en-GB" dirty="0" smtClean="0">
                <a:solidFill>
                  <a:schemeClr val="accent2"/>
                </a:solidFill>
              </a:rPr>
              <a:t>This result clearly demonstrates the charge </a:t>
            </a:r>
            <a:br>
              <a:rPr lang="en-GB" dirty="0" smtClean="0">
                <a:solidFill>
                  <a:schemeClr val="accent2"/>
                </a:solidFill>
              </a:rPr>
            </a:br>
            <a:r>
              <a:rPr lang="en-GB" dirty="0" smtClean="0">
                <a:solidFill>
                  <a:schemeClr val="accent2"/>
                </a:solidFill>
              </a:rPr>
              <a:t>redistribution effect in the vicinity of filled </a:t>
            </a:r>
            <a:br>
              <a:rPr lang="en-GB" dirty="0" smtClean="0">
                <a:solidFill>
                  <a:schemeClr val="accent2"/>
                </a:solidFill>
              </a:rPr>
            </a:br>
            <a:r>
              <a:rPr lang="en-GB" dirty="0" smtClean="0">
                <a:solidFill>
                  <a:schemeClr val="accent2"/>
                </a:solidFill>
              </a:rPr>
              <a:t>potential </a:t>
            </a:r>
            <a:r>
              <a:rPr lang="en-GB" dirty="0" smtClean="0">
                <a:solidFill>
                  <a:schemeClr val="accent2"/>
                </a:solidFill>
              </a:rPr>
              <a:t>wells</a:t>
            </a:r>
          </a:p>
          <a:p>
            <a:r>
              <a:rPr lang="en-GB" dirty="0" smtClean="0"/>
              <a:t>This will affect PSF shape vs. signal size</a:t>
            </a:r>
            <a:endParaRPr lang="en-GB" dirty="0" smtClean="0"/>
          </a:p>
          <a:p>
            <a:pPr marL="0" indent="0">
              <a:buNone/>
            </a:pPr>
            <a:endParaRPr lang="en-GB" dirty="0"/>
          </a:p>
        </p:txBody>
      </p:sp>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85621" y="1252558"/>
            <a:ext cx="3300909" cy="257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01071" y="3977551"/>
            <a:ext cx="3596684" cy="265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05786" y="3420745"/>
            <a:ext cx="3176604" cy="2723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V="1">
            <a:off x="2694088" y="2838893"/>
            <a:ext cx="3191533" cy="82934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2694088" y="5699051"/>
            <a:ext cx="3191533" cy="11695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9428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inheader.gif"/>
          <p:cNvPicPr>
            <a:picLocks noChangeAspect="1"/>
          </p:cNvPicPr>
          <p:nvPr/>
        </p:nvPicPr>
        <p:blipFill>
          <a:blip r:embed="rId3" cstate="print"/>
          <a:stretch>
            <a:fillRect/>
          </a:stretch>
        </p:blipFill>
        <p:spPr>
          <a:xfrm>
            <a:off x="206375" y="190500"/>
            <a:ext cx="9493250" cy="952500"/>
          </a:xfrm>
          <a:prstGeom prst="rect">
            <a:avLst/>
          </a:prstGeom>
        </p:spPr>
      </p:pic>
      <p:sp>
        <p:nvSpPr>
          <p:cNvPr id="6" name="TextBox 5"/>
          <p:cNvSpPr txBox="1"/>
          <p:nvPr/>
        </p:nvSpPr>
        <p:spPr>
          <a:xfrm>
            <a:off x="528184" y="332657"/>
            <a:ext cx="7968021" cy="646331"/>
          </a:xfrm>
          <a:prstGeom prst="rect">
            <a:avLst/>
          </a:prstGeom>
          <a:solidFill>
            <a:schemeClr val="bg1"/>
          </a:solidFill>
        </p:spPr>
        <p:txBody>
          <a:bodyPr wrap="square" rtlCol="0">
            <a:spAutoFit/>
          </a:bodyPr>
          <a:lstStyle>
            <a:defPPr>
              <a:defRPr lang="en-US"/>
            </a:defPPr>
            <a:lvl1pPr>
              <a:defRPr sz="3600">
                <a:solidFill>
                  <a:schemeClr val="tx2"/>
                </a:solidFill>
                <a:latin typeface="+mj-lt"/>
              </a:defRPr>
            </a:lvl1pPr>
          </a:lstStyle>
          <a:p>
            <a:r>
              <a:rPr lang="en-GB" dirty="0" smtClean="0">
                <a:solidFill>
                  <a:srgbClr val="1F497D"/>
                </a:solidFill>
              </a:rPr>
              <a:t>Spot Measurements</a:t>
            </a:r>
          </a:p>
        </p:txBody>
      </p:sp>
      <p:sp>
        <p:nvSpPr>
          <p:cNvPr id="30" name="TextBox 29"/>
          <p:cNvSpPr txBox="1"/>
          <p:nvPr/>
        </p:nvSpPr>
        <p:spPr>
          <a:xfrm>
            <a:off x="265750" y="1421768"/>
            <a:ext cx="7086885" cy="369332"/>
          </a:xfrm>
          <a:prstGeom prst="rect">
            <a:avLst/>
          </a:prstGeom>
          <a:noFill/>
        </p:spPr>
        <p:txBody>
          <a:bodyPr wrap="square" rtlCol="0">
            <a:spAutoFit/>
          </a:bodyPr>
          <a:lstStyle/>
          <a:p>
            <a:r>
              <a:rPr lang="en-GB" dirty="0" smtClean="0"/>
              <a:t>Studies are underway into PSF measurements</a:t>
            </a:r>
            <a:endParaRPr lang="en-GB"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30" y="2536607"/>
            <a:ext cx="965835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
          <p:cNvSpPr txBox="1">
            <a:spLocks noChangeArrowheads="1"/>
          </p:cNvSpPr>
          <p:nvPr/>
        </p:nvSpPr>
        <p:spPr bwMode="auto">
          <a:xfrm>
            <a:off x="193190" y="2104559"/>
            <a:ext cx="950204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57150" indent="0">
              <a:buNone/>
            </a:pPr>
            <a:r>
              <a:rPr lang="en-GB" b="1" dirty="0" smtClean="0"/>
              <a:t>Below</a:t>
            </a:r>
            <a:r>
              <a:rPr lang="en-GB" dirty="0" smtClean="0"/>
              <a:t>: Average images of spots projected with increasing brightness. </a:t>
            </a:r>
            <a:endParaRPr lang="en-GB" b="1" dirty="0" smtClean="0"/>
          </a:p>
        </p:txBody>
      </p:sp>
      <p:sp>
        <p:nvSpPr>
          <p:cNvPr id="2" name="Rectangle 1"/>
          <p:cNvSpPr/>
          <p:nvPr/>
        </p:nvSpPr>
        <p:spPr>
          <a:xfrm>
            <a:off x="8693021" y="4624838"/>
            <a:ext cx="1208584" cy="102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396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lstStyle/>
          <a:p>
            <a:r>
              <a:rPr lang="en-GB" dirty="0" smtClean="0"/>
              <a:t>Understanding the subtle effects when using CCDs is far from complete</a:t>
            </a:r>
          </a:p>
          <a:p>
            <a:r>
              <a:rPr lang="en-GB" dirty="0" smtClean="0"/>
              <a:t>Radiation damage is still providing a wealth of new data leading to improved understanding and better correction techniques when in-orbit</a:t>
            </a:r>
          </a:p>
          <a:p>
            <a:r>
              <a:rPr lang="en-GB" dirty="0" smtClean="0"/>
              <a:t>Significant advances have been made in optimisation of clocking in the presence of radiation-induced traps; optimising clock periods and 3 and 4-level clocking</a:t>
            </a:r>
          </a:p>
          <a:p>
            <a:r>
              <a:rPr lang="en-GB" dirty="0" smtClean="0"/>
              <a:t>Clock induced charge (CIC) and Pocket pumping (PP) can be used to characterise traps in-orbit and to provide calibration signals for system gain measurements</a:t>
            </a:r>
          </a:p>
          <a:p>
            <a:r>
              <a:rPr lang="en-GB" dirty="0" smtClean="0"/>
              <a:t>Recently, theoretical understanding of non-linear PTC in thick back-illuminated CCDs has been achieved; with implications for using PTCs for gain calibration</a:t>
            </a:r>
          </a:p>
          <a:p>
            <a:r>
              <a:rPr lang="en-GB" dirty="0" smtClean="0"/>
              <a:t>Furthermore, the signal-dependent charge re-distribution can lead to distortions in PSF shapes which also need calibration </a:t>
            </a:r>
          </a:p>
          <a:p>
            <a:r>
              <a:rPr lang="en-GB" dirty="0" smtClean="0"/>
              <a:t>In future, p-channel CCDs may be more commonplace with enhanced radiation tolerance (requiring yet more characterisation and understanding…)</a:t>
            </a:r>
            <a:endParaRPr lang="en-GB" dirty="0"/>
          </a:p>
        </p:txBody>
      </p:sp>
    </p:spTree>
    <p:extLst>
      <p:ext uri="{BB962C8B-B14F-4D97-AF65-F5344CB8AC3E}">
        <p14:creationId xmlns:p14="http://schemas.microsoft.com/office/powerpoint/2010/main" val="5114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Are Doing</a:t>
            </a:r>
            <a:endParaRPr lang="en-GB" dirty="0"/>
          </a:p>
        </p:txBody>
      </p:sp>
      <p:sp>
        <p:nvSpPr>
          <p:cNvPr id="4" name="TextBox 3"/>
          <p:cNvSpPr txBox="1"/>
          <p:nvPr/>
        </p:nvSpPr>
        <p:spPr>
          <a:xfrm>
            <a:off x="5071215" y="1342740"/>
            <a:ext cx="1745093" cy="584775"/>
          </a:xfrm>
          <a:prstGeom prst="rect">
            <a:avLst/>
          </a:prstGeom>
          <a:solidFill>
            <a:schemeClr val="accent1"/>
          </a:solidFill>
          <a:ln w="31750">
            <a:solidFill>
              <a:schemeClr val="tx1"/>
            </a:solidFill>
          </a:ln>
        </p:spPr>
        <p:txBody>
          <a:bodyPr wrap="none" rtlCol="0">
            <a:spAutoFit/>
          </a:bodyPr>
          <a:lstStyle/>
          <a:p>
            <a:pPr algn="ctr"/>
            <a:r>
              <a:rPr lang="en-GB" sz="1600" b="1" dirty="0" smtClean="0">
                <a:solidFill>
                  <a:schemeClr val="tx1"/>
                </a:solidFill>
              </a:rPr>
              <a:t>Radiation Damage</a:t>
            </a:r>
            <a:br>
              <a:rPr lang="en-GB" sz="1600" b="1" dirty="0" smtClean="0">
                <a:solidFill>
                  <a:schemeClr val="tx1"/>
                </a:solidFill>
              </a:rPr>
            </a:br>
            <a:r>
              <a:rPr lang="en-GB" sz="1600" b="1" dirty="0" smtClean="0">
                <a:solidFill>
                  <a:schemeClr val="tx1"/>
                </a:solidFill>
              </a:rPr>
              <a:t>Studies</a:t>
            </a:r>
            <a:endParaRPr lang="en-GB" sz="1600" b="1" dirty="0" smtClean="0">
              <a:solidFill>
                <a:schemeClr val="tx1"/>
              </a:solidFill>
            </a:endParaRPr>
          </a:p>
        </p:txBody>
      </p:sp>
      <p:sp>
        <p:nvSpPr>
          <p:cNvPr id="5" name="TextBox 4"/>
          <p:cNvSpPr txBox="1"/>
          <p:nvPr/>
        </p:nvSpPr>
        <p:spPr>
          <a:xfrm>
            <a:off x="5055538" y="2896413"/>
            <a:ext cx="1776447"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CTI Measurements</a:t>
            </a:r>
            <a:br>
              <a:rPr lang="en-GB" sz="1600" b="1" dirty="0" smtClean="0">
                <a:solidFill>
                  <a:schemeClr val="tx1"/>
                </a:solidFill>
              </a:rPr>
            </a:br>
            <a:r>
              <a:rPr lang="en-GB" sz="1600" b="1" dirty="0" smtClean="0">
                <a:solidFill>
                  <a:schemeClr val="tx1"/>
                </a:solidFill>
              </a:rPr>
              <a:t>X-ray, EPER, PP</a:t>
            </a:r>
            <a:endParaRPr lang="en-GB" sz="1600" b="1" dirty="0" smtClean="0">
              <a:solidFill>
                <a:schemeClr val="tx1"/>
              </a:solidFill>
            </a:endParaRPr>
          </a:p>
        </p:txBody>
      </p:sp>
      <p:sp>
        <p:nvSpPr>
          <p:cNvPr id="6" name="TextBox 5"/>
          <p:cNvSpPr txBox="1"/>
          <p:nvPr/>
        </p:nvSpPr>
        <p:spPr>
          <a:xfrm>
            <a:off x="5089650" y="3646506"/>
            <a:ext cx="1708224"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Thin Oxide Effects</a:t>
            </a:r>
            <a:br>
              <a:rPr lang="en-GB" sz="1600" b="1" dirty="0" smtClean="0">
                <a:solidFill>
                  <a:schemeClr val="tx1"/>
                </a:solidFill>
              </a:rPr>
            </a:br>
            <a:r>
              <a:rPr lang="en-GB" sz="1600" b="1" dirty="0" smtClean="0">
                <a:solidFill>
                  <a:schemeClr val="tx1"/>
                </a:solidFill>
              </a:rPr>
              <a:t>Blooming </a:t>
            </a:r>
            <a:r>
              <a:rPr lang="en-GB" sz="1600" b="1" dirty="0" err="1" smtClean="0">
                <a:solidFill>
                  <a:schemeClr val="tx1"/>
                </a:solidFill>
              </a:rPr>
              <a:t>etc</a:t>
            </a:r>
            <a:endParaRPr lang="en-GB" sz="1600" b="1" dirty="0" smtClean="0">
              <a:solidFill>
                <a:schemeClr val="tx1"/>
              </a:solidFill>
            </a:endParaRPr>
          </a:p>
        </p:txBody>
      </p:sp>
      <p:sp>
        <p:nvSpPr>
          <p:cNvPr id="7" name="TextBox 6"/>
          <p:cNvSpPr txBox="1"/>
          <p:nvPr/>
        </p:nvSpPr>
        <p:spPr>
          <a:xfrm>
            <a:off x="5070771" y="2146289"/>
            <a:ext cx="1714636"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Hardening design </a:t>
            </a:r>
            <a:br>
              <a:rPr lang="en-GB" sz="1600" b="1" dirty="0" smtClean="0">
                <a:solidFill>
                  <a:schemeClr val="tx1"/>
                </a:solidFill>
              </a:rPr>
            </a:br>
            <a:r>
              <a:rPr lang="en-GB" sz="1600" b="1" dirty="0" smtClean="0">
                <a:solidFill>
                  <a:schemeClr val="tx1"/>
                </a:solidFill>
              </a:rPr>
              <a:t>and operation</a:t>
            </a:r>
            <a:endParaRPr lang="en-GB" sz="1600" b="1" dirty="0" smtClean="0">
              <a:solidFill>
                <a:schemeClr val="tx1"/>
              </a:solidFill>
            </a:endParaRPr>
          </a:p>
        </p:txBody>
      </p:sp>
      <p:sp>
        <p:nvSpPr>
          <p:cNvPr id="8" name="TextBox 7"/>
          <p:cNvSpPr txBox="1"/>
          <p:nvPr/>
        </p:nvSpPr>
        <p:spPr>
          <a:xfrm>
            <a:off x="5326700" y="4376304"/>
            <a:ext cx="1308820"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Clocked Anti-</a:t>
            </a:r>
            <a:br>
              <a:rPr lang="en-GB" sz="1600" b="1" dirty="0" smtClean="0">
                <a:solidFill>
                  <a:schemeClr val="tx1"/>
                </a:solidFill>
              </a:rPr>
            </a:br>
            <a:r>
              <a:rPr lang="en-GB" sz="1600" b="1" dirty="0" smtClean="0">
                <a:solidFill>
                  <a:schemeClr val="tx1"/>
                </a:solidFill>
              </a:rPr>
              <a:t>Blooming</a:t>
            </a:r>
            <a:endParaRPr lang="en-GB" sz="1600" b="1" dirty="0" smtClean="0">
              <a:solidFill>
                <a:schemeClr val="tx1"/>
              </a:solidFill>
            </a:endParaRPr>
          </a:p>
        </p:txBody>
      </p:sp>
      <p:sp>
        <p:nvSpPr>
          <p:cNvPr id="9" name="TextBox 8"/>
          <p:cNvSpPr txBox="1"/>
          <p:nvPr/>
        </p:nvSpPr>
        <p:spPr>
          <a:xfrm>
            <a:off x="5282513" y="5113479"/>
            <a:ext cx="1428597"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Clock-Induced </a:t>
            </a:r>
            <a:br>
              <a:rPr lang="en-GB" sz="1600" b="1" dirty="0" smtClean="0">
                <a:solidFill>
                  <a:schemeClr val="tx1"/>
                </a:solidFill>
              </a:rPr>
            </a:br>
            <a:r>
              <a:rPr lang="en-GB" sz="1600" b="1" dirty="0" smtClean="0">
                <a:solidFill>
                  <a:schemeClr val="tx1"/>
                </a:solidFill>
              </a:rPr>
              <a:t>Charge (CIC)</a:t>
            </a:r>
            <a:endParaRPr lang="en-GB" sz="1600" b="1" dirty="0" smtClean="0">
              <a:solidFill>
                <a:schemeClr val="tx1"/>
              </a:solidFill>
            </a:endParaRPr>
          </a:p>
        </p:txBody>
      </p:sp>
      <p:sp>
        <p:nvSpPr>
          <p:cNvPr id="10" name="TextBox 9"/>
          <p:cNvSpPr txBox="1"/>
          <p:nvPr/>
        </p:nvSpPr>
        <p:spPr>
          <a:xfrm>
            <a:off x="5439607" y="5926568"/>
            <a:ext cx="1114408"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PP+CIC for</a:t>
            </a:r>
            <a:br>
              <a:rPr lang="en-GB" sz="1600" b="1" dirty="0" smtClean="0">
                <a:solidFill>
                  <a:schemeClr val="tx1"/>
                </a:solidFill>
              </a:rPr>
            </a:br>
            <a:r>
              <a:rPr lang="en-GB" sz="1600" b="1" dirty="0" smtClean="0">
                <a:solidFill>
                  <a:schemeClr val="tx1"/>
                </a:solidFill>
              </a:rPr>
              <a:t>Calibration</a:t>
            </a:r>
            <a:endParaRPr lang="en-GB" sz="1600" b="1" dirty="0" smtClean="0">
              <a:solidFill>
                <a:schemeClr val="tx1"/>
              </a:solidFill>
            </a:endParaRPr>
          </a:p>
        </p:txBody>
      </p:sp>
      <p:sp>
        <p:nvSpPr>
          <p:cNvPr id="11" name="TextBox 10"/>
          <p:cNvSpPr txBox="1"/>
          <p:nvPr/>
        </p:nvSpPr>
        <p:spPr>
          <a:xfrm>
            <a:off x="3117280" y="3634506"/>
            <a:ext cx="1306127" cy="584775"/>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Mitigation &amp; </a:t>
            </a:r>
            <a:br>
              <a:rPr lang="en-GB" sz="1600" b="1" dirty="0" smtClean="0">
                <a:solidFill>
                  <a:schemeClr val="tx1"/>
                </a:solidFill>
              </a:rPr>
            </a:br>
            <a:r>
              <a:rPr lang="en-GB" sz="1600" b="1" dirty="0" smtClean="0">
                <a:solidFill>
                  <a:schemeClr val="tx1"/>
                </a:solidFill>
              </a:rPr>
              <a:t>Correction</a:t>
            </a:r>
            <a:endParaRPr lang="en-GB" sz="1600" b="1" dirty="0" smtClean="0">
              <a:solidFill>
                <a:schemeClr val="tx1"/>
              </a:solidFill>
            </a:endParaRPr>
          </a:p>
        </p:txBody>
      </p:sp>
      <p:sp>
        <p:nvSpPr>
          <p:cNvPr id="12" name="TextBox 11"/>
          <p:cNvSpPr txBox="1"/>
          <p:nvPr/>
        </p:nvSpPr>
        <p:spPr>
          <a:xfrm>
            <a:off x="1050748" y="1374005"/>
            <a:ext cx="1045478" cy="584775"/>
          </a:xfrm>
          <a:prstGeom prst="rect">
            <a:avLst/>
          </a:prstGeom>
          <a:solidFill>
            <a:schemeClr val="accent2">
              <a:lumMod val="20000"/>
              <a:lumOff val="80000"/>
            </a:schemeClr>
          </a:solidFill>
          <a:ln w="31750">
            <a:solidFill>
              <a:schemeClr val="tx1"/>
            </a:solidFill>
          </a:ln>
        </p:spPr>
        <p:txBody>
          <a:bodyPr wrap="none" rtlCol="0">
            <a:spAutoFit/>
          </a:bodyPr>
          <a:lstStyle/>
          <a:p>
            <a:pPr algn="ctr"/>
            <a:r>
              <a:rPr lang="en-GB" sz="1600" b="1" dirty="0" smtClean="0">
                <a:solidFill>
                  <a:schemeClr val="tx1"/>
                </a:solidFill>
              </a:rPr>
              <a:t>Modelling</a:t>
            </a:r>
            <a:br>
              <a:rPr lang="en-GB" sz="1600" b="1" dirty="0" smtClean="0">
                <a:solidFill>
                  <a:schemeClr val="tx1"/>
                </a:solidFill>
              </a:rPr>
            </a:br>
            <a:r>
              <a:rPr lang="en-GB" sz="1600" b="1" dirty="0" smtClean="0">
                <a:solidFill>
                  <a:schemeClr val="tx1"/>
                </a:solidFill>
              </a:rPr>
              <a:t>Activities</a:t>
            </a:r>
            <a:endParaRPr lang="en-GB" sz="1600" b="1" dirty="0" smtClean="0">
              <a:solidFill>
                <a:schemeClr val="tx1"/>
              </a:solidFill>
            </a:endParaRPr>
          </a:p>
        </p:txBody>
      </p:sp>
      <p:sp>
        <p:nvSpPr>
          <p:cNvPr id="13" name="TextBox 12"/>
          <p:cNvSpPr txBox="1"/>
          <p:nvPr/>
        </p:nvSpPr>
        <p:spPr>
          <a:xfrm>
            <a:off x="942961" y="2174378"/>
            <a:ext cx="1261051" cy="584775"/>
          </a:xfrm>
          <a:prstGeom prst="rect">
            <a:avLst/>
          </a:prstGeom>
          <a:solidFill>
            <a:schemeClr val="accent2">
              <a:lumMod val="20000"/>
              <a:lumOff val="80000"/>
            </a:schemeClr>
          </a:solidFill>
          <a:ln>
            <a:solidFill>
              <a:schemeClr val="tx1"/>
            </a:solidFill>
          </a:ln>
        </p:spPr>
        <p:txBody>
          <a:bodyPr wrap="none" rtlCol="0">
            <a:spAutoFit/>
          </a:bodyPr>
          <a:lstStyle/>
          <a:p>
            <a:pPr algn="ctr"/>
            <a:r>
              <a:rPr lang="en-GB" sz="1600" b="1" dirty="0" err="1" smtClean="0">
                <a:solidFill>
                  <a:schemeClr val="tx1"/>
                </a:solidFill>
              </a:rPr>
              <a:t>Silvaco</a:t>
            </a:r>
            <a:r>
              <a:rPr lang="en-GB" sz="1600" b="1" dirty="0" smtClean="0">
                <a:solidFill>
                  <a:schemeClr val="tx1"/>
                </a:solidFill>
              </a:rPr>
              <a:t> in 3D</a:t>
            </a:r>
            <a:br>
              <a:rPr lang="en-GB" sz="1600" b="1" dirty="0" smtClean="0">
                <a:solidFill>
                  <a:schemeClr val="tx1"/>
                </a:solidFill>
              </a:rPr>
            </a:br>
            <a:r>
              <a:rPr lang="en-GB" sz="1600" b="1" dirty="0" smtClean="0">
                <a:solidFill>
                  <a:schemeClr val="tx1"/>
                </a:solidFill>
              </a:rPr>
              <a:t>and 2D</a:t>
            </a:r>
            <a:endParaRPr lang="en-GB" sz="1600" b="1" dirty="0" smtClean="0">
              <a:solidFill>
                <a:schemeClr val="tx1"/>
              </a:solidFill>
            </a:endParaRPr>
          </a:p>
        </p:txBody>
      </p:sp>
      <p:sp>
        <p:nvSpPr>
          <p:cNvPr id="14" name="TextBox 13"/>
          <p:cNvSpPr txBox="1"/>
          <p:nvPr/>
        </p:nvSpPr>
        <p:spPr>
          <a:xfrm>
            <a:off x="546577" y="2927678"/>
            <a:ext cx="2053832" cy="830997"/>
          </a:xfrm>
          <a:prstGeom prst="rect">
            <a:avLst/>
          </a:prstGeom>
          <a:solidFill>
            <a:schemeClr val="accent2">
              <a:lumMod val="20000"/>
              <a:lumOff val="80000"/>
            </a:schemeClr>
          </a:solidFill>
          <a:ln>
            <a:solidFill>
              <a:schemeClr val="tx1"/>
            </a:solidFill>
          </a:ln>
        </p:spPr>
        <p:txBody>
          <a:bodyPr wrap="none" rtlCol="0">
            <a:spAutoFit/>
          </a:bodyPr>
          <a:lstStyle/>
          <a:p>
            <a:pPr algn="ctr"/>
            <a:r>
              <a:rPr lang="en-GB" sz="1600" b="1" dirty="0" smtClean="0">
                <a:solidFill>
                  <a:schemeClr val="tx1"/>
                </a:solidFill>
              </a:rPr>
              <a:t>Monte Carlo</a:t>
            </a:r>
            <a:br>
              <a:rPr lang="en-GB" sz="1600" b="1" dirty="0" smtClean="0">
                <a:solidFill>
                  <a:schemeClr val="tx1"/>
                </a:solidFill>
              </a:rPr>
            </a:br>
            <a:r>
              <a:rPr lang="en-GB" sz="1600" b="1" dirty="0" smtClean="0">
                <a:solidFill>
                  <a:schemeClr val="tx1"/>
                </a:solidFill>
              </a:rPr>
              <a:t>Modelling </a:t>
            </a:r>
            <a:br>
              <a:rPr lang="en-GB" sz="1600" b="1" dirty="0" smtClean="0">
                <a:solidFill>
                  <a:schemeClr val="tx1"/>
                </a:solidFill>
              </a:rPr>
            </a:br>
            <a:r>
              <a:rPr lang="en-GB" sz="1600" b="1" dirty="0" smtClean="0">
                <a:solidFill>
                  <a:schemeClr val="tx1"/>
                </a:solidFill>
              </a:rPr>
              <a:t>Trapping/De-Trapping</a:t>
            </a:r>
            <a:endParaRPr lang="en-GB" sz="1600" b="1" dirty="0" smtClean="0">
              <a:solidFill>
                <a:schemeClr val="tx1"/>
              </a:solidFill>
            </a:endParaRPr>
          </a:p>
        </p:txBody>
      </p:sp>
      <p:sp>
        <p:nvSpPr>
          <p:cNvPr id="15" name="TextBox 14"/>
          <p:cNvSpPr txBox="1"/>
          <p:nvPr/>
        </p:nvSpPr>
        <p:spPr>
          <a:xfrm>
            <a:off x="705300" y="4092363"/>
            <a:ext cx="1736373" cy="338554"/>
          </a:xfrm>
          <a:prstGeom prst="rect">
            <a:avLst/>
          </a:prstGeom>
          <a:solidFill>
            <a:schemeClr val="accent2">
              <a:lumMod val="20000"/>
              <a:lumOff val="80000"/>
            </a:schemeClr>
          </a:solidFill>
          <a:ln>
            <a:solidFill>
              <a:schemeClr val="tx1"/>
            </a:solidFill>
          </a:ln>
        </p:spPr>
        <p:txBody>
          <a:bodyPr wrap="none" rtlCol="0">
            <a:spAutoFit/>
          </a:bodyPr>
          <a:lstStyle/>
          <a:p>
            <a:pPr algn="ctr"/>
            <a:r>
              <a:rPr lang="en-GB" sz="1600" b="1" dirty="0" smtClean="0">
                <a:solidFill>
                  <a:schemeClr val="tx1"/>
                </a:solidFill>
              </a:rPr>
              <a:t>PSF Shape Models</a:t>
            </a:r>
            <a:endParaRPr lang="en-GB" sz="1600" b="1" dirty="0" smtClean="0">
              <a:solidFill>
                <a:schemeClr val="tx1"/>
              </a:solidFill>
            </a:endParaRPr>
          </a:p>
        </p:txBody>
      </p:sp>
      <p:sp>
        <p:nvSpPr>
          <p:cNvPr id="16" name="TextBox 15"/>
          <p:cNvSpPr txBox="1"/>
          <p:nvPr/>
        </p:nvSpPr>
        <p:spPr>
          <a:xfrm>
            <a:off x="611238" y="4658423"/>
            <a:ext cx="1964577" cy="338554"/>
          </a:xfrm>
          <a:prstGeom prst="rect">
            <a:avLst/>
          </a:prstGeom>
          <a:solidFill>
            <a:schemeClr val="accent2">
              <a:lumMod val="20000"/>
              <a:lumOff val="80000"/>
            </a:schemeClr>
          </a:solidFill>
          <a:ln>
            <a:solidFill>
              <a:schemeClr val="tx1"/>
            </a:solidFill>
          </a:ln>
        </p:spPr>
        <p:txBody>
          <a:bodyPr wrap="none" rtlCol="0">
            <a:spAutoFit/>
          </a:bodyPr>
          <a:lstStyle/>
          <a:p>
            <a:pPr algn="ctr"/>
            <a:r>
              <a:rPr lang="en-GB" sz="1600" b="1" dirty="0" smtClean="0">
                <a:solidFill>
                  <a:schemeClr val="tx1"/>
                </a:solidFill>
              </a:rPr>
              <a:t>Corrective Modelling</a:t>
            </a:r>
            <a:endParaRPr lang="en-GB" sz="1600" b="1" dirty="0" smtClean="0">
              <a:solidFill>
                <a:schemeClr val="tx1"/>
              </a:solidFill>
            </a:endParaRPr>
          </a:p>
        </p:txBody>
      </p:sp>
      <p:sp>
        <p:nvSpPr>
          <p:cNvPr id="17" name="TextBox 16"/>
          <p:cNvSpPr txBox="1"/>
          <p:nvPr/>
        </p:nvSpPr>
        <p:spPr>
          <a:xfrm>
            <a:off x="7365523" y="3757617"/>
            <a:ext cx="2114361" cy="338554"/>
          </a:xfrm>
          <a:prstGeom prst="rect">
            <a:avLst/>
          </a:prstGeom>
          <a:solidFill>
            <a:schemeClr val="accent1"/>
          </a:solidFill>
          <a:ln>
            <a:solidFill>
              <a:schemeClr val="tx1"/>
            </a:solidFill>
          </a:ln>
        </p:spPr>
        <p:txBody>
          <a:bodyPr wrap="none" rtlCol="0">
            <a:spAutoFit/>
          </a:bodyPr>
          <a:lstStyle/>
          <a:p>
            <a:pPr algn="ctr"/>
            <a:r>
              <a:rPr lang="en-GB" sz="1600" b="1" dirty="0" smtClean="0"/>
              <a:t>Charge Re-Distribution</a:t>
            </a:r>
            <a:endParaRPr lang="en-GB" sz="1600" b="1" dirty="0" smtClean="0">
              <a:solidFill>
                <a:schemeClr val="tx1"/>
              </a:solidFill>
            </a:endParaRPr>
          </a:p>
        </p:txBody>
      </p:sp>
      <p:sp>
        <p:nvSpPr>
          <p:cNvPr id="18" name="TextBox 17"/>
          <p:cNvSpPr txBox="1"/>
          <p:nvPr/>
        </p:nvSpPr>
        <p:spPr>
          <a:xfrm>
            <a:off x="7600330" y="4465164"/>
            <a:ext cx="1644746" cy="338554"/>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PTC non-linearity</a:t>
            </a:r>
            <a:endParaRPr lang="en-GB" sz="1600" b="1" dirty="0" smtClean="0">
              <a:solidFill>
                <a:schemeClr val="tx1"/>
              </a:solidFill>
            </a:endParaRPr>
          </a:p>
        </p:txBody>
      </p:sp>
      <p:sp>
        <p:nvSpPr>
          <p:cNvPr id="19" name="TextBox 18"/>
          <p:cNvSpPr txBox="1"/>
          <p:nvPr/>
        </p:nvSpPr>
        <p:spPr>
          <a:xfrm>
            <a:off x="7688912" y="5236589"/>
            <a:ext cx="1467582" cy="338554"/>
          </a:xfrm>
          <a:prstGeom prst="rect">
            <a:avLst/>
          </a:prstGeom>
          <a:solidFill>
            <a:schemeClr val="accent1"/>
          </a:solidFill>
          <a:ln>
            <a:solidFill>
              <a:schemeClr val="tx1"/>
            </a:solidFill>
          </a:ln>
        </p:spPr>
        <p:txBody>
          <a:bodyPr wrap="none" rtlCol="0">
            <a:spAutoFit/>
          </a:bodyPr>
          <a:lstStyle/>
          <a:p>
            <a:pPr algn="ctr"/>
            <a:r>
              <a:rPr lang="en-GB" sz="1600" b="1" dirty="0" smtClean="0">
                <a:solidFill>
                  <a:schemeClr val="tx1"/>
                </a:solidFill>
              </a:rPr>
              <a:t>PSF Distortions</a:t>
            </a:r>
            <a:endParaRPr lang="en-GB" sz="1600" b="1" dirty="0" smtClean="0">
              <a:solidFill>
                <a:schemeClr val="tx1"/>
              </a:solidFill>
            </a:endParaRPr>
          </a:p>
        </p:txBody>
      </p:sp>
      <p:sp>
        <p:nvSpPr>
          <p:cNvPr id="20" name="TextBox 19"/>
          <p:cNvSpPr txBox="1"/>
          <p:nvPr/>
        </p:nvSpPr>
        <p:spPr>
          <a:xfrm>
            <a:off x="1398059" y="5286003"/>
            <a:ext cx="3438442" cy="923330"/>
          </a:xfrm>
          <a:prstGeom prst="rect">
            <a:avLst/>
          </a:prstGeom>
          <a:noFill/>
        </p:spPr>
        <p:txBody>
          <a:bodyPr wrap="none" rtlCol="0">
            <a:spAutoFit/>
          </a:bodyPr>
          <a:lstStyle/>
          <a:p>
            <a:r>
              <a:rPr lang="en-GB" b="1" dirty="0" smtClean="0">
                <a:solidFill>
                  <a:schemeClr val="accent2"/>
                </a:solidFill>
              </a:rPr>
              <a:t>~10 people working on aspects of </a:t>
            </a:r>
            <a:br>
              <a:rPr lang="en-GB" b="1" dirty="0" smtClean="0">
                <a:solidFill>
                  <a:schemeClr val="accent2"/>
                </a:solidFill>
              </a:rPr>
            </a:br>
            <a:r>
              <a:rPr lang="en-GB" b="1" dirty="0" smtClean="0">
                <a:solidFill>
                  <a:schemeClr val="accent2"/>
                </a:solidFill>
              </a:rPr>
              <a:t>simulation, measurement and </a:t>
            </a:r>
            <a:br>
              <a:rPr lang="en-GB" b="1" dirty="0" smtClean="0">
                <a:solidFill>
                  <a:schemeClr val="accent2"/>
                </a:solidFill>
              </a:rPr>
            </a:br>
            <a:r>
              <a:rPr lang="en-GB" b="1" dirty="0" smtClean="0">
                <a:solidFill>
                  <a:schemeClr val="accent2"/>
                </a:solidFill>
              </a:rPr>
              <a:t>mission activities</a:t>
            </a:r>
            <a:endParaRPr lang="en-GB" b="1" dirty="0" smtClean="0">
              <a:solidFill>
                <a:schemeClr val="accent2"/>
              </a:solidFill>
            </a:endParaRPr>
          </a:p>
        </p:txBody>
      </p:sp>
      <p:sp>
        <p:nvSpPr>
          <p:cNvPr id="21" name="TextBox 20"/>
          <p:cNvSpPr txBox="1"/>
          <p:nvPr/>
        </p:nvSpPr>
        <p:spPr>
          <a:xfrm>
            <a:off x="7232071" y="1345901"/>
            <a:ext cx="1797415" cy="1200329"/>
          </a:xfrm>
          <a:prstGeom prst="rect">
            <a:avLst/>
          </a:prstGeom>
          <a:noFill/>
        </p:spPr>
        <p:txBody>
          <a:bodyPr wrap="none" rtlCol="0">
            <a:spAutoFit/>
          </a:bodyPr>
          <a:lstStyle/>
          <a:p>
            <a:pPr algn="ctr"/>
            <a:r>
              <a:rPr lang="en-GB" b="1" dirty="0" smtClean="0">
                <a:solidFill>
                  <a:schemeClr val="accent1">
                    <a:lumMod val="50000"/>
                  </a:schemeClr>
                </a:solidFill>
              </a:rPr>
              <a:t>Neil Murray </a:t>
            </a:r>
            <a:br>
              <a:rPr lang="en-GB" b="1" dirty="0" smtClean="0">
                <a:solidFill>
                  <a:schemeClr val="accent1">
                    <a:lumMod val="50000"/>
                  </a:schemeClr>
                </a:solidFill>
              </a:rPr>
            </a:br>
            <a:r>
              <a:rPr lang="en-GB" b="1" dirty="0" smtClean="0">
                <a:solidFill>
                  <a:schemeClr val="accent1">
                    <a:lumMod val="50000"/>
                  </a:schemeClr>
                </a:solidFill>
              </a:rPr>
              <a:t>Jason </a:t>
            </a:r>
            <a:r>
              <a:rPr lang="en-GB" b="1" dirty="0" err="1" smtClean="0">
                <a:solidFill>
                  <a:schemeClr val="accent1">
                    <a:lumMod val="50000"/>
                  </a:schemeClr>
                </a:solidFill>
              </a:rPr>
              <a:t>Gow</a:t>
            </a:r>
            <a:r>
              <a:rPr lang="en-GB" b="1" dirty="0" smtClean="0">
                <a:solidFill>
                  <a:schemeClr val="accent1">
                    <a:lumMod val="50000"/>
                  </a:schemeClr>
                </a:solidFill>
              </a:rPr>
              <a:t/>
            </a:r>
            <a:br>
              <a:rPr lang="en-GB" b="1" dirty="0" smtClean="0">
                <a:solidFill>
                  <a:schemeClr val="accent1">
                    <a:lumMod val="50000"/>
                  </a:schemeClr>
                </a:solidFill>
              </a:rPr>
            </a:br>
            <a:r>
              <a:rPr lang="en-GB" b="1" dirty="0" smtClean="0">
                <a:solidFill>
                  <a:schemeClr val="accent1">
                    <a:lumMod val="50000"/>
                  </a:schemeClr>
                </a:solidFill>
              </a:rPr>
              <a:t>Edgar </a:t>
            </a:r>
            <a:r>
              <a:rPr lang="en-GB" b="1" dirty="0" err="1" smtClean="0">
                <a:solidFill>
                  <a:schemeClr val="accent1">
                    <a:lumMod val="50000"/>
                  </a:schemeClr>
                </a:solidFill>
              </a:rPr>
              <a:t>Allanwood</a:t>
            </a:r>
            <a:r>
              <a:rPr lang="en-GB" b="1" dirty="0" smtClean="0">
                <a:solidFill>
                  <a:schemeClr val="accent1">
                    <a:lumMod val="50000"/>
                  </a:schemeClr>
                </a:solidFill>
              </a:rPr>
              <a:t/>
            </a:r>
            <a:br>
              <a:rPr lang="en-GB" b="1" dirty="0" smtClean="0">
                <a:solidFill>
                  <a:schemeClr val="accent1">
                    <a:lumMod val="50000"/>
                  </a:schemeClr>
                </a:solidFill>
              </a:rPr>
            </a:br>
            <a:r>
              <a:rPr lang="en-GB" b="1" dirty="0" smtClean="0">
                <a:solidFill>
                  <a:schemeClr val="accent1">
                    <a:lumMod val="50000"/>
                  </a:schemeClr>
                </a:solidFill>
              </a:rPr>
              <a:t>Ben Dryer</a:t>
            </a:r>
            <a:endParaRPr lang="en-GB" b="1" dirty="0" smtClean="0">
              <a:solidFill>
                <a:schemeClr val="accent1">
                  <a:lumMod val="50000"/>
                </a:schemeClr>
              </a:solidFill>
            </a:endParaRPr>
          </a:p>
        </p:txBody>
      </p:sp>
      <p:sp>
        <p:nvSpPr>
          <p:cNvPr id="22" name="TextBox 21"/>
          <p:cNvSpPr txBox="1"/>
          <p:nvPr/>
        </p:nvSpPr>
        <p:spPr>
          <a:xfrm>
            <a:off x="2441673" y="1335099"/>
            <a:ext cx="2107949" cy="1477328"/>
          </a:xfrm>
          <a:prstGeom prst="rect">
            <a:avLst/>
          </a:prstGeom>
          <a:noFill/>
        </p:spPr>
        <p:txBody>
          <a:bodyPr wrap="none" rtlCol="0">
            <a:spAutoFit/>
          </a:bodyPr>
          <a:lstStyle/>
          <a:p>
            <a:pPr algn="ctr"/>
            <a:r>
              <a:rPr lang="en-GB" b="1" dirty="0" smtClean="0">
                <a:solidFill>
                  <a:schemeClr val="accent2">
                    <a:lumMod val="60000"/>
                    <a:lumOff val="40000"/>
                  </a:schemeClr>
                </a:solidFill>
              </a:rPr>
              <a:t>David Hall</a:t>
            </a:r>
            <a:br>
              <a:rPr lang="en-GB" b="1" dirty="0" smtClean="0">
                <a:solidFill>
                  <a:schemeClr val="accent2">
                    <a:lumMod val="60000"/>
                    <a:lumOff val="40000"/>
                  </a:schemeClr>
                </a:solidFill>
              </a:rPr>
            </a:br>
            <a:r>
              <a:rPr lang="en-GB" b="1" dirty="0" smtClean="0">
                <a:solidFill>
                  <a:schemeClr val="accent2">
                    <a:lumMod val="60000"/>
                    <a:lumOff val="40000"/>
                  </a:schemeClr>
                </a:solidFill>
              </a:rPr>
              <a:t>Konstantin </a:t>
            </a:r>
            <a:r>
              <a:rPr lang="en-GB" b="1" dirty="0" err="1" smtClean="0">
                <a:solidFill>
                  <a:schemeClr val="accent2">
                    <a:lumMod val="60000"/>
                    <a:lumOff val="40000"/>
                  </a:schemeClr>
                </a:solidFill>
              </a:rPr>
              <a:t>Stefanov</a:t>
            </a:r>
            <a:r>
              <a:rPr lang="en-GB" b="1" dirty="0" smtClean="0">
                <a:solidFill>
                  <a:schemeClr val="accent2">
                    <a:lumMod val="60000"/>
                    <a:lumOff val="40000"/>
                  </a:schemeClr>
                </a:solidFill>
              </a:rPr>
              <a:t/>
            </a:r>
            <a:br>
              <a:rPr lang="en-GB" b="1" dirty="0" smtClean="0">
                <a:solidFill>
                  <a:schemeClr val="accent2">
                    <a:lumMod val="60000"/>
                    <a:lumOff val="40000"/>
                  </a:schemeClr>
                </a:solidFill>
              </a:rPr>
            </a:br>
            <a:r>
              <a:rPr lang="en-GB" b="1" dirty="0" smtClean="0">
                <a:solidFill>
                  <a:schemeClr val="accent2">
                    <a:lumMod val="60000"/>
                    <a:lumOff val="40000"/>
                  </a:schemeClr>
                </a:solidFill>
              </a:rPr>
              <a:t>Andy Clarke</a:t>
            </a:r>
            <a:br>
              <a:rPr lang="en-GB" b="1" dirty="0" smtClean="0">
                <a:solidFill>
                  <a:schemeClr val="accent2">
                    <a:lumMod val="60000"/>
                    <a:lumOff val="40000"/>
                  </a:schemeClr>
                </a:solidFill>
              </a:rPr>
            </a:br>
            <a:r>
              <a:rPr lang="en-GB" b="1" dirty="0" smtClean="0">
                <a:solidFill>
                  <a:schemeClr val="accent2">
                    <a:lumMod val="60000"/>
                    <a:lumOff val="40000"/>
                  </a:schemeClr>
                </a:solidFill>
              </a:rPr>
              <a:t>David Burt</a:t>
            </a:r>
            <a:r>
              <a:rPr lang="en-GB" b="1" dirty="0" smtClean="0">
                <a:solidFill>
                  <a:schemeClr val="accent2"/>
                </a:solidFill>
              </a:rPr>
              <a:t/>
            </a:r>
            <a:br>
              <a:rPr lang="en-GB" b="1" dirty="0" smtClean="0">
                <a:solidFill>
                  <a:schemeClr val="accent2"/>
                </a:solidFill>
              </a:rPr>
            </a:br>
            <a:endParaRPr lang="en-GB" b="1" dirty="0" smtClean="0">
              <a:solidFill>
                <a:schemeClr val="accent2"/>
              </a:solidFill>
            </a:endParaRPr>
          </a:p>
        </p:txBody>
      </p:sp>
    </p:spTree>
    <p:extLst>
      <p:ext uri="{BB962C8B-B14F-4D97-AF65-F5344CB8AC3E}">
        <p14:creationId xmlns:p14="http://schemas.microsoft.com/office/powerpoint/2010/main" val="285505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28372" y="404580"/>
            <a:ext cx="7058920" cy="523220"/>
          </a:xfrm>
          <a:prstGeom prst="rect">
            <a:avLst/>
          </a:prstGeom>
          <a:solidFill>
            <a:schemeClr val="bg1"/>
          </a:solidFill>
        </p:spPr>
        <p:txBody>
          <a:bodyPr wrap="none" rtlCol="0">
            <a:spAutoFit/>
          </a:bodyPr>
          <a:lstStyle/>
          <a:p>
            <a:r>
              <a:rPr lang="en-GB" sz="2800" dirty="0" smtClean="0">
                <a:solidFill>
                  <a:srgbClr val="1F497D"/>
                </a:solidFill>
              </a:rPr>
              <a:t>1,603 trap-pump examples on CIC backgrounds</a:t>
            </a:r>
            <a:endParaRPr lang="en-GB" sz="2000" dirty="0">
              <a:solidFill>
                <a:srgbClr val="1F497D"/>
              </a:solidFill>
            </a:endParaRPr>
          </a:p>
        </p:txBody>
      </p:sp>
      <p:grpSp>
        <p:nvGrpSpPr>
          <p:cNvPr id="5" name="Group 4"/>
          <p:cNvGrpSpPr/>
          <p:nvPr/>
        </p:nvGrpSpPr>
        <p:grpSpPr>
          <a:xfrm>
            <a:off x="272350" y="1700760"/>
            <a:ext cx="9361300" cy="4104570"/>
            <a:chOff x="85894" y="1976156"/>
            <a:chExt cx="7969571" cy="3392177"/>
          </a:xfrm>
        </p:grpSpPr>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7266" t="56217" r="83528" b="3457"/>
            <a:stretch/>
          </p:blipFill>
          <p:spPr bwMode="auto">
            <a:xfrm>
              <a:off x="6588280" y="1976156"/>
              <a:ext cx="1467185" cy="337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7214" t="56360" r="83556" b="3446"/>
            <a:stretch/>
          </p:blipFill>
          <p:spPr bwMode="auto">
            <a:xfrm>
              <a:off x="5292100" y="1988799"/>
              <a:ext cx="1470089" cy="336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7306" t="56494" r="83556" b="3275"/>
            <a:stretch/>
          </p:blipFill>
          <p:spPr bwMode="auto">
            <a:xfrm>
              <a:off x="3995920" y="1988801"/>
              <a:ext cx="1454238" cy="336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7324" t="56443" r="83532" b="3414"/>
            <a:stretch/>
          </p:blipFill>
          <p:spPr bwMode="auto">
            <a:xfrm>
              <a:off x="2699740" y="1988801"/>
              <a:ext cx="1458237" cy="336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7369" t="56277" r="83530" b="3260"/>
            <a:stretch/>
          </p:blipFill>
          <p:spPr bwMode="auto">
            <a:xfrm>
              <a:off x="1403560" y="1988800"/>
              <a:ext cx="1440200" cy="336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7405" t="56246" r="83529" b="3296"/>
            <a:stretch/>
          </p:blipFill>
          <p:spPr bwMode="auto">
            <a:xfrm>
              <a:off x="85894" y="1988799"/>
              <a:ext cx="1440200" cy="337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509517" y="5786180"/>
            <a:ext cx="1479072" cy="523220"/>
          </a:xfrm>
          <a:prstGeom prst="rect">
            <a:avLst/>
          </a:prstGeom>
          <a:noFill/>
        </p:spPr>
        <p:txBody>
          <a:bodyPr wrap="square" rtlCol="0">
            <a:spAutoFit/>
          </a:bodyPr>
          <a:lstStyle/>
          <a:p>
            <a:pPr algn="ctr"/>
            <a:r>
              <a:rPr lang="en-GB" sz="1400" dirty="0" smtClean="0"/>
              <a:t>0 shifts</a:t>
            </a:r>
          </a:p>
          <a:p>
            <a:pPr algn="ctr"/>
            <a:r>
              <a:rPr lang="en-GB" sz="1400" dirty="0" smtClean="0"/>
              <a:t>1,603 cycles</a:t>
            </a:r>
            <a:endParaRPr lang="en-GB" sz="1400" dirty="0"/>
          </a:p>
        </p:txBody>
      </p:sp>
      <p:sp>
        <p:nvSpPr>
          <p:cNvPr id="27" name="TextBox 26"/>
          <p:cNvSpPr txBox="1"/>
          <p:nvPr/>
        </p:nvSpPr>
        <p:spPr>
          <a:xfrm>
            <a:off x="2069734" y="5786180"/>
            <a:ext cx="1479072" cy="523220"/>
          </a:xfrm>
          <a:prstGeom prst="rect">
            <a:avLst/>
          </a:prstGeom>
          <a:noFill/>
        </p:spPr>
        <p:txBody>
          <a:bodyPr wrap="square" rtlCol="0">
            <a:spAutoFit/>
          </a:bodyPr>
          <a:lstStyle/>
          <a:p>
            <a:pPr algn="ctr"/>
            <a:r>
              <a:rPr lang="en-GB" sz="1400" dirty="0" smtClean="0"/>
              <a:t>1 shift</a:t>
            </a:r>
          </a:p>
          <a:p>
            <a:pPr algn="ctr"/>
            <a:r>
              <a:rPr lang="en-GB" sz="1400" dirty="0"/>
              <a:t>2*801 cycles</a:t>
            </a:r>
          </a:p>
        </p:txBody>
      </p:sp>
      <p:sp>
        <p:nvSpPr>
          <p:cNvPr id="28" name="TextBox 27"/>
          <p:cNvSpPr txBox="1"/>
          <p:nvPr/>
        </p:nvSpPr>
        <p:spPr>
          <a:xfrm>
            <a:off x="3629950" y="5786180"/>
            <a:ext cx="1479072" cy="523220"/>
          </a:xfrm>
          <a:prstGeom prst="rect">
            <a:avLst/>
          </a:prstGeom>
          <a:noFill/>
        </p:spPr>
        <p:txBody>
          <a:bodyPr wrap="square" rtlCol="0">
            <a:spAutoFit/>
          </a:bodyPr>
          <a:lstStyle/>
          <a:p>
            <a:pPr algn="ctr"/>
            <a:r>
              <a:rPr lang="en-GB" sz="1400" dirty="0" smtClean="0"/>
              <a:t>3 shifts</a:t>
            </a:r>
          </a:p>
          <a:p>
            <a:pPr algn="ctr"/>
            <a:r>
              <a:rPr lang="en-GB" sz="1400" dirty="0" smtClean="0"/>
              <a:t>4*,</a:t>
            </a:r>
            <a:r>
              <a:rPr lang="en-GB" sz="1400" dirty="0"/>
              <a:t>401 cycles</a:t>
            </a:r>
          </a:p>
        </p:txBody>
      </p:sp>
      <p:sp>
        <p:nvSpPr>
          <p:cNvPr id="29" name="TextBox 28"/>
          <p:cNvSpPr txBox="1"/>
          <p:nvPr/>
        </p:nvSpPr>
        <p:spPr>
          <a:xfrm>
            <a:off x="5109022" y="5786180"/>
            <a:ext cx="1479072" cy="523220"/>
          </a:xfrm>
          <a:prstGeom prst="rect">
            <a:avLst/>
          </a:prstGeom>
          <a:noFill/>
        </p:spPr>
        <p:txBody>
          <a:bodyPr wrap="square" rtlCol="0">
            <a:spAutoFit/>
          </a:bodyPr>
          <a:lstStyle/>
          <a:p>
            <a:pPr algn="ctr"/>
            <a:r>
              <a:rPr lang="en-GB" sz="1400" dirty="0" smtClean="0"/>
              <a:t>7 shifts</a:t>
            </a:r>
          </a:p>
          <a:p>
            <a:pPr algn="ctr"/>
            <a:r>
              <a:rPr lang="en-GB" sz="1400" dirty="0"/>
              <a:t>8*200 cycles</a:t>
            </a:r>
          </a:p>
        </p:txBody>
      </p:sp>
      <p:sp>
        <p:nvSpPr>
          <p:cNvPr id="30" name="TextBox 29"/>
          <p:cNvSpPr txBox="1"/>
          <p:nvPr/>
        </p:nvSpPr>
        <p:spPr>
          <a:xfrm>
            <a:off x="6672373" y="5786180"/>
            <a:ext cx="1479072" cy="523220"/>
          </a:xfrm>
          <a:prstGeom prst="rect">
            <a:avLst/>
          </a:prstGeom>
          <a:noFill/>
        </p:spPr>
        <p:txBody>
          <a:bodyPr wrap="square" rtlCol="0">
            <a:spAutoFit/>
          </a:bodyPr>
          <a:lstStyle/>
          <a:p>
            <a:pPr algn="ctr"/>
            <a:r>
              <a:rPr lang="en-GB" sz="1400" dirty="0" smtClean="0"/>
              <a:t>15 shifts</a:t>
            </a:r>
          </a:p>
          <a:p>
            <a:pPr algn="ctr"/>
            <a:r>
              <a:rPr lang="en-GB" sz="1400" dirty="0"/>
              <a:t>16*100 cycles</a:t>
            </a:r>
          </a:p>
        </p:txBody>
      </p:sp>
      <p:sp>
        <p:nvSpPr>
          <p:cNvPr id="31" name="TextBox 30"/>
          <p:cNvSpPr txBox="1"/>
          <p:nvPr/>
        </p:nvSpPr>
        <p:spPr>
          <a:xfrm>
            <a:off x="8151445" y="5786180"/>
            <a:ext cx="1479072" cy="523220"/>
          </a:xfrm>
          <a:prstGeom prst="rect">
            <a:avLst/>
          </a:prstGeom>
          <a:noFill/>
        </p:spPr>
        <p:txBody>
          <a:bodyPr wrap="square" rtlCol="0">
            <a:spAutoFit/>
          </a:bodyPr>
          <a:lstStyle/>
          <a:p>
            <a:pPr algn="ctr"/>
            <a:r>
              <a:rPr lang="en-GB" sz="1400" dirty="0" smtClean="0"/>
              <a:t>31 shifts</a:t>
            </a:r>
          </a:p>
          <a:p>
            <a:pPr algn="ctr"/>
            <a:r>
              <a:rPr lang="en-GB" sz="1400" dirty="0"/>
              <a:t>32*50 cycles</a:t>
            </a:r>
          </a:p>
        </p:txBody>
      </p:sp>
      <p:sp>
        <p:nvSpPr>
          <p:cNvPr id="19" name="TextBox 18"/>
          <p:cNvSpPr txBox="1"/>
          <p:nvPr/>
        </p:nvSpPr>
        <p:spPr>
          <a:xfrm>
            <a:off x="272350" y="1177540"/>
            <a:ext cx="2106293" cy="523220"/>
          </a:xfrm>
          <a:prstGeom prst="rect">
            <a:avLst/>
          </a:prstGeom>
          <a:noFill/>
        </p:spPr>
        <p:txBody>
          <a:bodyPr wrap="square" rtlCol="0">
            <a:spAutoFit/>
          </a:bodyPr>
          <a:lstStyle/>
          <a:p>
            <a:r>
              <a:rPr lang="en-GB" sz="1400" dirty="0" smtClean="0"/>
              <a:t>Noisy, but pattern fixed by pixel geometry </a:t>
            </a:r>
            <a:endParaRPr lang="en-GB" sz="1400" dirty="0"/>
          </a:p>
        </p:txBody>
      </p:sp>
      <p:sp>
        <p:nvSpPr>
          <p:cNvPr id="20" name="TextBox 19"/>
          <p:cNvSpPr txBox="1"/>
          <p:nvPr/>
        </p:nvSpPr>
        <p:spPr>
          <a:xfrm>
            <a:off x="2300632" y="1248964"/>
            <a:ext cx="6630921" cy="307777"/>
          </a:xfrm>
          <a:prstGeom prst="rect">
            <a:avLst/>
          </a:prstGeom>
          <a:noFill/>
        </p:spPr>
        <p:txBody>
          <a:bodyPr wrap="square" rtlCol="0">
            <a:spAutoFit/>
          </a:bodyPr>
          <a:lstStyle/>
          <a:p>
            <a:pPr algn="ctr"/>
            <a:r>
              <a:rPr lang="en-GB" sz="1400" dirty="0" smtClean="0"/>
              <a:t>Pumping and parallel shifting can be used to smooth out this noisy pattern</a:t>
            </a:r>
            <a:endParaRPr lang="en-GB" sz="1400" dirty="0"/>
          </a:p>
        </p:txBody>
      </p:sp>
      <p:cxnSp>
        <p:nvCxnSpPr>
          <p:cNvPr id="3" name="Straight Arrow Connector 2"/>
          <p:cNvCxnSpPr/>
          <p:nvPr/>
        </p:nvCxnSpPr>
        <p:spPr>
          <a:xfrm>
            <a:off x="2665972" y="1556740"/>
            <a:ext cx="6265581"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14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Generation of Accurate 3D Models of the CCDs</a:t>
            </a:r>
            <a:endParaRPr lang="en-GB" dirty="0"/>
          </a:p>
        </p:txBody>
      </p:sp>
      <p:sp>
        <p:nvSpPr>
          <p:cNvPr id="3" name="Content Placeholder 2"/>
          <p:cNvSpPr>
            <a:spLocks noGrp="1"/>
          </p:cNvSpPr>
          <p:nvPr>
            <p:ph idx="1"/>
          </p:nvPr>
        </p:nvSpPr>
        <p:spPr>
          <a:xfrm>
            <a:off x="495300" y="1353788"/>
            <a:ext cx="8915400" cy="4772376"/>
          </a:xfrm>
        </p:spPr>
        <p:txBody>
          <a:bodyPr/>
          <a:lstStyle/>
          <a:p>
            <a:r>
              <a:rPr lang="en-GB" dirty="0" smtClean="0"/>
              <a:t>Extensive 3D modelling of the Euclid CCD271 to give signal volume versus size</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t="3062"/>
          <a:stretch>
            <a:fillRect/>
          </a:stretch>
        </p:blipFill>
        <p:spPr bwMode="auto">
          <a:xfrm>
            <a:off x="4049486" y="1965632"/>
            <a:ext cx="5856514" cy="437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3" cstate="screen">
            <a:extLst>
              <a:ext uri="{28A0092B-C50C-407E-A947-70E740481C1C}">
                <a14:useLocalDpi xmlns:a14="http://schemas.microsoft.com/office/drawing/2010/main" val="0"/>
              </a:ext>
            </a:extLst>
          </a:blip>
          <a:srcRect t="7445"/>
          <a:stretch>
            <a:fillRect/>
          </a:stretch>
        </p:blipFill>
        <p:spPr bwMode="auto">
          <a:xfrm>
            <a:off x="201875" y="2001257"/>
            <a:ext cx="3764478" cy="2310388"/>
          </a:xfrm>
          <a:prstGeom prst="rect">
            <a:avLst/>
          </a:prstGeom>
          <a:noFill/>
          <a:ln>
            <a:noFill/>
          </a:ln>
          <a:effectLst>
            <a:outerShdw dist="35921" dir="2700000" algn="ctr" rotWithShape="0">
              <a:schemeClr val="bg2">
                <a:alpha val="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26" y="4338054"/>
            <a:ext cx="3930732" cy="25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742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95300" y="336980"/>
            <a:ext cx="6660862" cy="646331"/>
          </a:xfrm>
          <a:prstGeom prst="rect">
            <a:avLst/>
          </a:prstGeom>
          <a:solidFill>
            <a:schemeClr val="bg1"/>
          </a:solidFill>
        </p:spPr>
        <p:txBody>
          <a:bodyPr wrap="none" rtlCol="0">
            <a:spAutoFit/>
          </a:bodyPr>
          <a:lstStyle/>
          <a:p>
            <a:r>
              <a:rPr lang="en-GB" sz="3600" dirty="0" smtClean="0">
                <a:solidFill>
                  <a:srgbClr val="1F497D"/>
                </a:solidFill>
              </a:rPr>
              <a:t>Tri-level parallel clocking sequence</a:t>
            </a:r>
            <a:endParaRPr lang="en-GB" sz="2800" dirty="0">
              <a:solidFill>
                <a:srgbClr val="1F497D"/>
              </a:solidFill>
            </a:endParaRPr>
          </a:p>
        </p:txBody>
      </p:sp>
      <p:pic>
        <p:nvPicPr>
          <p:cNvPr id="1026" name="Picture 2" descr="C:\Users\Neil\Desktop\CCD Workshop\Tri-state clocking waveforms.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62946" y="1196691"/>
            <a:ext cx="4588299" cy="245803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01" y="1484730"/>
            <a:ext cx="4152524" cy="453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967" y="3717040"/>
            <a:ext cx="4446618" cy="25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23951" y="4581161"/>
            <a:ext cx="2075667" cy="369332"/>
          </a:xfrm>
          <a:prstGeom prst="rect">
            <a:avLst/>
          </a:prstGeom>
          <a:noFill/>
        </p:spPr>
        <p:txBody>
          <a:bodyPr wrap="square" rtlCol="0">
            <a:spAutoFit/>
          </a:bodyPr>
          <a:lstStyle/>
          <a:p>
            <a:r>
              <a:rPr lang="en-GB" dirty="0" smtClean="0">
                <a:solidFill>
                  <a:schemeClr val="bg1"/>
                </a:solidFill>
              </a:rPr>
              <a:t>1</a:t>
            </a:r>
            <a:r>
              <a:rPr lang="en-GB" baseline="30000" dirty="0" smtClean="0">
                <a:solidFill>
                  <a:schemeClr val="bg1"/>
                </a:solidFill>
              </a:rPr>
              <a:t>st</a:t>
            </a:r>
            <a:r>
              <a:rPr lang="en-GB" dirty="0" smtClean="0">
                <a:solidFill>
                  <a:schemeClr val="bg1"/>
                </a:solidFill>
              </a:rPr>
              <a:t> </a:t>
            </a:r>
            <a:r>
              <a:rPr lang="en-GB" dirty="0" smtClean="0">
                <a:solidFill>
                  <a:schemeClr val="bg1"/>
                </a:solidFill>
              </a:rPr>
              <a:t>implementation</a:t>
            </a:r>
            <a:endParaRPr lang="en-GB" dirty="0">
              <a:solidFill>
                <a:schemeClr val="bg1"/>
              </a:solidFill>
            </a:endParaRPr>
          </a:p>
        </p:txBody>
      </p:sp>
    </p:spTree>
    <p:extLst>
      <p:ext uri="{BB962C8B-B14F-4D97-AF65-F5344CB8AC3E}">
        <p14:creationId xmlns:p14="http://schemas.microsoft.com/office/powerpoint/2010/main" val="387834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nheader.gif"/>
          <p:cNvPicPr>
            <a:picLocks noChangeAspect="1"/>
          </p:cNvPicPr>
          <p:nvPr/>
        </p:nvPicPr>
        <p:blipFill>
          <a:blip r:embed="rId3" cstate="print"/>
          <a:stretch>
            <a:fillRect/>
          </a:stretch>
        </p:blipFill>
        <p:spPr>
          <a:xfrm>
            <a:off x="206375" y="190500"/>
            <a:ext cx="9493250" cy="952500"/>
          </a:xfrm>
          <a:prstGeom prst="rect">
            <a:avLst/>
          </a:prstGeom>
        </p:spPr>
      </p:pic>
      <p:sp>
        <p:nvSpPr>
          <p:cNvPr id="12" name="TextBox 11"/>
          <p:cNvSpPr txBox="1"/>
          <p:nvPr/>
        </p:nvSpPr>
        <p:spPr>
          <a:xfrm>
            <a:off x="495301" y="332571"/>
            <a:ext cx="7095469" cy="646331"/>
          </a:xfrm>
          <a:prstGeom prst="rect">
            <a:avLst/>
          </a:prstGeom>
          <a:solidFill>
            <a:schemeClr val="bg1"/>
          </a:solidFill>
        </p:spPr>
        <p:txBody>
          <a:bodyPr wrap="none" rtlCol="0">
            <a:spAutoFit/>
          </a:bodyPr>
          <a:lstStyle/>
          <a:p>
            <a:r>
              <a:rPr lang="en-GB" sz="3600" dirty="0" smtClean="0">
                <a:solidFill>
                  <a:srgbClr val="1F497D"/>
                </a:solidFill>
              </a:rPr>
              <a:t>Multi-level well models – Silvaco (KS)</a:t>
            </a:r>
            <a:endParaRPr lang="en-GB" sz="2000" dirty="0">
              <a:solidFill>
                <a:srgbClr val="1F497D"/>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20" y="1340710"/>
            <a:ext cx="7944336" cy="47911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11119" y="1844780"/>
            <a:ext cx="3888506" cy="234728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66599" y="2195548"/>
            <a:ext cx="1248173" cy="369332"/>
          </a:xfrm>
          <a:prstGeom prst="rect">
            <a:avLst/>
          </a:prstGeom>
          <a:noFill/>
        </p:spPr>
        <p:txBody>
          <a:bodyPr wrap="square" rtlCol="0">
            <a:spAutoFit/>
          </a:bodyPr>
          <a:lstStyle/>
          <a:p>
            <a:r>
              <a:rPr lang="en-GB" dirty="0" smtClean="0"/>
              <a:t>Tri-level</a:t>
            </a:r>
            <a:endParaRPr lang="en-GB" dirty="0"/>
          </a:p>
        </p:txBody>
      </p:sp>
      <p:sp>
        <p:nvSpPr>
          <p:cNvPr id="10" name="TextBox 9"/>
          <p:cNvSpPr txBox="1"/>
          <p:nvPr/>
        </p:nvSpPr>
        <p:spPr>
          <a:xfrm>
            <a:off x="6747249" y="2298337"/>
            <a:ext cx="1702346" cy="307777"/>
          </a:xfrm>
          <a:prstGeom prst="rect">
            <a:avLst/>
          </a:prstGeom>
          <a:noFill/>
        </p:spPr>
        <p:txBody>
          <a:bodyPr wrap="square" rtlCol="0">
            <a:spAutoFit/>
          </a:bodyPr>
          <a:lstStyle/>
          <a:p>
            <a:r>
              <a:rPr lang="en-GB" sz="1400" dirty="0" smtClean="0"/>
              <a:t>Quad-level</a:t>
            </a:r>
            <a:endParaRPr lang="en-GB" sz="1400" dirty="0"/>
          </a:p>
        </p:txBody>
      </p:sp>
      <p:cxnSp>
        <p:nvCxnSpPr>
          <p:cNvPr id="6" name="Straight Arrow Connector 5"/>
          <p:cNvCxnSpPr/>
          <p:nvPr/>
        </p:nvCxnSpPr>
        <p:spPr>
          <a:xfrm flipH="1">
            <a:off x="1899059" y="5445280"/>
            <a:ext cx="447650" cy="0"/>
          </a:xfrm>
          <a:prstGeom prst="straightConnector1">
            <a:avLst/>
          </a:prstGeom>
          <a:ln w="285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058" y="1650016"/>
            <a:ext cx="0" cy="396055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344086" y="5085231"/>
            <a:ext cx="2622" cy="52291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24718" y="4005080"/>
            <a:ext cx="0" cy="10247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910579" y="4221110"/>
            <a:ext cx="1014140" cy="0"/>
          </a:xfrm>
          <a:prstGeom prst="straightConnector1">
            <a:avLst/>
          </a:prstGeom>
          <a:ln w="28575">
            <a:solidFill>
              <a:srgbClr val="0070C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89663" y="3390114"/>
            <a:ext cx="1871185" cy="584775"/>
          </a:xfrm>
          <a:prstGeom prst="rect">
            <a:avLst/>
          </a:prstGeom>
          <a:noFill/>
        </p:spPr>
        <p:txBody>
          <a:bodyPr wrap="square" rtlCol="0">
            <a:spAutoFit/>
          </a:bodyPr>
          <a:lstStyle/>
          <a:p>
            <a:r>
              <a:rPr lang="en-GB" sz="1600" dirty="0" smtClean="0">
                <a:solidFill>
                  <a:srgbClr val="0070C0"/>
                </a:solidFill>
              </a:rPr>
              <a:t>Traps causing CTI with 2 level clocking</a:t>
            </a:r>
            <a:endParaRPr lang="en-GB" sz="1600" dirty="0">
              <a:solidFill>
                <a:srgbClr val="0070C0"/>
              </a:solidFill>
            </a:endParaRPr>
          </a:p>
        </p:txBody>
      </p:sp>
      <p:sp>
        <p:nvSpPr>
          <p:cNvPr id="27" name="TextBox 26"/>
          <p:cNvSpPr txBox="1"/>
          <p:nvPr/>
        </p:nvSpPr>
        <p:spPr>
          <a:xfrm>
            <a:off x="2557702" y="5055753"/>
            <a:ext cx="3119359" cy="584775"/>
          </a:xfrm>
          <a:prstGeom prst="rect">
            <a:avLst/>
          </a:prstGeom>
          <a:noFill/>
        </p:spPr>
        <p:txBody>
          <a:bodyPr wrap="square" rtlCol="0">
            <a:spAutoFit/>
          </a:bodyPr>
          <a:lstStyle/>
          <a:p>
            <a:r>
              <a:rPr lang="en-GB" sz="1600" dirty="0" smtClean="0">
                <a:solidFill>
                  <a:srgbClr val="FF0000"/>
                </a:solidFill>
              </a:rPr>
              <a:t>Traps causing CTI with 3 level clocking – smaller volume of Si</a:t>
            </a:r>
            <a:endParaRPr lang="en-GB" sz="1600" dirty="0">
              <a:solidFill>
                <a:srgbClr val="FF0000"/>
              </a:solidFill>
            </a:endParaRPr>
          </a:p>
        </p:txBody>
      </p:sp>
    </p:spTree>
    <p:extLst>
      <p:ext uri="{BB962C8B-B14F-4D97-AF65-F5344CB8AC3E}">
        <p14:creationId xmlns:p14="http://schemas.microsoft.com/office/powerpoint/2010/main" val="316894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669238" y="6475686"/>
            <a:ext cx="3236762" cy="38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257926"/>
            <a:ext cx="804863" cy="600075"/>
          </a:xfrm>
          <a:prstGeom prst="rect">
            <a:avLst/>
          </a:prstGeom>
        </p:spPr>
      </p:pic>
      <p:pic>
        <p:nvPicPr>
          <p:cNvPr id="8" name="Picture 7" descr="mainheader.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17" name="TextBox 16"/>
          <p:cNvSpPr txBox="1"/>
          <p:nvPr/>
        </p:nvSpPr>
        <p:spPr>
          <a:xfrm>
            <a:off x="350361" y="404580"/>
            <a:ext cx="8113127" cy="523220"/>
          </a:xfrm>
          <a:prstGeom prst="rect">
            <a:avLst/>
          </a:prstGeom>
          <a:solidFill>
            <a:schemeClr val="bg1"/>
          </a:solidFill>
        </p:spPr>
        <p:txBody>
          <a:bodyPr wrap="square" rtlCol="0">
            <a:spAutoFit/>
          </a:bodyPr>
          <a:lstStyle/>
          <a:p>
            <a:r>
              <a:rPr lang="en-GB" sz="2800" dirty="0" smtClean="0">
                <a:solidFill>
                  <a:srgbClr val="1F497D"/>
                </a:solidFill>
              </a:rPr>
              <a:t>Results </a:t>
            </a:r>
            <a:r>
              <a:rPr lang="en-GB" sz="2800" dirty="0" smtClean="0">
                <a:solidFill>
                  <a:srgbClr val="1F497D"/>
                </a:solidFill>
              </a:rPr>
              <a:t>with Tri-level clocking</a:t>
            </a:r>
            <a:endParaRPr lang="en-GB" sz="2000" dirty="0">
              <a:solidFill>
                <a:srgbClr val="1F497D"/>
              </a:solidFill>
            </a:endParaRPr>
          </a:p>
        </p:txBody>
      </p:sp>
      <p:pic>
        <p:nvPicPr>
          <p:cNvPr id="409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96438" y="1263788"/>
            <a:ext cx="8113127" cy="48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19450" y="6488668"/>
            <a:ext cx="6686550" cy="369332"/>
          </a:xfrm>
          <a:prstGeom prst="rect">
            <a:avLst/>
          </a:prstGeom>
          <a:noFill/>
        </p:spPr>
        <p:txBody>
          <a:bodyPr wrap="square" rtlCol="0">
            <a:spAutoFit/>
          </a:bodyPr>
          <a:lstStyle/>
          <a:p>
            <a:pPr algn="r"/>
            <a:r>
              <a:rPr lang="en-GB" dirty="0" smtClean="0"/>
              <a:t>Neil Murray , 8</a:t>
            </a:r>
            <a:r>
              <a:rPr lang="en-GB" baseline="30000" dirty="0" smtClean="0"/>
              <a:t>th</a:t>
            </a:r>
            <a:r>
              <a:rPr lang="en-GB" dirty="0" smtClean="0"/>
              <a:t> May 2013</a:t>
            </a:r>
          </a:p>
        </p:txBody>
      </p:sp>
    </p:spTree>
    <p:extLst>
      <p:ext uri="{BB962C8B-B14F-4D97-AF65-F5344CB8AC3E}">
        <p14:creationId xmlns:p14="http://schemas.microsoft.com/office/powerpoint/2010/main" val="150298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uword.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 y="6257926"/>
            <a:ext cx="804863" cy="600075"/>
          </a:xfrm>
          <a:prstGeom prst="rect">
            <a:avLst/>
          </a:prstGeom>
        </p:spPr>
      </p:pic>
      <p:pic>
        <p:nvPicPr>
          <p:cNvPr id="8" name="Picture 7" descr="mainheader.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75" y="190500"/>
            <a:ext cx="9493250" cy="952500"/>
          </a:xfrm>
          <a:prstGeom prst="rect">
            <a:avLst/>
          </a:prstGeom>
        </p:spPr>
      </p:pic>
      <p:sp>
        <p:nvSpPr>
          <p:cNvPr id="22" name="TextBox 21"/>
          <p:cNvSpPr txBox="1"/>
          <p:nvPr/>
        </p:nvSpPr>
        <p:spPr>
          <a:xfrm>
            <a:off x="481407" y="332571"/>
            <a:ext cx="7571303" cy="646331"/>
          </a:xfrm>
          <a:prstGeom prst="rect">
            <a:avLst/>
          </a:prstGeom>
          <a:solidFill>
            <a:schemeClr val="bg1"/>
          </a:solidFill>
        </p:spPr>
        <p:txBody>
          <a:bodyPr wrap="none" rtlCol="0">
            <a:spAutoFit/>
          </a:bodyPr>
          <a:lstStyle/>
          <a:p>
            <a:r>
              <a:rPr lang="en-GB" sz="3600" dirty="0" smtClean="0">
                <a:solidFill>
                  <a:srgbClr val="1F497D"/>
                </a:solidFill>
              </a:rPr>
              <a:t>Pocket Pumping </a:t>
            </a:r>
            <a:r>
              <a:rPr lang="en-GB" sz="3200" dirty="0" smtClean="0">
                <a:solidFill>
                  <a:srgbClr val="1F497D"/>
                </a:solidFill>
              </a:rPr>
              <a:t>– Sub-pixel trap locations</a:t>
            </a:r>
            <a:r>
              <a:rPr lang="en-GB" sz="3600" dirty="0" smtClean="0">
                <a:solidFill>
                  <a:srgbClr val="1F497D"/>
                </a:solidFill>
              </a:rPr>
              <a:t>	</a:t>
            </a:r>
            <a:endParaRPr lang="en-GB" sz="3600" dirty="0">
              <a:solidFill>
                <a:srgbClr val="1F497D"/>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223079" y="2245072"/>
            <a:ext cx="1544689" cy="218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2217" y="1268700"/>
            <a:ext cx="6248762" cy="369332"/>
          </a:xfrm>
          <a:prstGeom prst="rect">
            <a:avLst/>
          </a:prstGeom>
          <a:noFill/>
        </p:spPr>
        <p:txBody>
          <a:bodyPr wrap="none" rtlCol="0">
            <a:spAutoFit/>
          </a:bodyPr>
          <a:lstStyle/>
          <a:p>
            <a:r>
              <a:rPr lang="en-GB" dirty="0" smtClean="0"/>
              <a:t>From sequence diagrams collecting phase traps are not pumped.</a:t>
            </a:r>
            <a:endParaRPr lang="en-GB" dirty="0"/>
          </a:p>
        </p:txBody>
      </p:sp>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97504" y="4293121"/>
            <a:ext cx="6409974" cy="89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06383" y="2780910"/>
            <a:ext cx="6301095" cy="101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6383" y="2420860"/>
            <a:ext cx="3533275" cy="369332"/>
          </a:xfrm>
          <a:prstGeom prst="rect">
            <a:avLst/>
          </a:prstGeom>
          <a:noFill/>
        </p:spPr>
        <p:txBody>
          <a:bodyPr wrap="none" rtlCol="0">
            <a:spAutoFit/>
          </a:bodyPr>
          <a:lstStyle/>
          <a:p>
            <a:r>
              <a:rPr lang="en-GB" dirty="0" smtClean="0"/>
              <a:t>Phase 1 trap – trap is in </a:t>
            </a:r>
            <a:r>
              <a:rPr lang="en-GB" dirty="0"/>
              <a:t>b</a:t>
            </a:r>
            <a:r>
              <a:rPr lang="en-GB" dirty="0" smtClean="0"/>
              <a:t>right pixel </a:t>
            </a:r>
          </a:p>
        </p:txBody>
      </p:sp>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40415" y="1578204"/>
            <a:ext cx="5616780" cy="7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1754556" y="5445280"/>
            <a:ext cx="2808390" cy="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4610" y="5508008"/>
            <a:ext cx="1865575" cy="369332"/>
          </a:xfrm>
          <a:prstGeom prst="rect">
            <a:avLst/>
          </a:prstGeom>
          <a:noFill/>
        </p:spPr>
        <p:txBody>
          <a:bodyPr wrap="none" rtlCol="0">
            <a:spAutoFit/>
          </a:bodyPr>
          <a:lstStyle/>
          <a:p>
            <a:r>
              <a:rPr lang="en-GB" dirty="0" smtClean="0"/>
              <a:t>Readout direction</a:t>
            </a:r>
            <a:endParaRPr lang="en-GB" dirty="0"/>
          </a:p>
        </p:txBody>
      </p:sp>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7228335" y="3974214"/>
            <a:ext cx="1540333" cy="217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06382" y="3861060"/>
            <a:ext cx="3389518" cy="369332"/>
          </a:xfrm>
          <a:prstGeom prst="rect">
            <a:avLst/>
          </a:prstGeom>
          <a:noFill/>
        </p:spPr>
        <p:txBody>
          <a:bodyPr wrap="none" rtlCol="0">
            <a:spAutoFit/>
          </a:bodyPr>
          <a:lstStyle/>
          <a:p>
            <a:r>
              <a:rPr lang="en-GB" dirty="0" smtClean="0"/>
              <a:t>Phase 4 trap – trap is in dark pixel </a:t>
            </a:r>
          </a:p>
        </p:txBody>
      </p:sp>
      <p:sp>
        <p:nvSpPr>
          <p:cNvPr id="2" name="Isosceles Triangle 1"/>
          <p:cNvSpPr/>
          <p:nvPr/>
        </p:nvSpPr>
        <p:spPr>
          <a:xfrm rot="10800000">
            <a:off x="9087574" y="6021360"/>
            <a:ext cx="312043" cy="28804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165585" y="2564880"/>
            <a:ext cx="156022" cy="3240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8268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1414463" rtl="0" eaLnBrk="1" fontAlgn="base" latinLnBrk="0" hangingPunct="1">
          <a:lnSpc>
            <a:spcPct val="100000"/>
          </a:lnSpc>
          <a:spcBef>
            <a:spcPct val="0"/>
          </a:spcBef>
          <a:spcAft>
            <a:spcPct val="0"/>
          </a:spcAft>
          <a:buClrTx/>
          <a:buSzTx/>
          <a:buFontTx/>
          <a:buNone/>
          <a:tabLst/>
          <a:defRPr kumimoji="0" sz="28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414463"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E3284A"/>
            </a:solidFill>
            <a:effectLst/>
            <a:latin typeface="Arial" charset="0"/>
          </a:defRPr>
        </a:defPPr>
      </a:lstStyle>
    </a:lnDef>
    <a:txDef>
      <a:spPr>
        <a:noFill/>
      </a:spPr>
      <a:bodyPr wrap="square" rtlCol="0">
        <a:spAutoFit/>
      </a:bodyPr>
      <a:lstStyle>
        <a:defPPr>
          <a:defRPr sz="1600" b="1" dirty="0" smtClean="0">
            <a:solidFill>
              <a:schemeClr val="tx1"/>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14220</TotalTime>
  <Words>2523</Words>
  <Application>Microsoft Office PowerPoint</Application>
  <PresentationFormat>A4 Paper (210x297 mm)</PresentationFormat>
  <Paragraphs>353</Paragraphs>
  <Slides>40</Slides>
  <Notes>17</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1_Default Design</vt:lpstr>
      <vt:lpstr>Office Theme</vt:lpstr>
      <vt:lpstr>Equation</vt:lpstr>
      <vt:lpstr>Microsoft Excel Chart</vt:lpstr>
      <vt:lpstr>Factors Affecting use of CCDs for Precision Astronomy</vt:lpstr>
      <vt:lpstr>Talk Summary</vt:lpstr>
      <vt:lpstr>PowerPoint Presentation</vt:lpstr>
      <vt:lpstr>What We Are Doing</vt:lpstr>
      <vt:lpstr>Generation of Accurate 3D Models of the CCDs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we are getting on-top of traps in the CCD…..</vt:lpstr>
      <vt:lpstr>Blooming in Thin Gate CCDs</vt:lpstr>
      <vt:lpstr>PowerPoint Presentation</vt:lpstr>
      <vt:lpstr>PowerPoint Presentation</vt:lpstr>
      <vt:lpstr>PowerPoint Presentation</vt:lpstr>
      <vt:lpstr>PowerPoint Presentation</vt:lpstr>
      <vt:lpstr>PowerPoint Presentation</vt:lpstr>
      <vt:lpstr>PowerPoint Presentation</vt:lpstr>
      <vt:lpstr>Signal-Dependent Signal Re-Distribution</vt:lpstr>
      <vt:lpstr>Point Spread Function – 2D simulation using Silvaco</vt:lpstr>
      <vt:lpstr>Silvaco Modelling Outputs</vt:lpstr>
      <vt:lpstr>Charge Collection – Results</vt:lpstr>
      <vt:lpstr>Non-Linear Signal Variance</vt:lpstr>
      <vt:lpstr>Signal-Dependent Charge Collection</vt:lpstr>
      <vt:lpstr>Monte Carlo Model – Simulated Results</vt:lpstr>
      <vt:lpstr>Experimental Data – Wavelength Dependence </vt:lpstr>
      <vt:lpstr>Experimental Data – Dependence on CCD thickness</vt:lpstr>
      <vt:lpstr>Dependencies and Implications</vt:lpstr>
      <vt:lpstr>PowerPoint Presentation</vt:lpstr>
      <vt:lpstr>PowerPoint Presentation</vt:lpstr>
      <vt:lpstr>Quick and Easy Demo of Large Signal Redistribution : Line and Line+Flat Images</vt:lpstr>
      <vt:lpstr>Averaged Line Profiles </vt:lpstr>
      <vt:lpstr>PowerPoint Presentation</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Radiation Damage Effects</dc:title>
  <dc:creator>Konstantin.Stefanov</dc:creator>
  <cp:lastModifiedBy>Andrew Holland</cp:lastModifiedBy>
  <cp:revision>315</cp:revision>
  <dcterms:created xsi:type="dcterms:W3CDTF">2012-10-11T14:01:12Z</dcterms:created>
  <dcterms:modified xsi:type="dcterms:W3CDTF">2013-10-10T15:36:58Z</dcterms:modified>
</cp:coreProperties>
</file>