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59" r:id="rId4"/>
    <p:sldId id="261" r:id="rId5"/>
    <p:sldId id="258" r:id="rId6"/>
    <p:sldId id="257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8000"/>
    <a:srgbClr val="FFFF00"/>
    <a:srgbClr val="00FF00"/>
    <a:srgbClr val="00FFFF"/>
    <a:srgbClr val="0000FF"/>
    <a:srgbClr val="800080"/>
    <a:srgbClr val="E50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432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92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01D045-B4FC-4DF9-B39F-18E2F9642085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50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E87767E-C372-44A6-8276-C63365D2B2AF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6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2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057400" cy="6111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6019800" cy="611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2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2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577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692275"/>
            <a:ext cx="3352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92275"/>
            <a:ext cx="3352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4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3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9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37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479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551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692275"/>
            <a:ext cx="6858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Calibri"/>
          <a:ea typeface="+mj-ea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8000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Calibri"/>
          <a:ea typeface="+mn-ea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CCFF"/>
          </a:solidFill>
          <a:latin typeface="Calibri"/>
          <a:ea typeface="+mn-ea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FF00"/>
          </a:solidFill>
          <a:latin typeface="Calibri"/>
          <a:ea typeface="+mn-ea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00FF"/>
          </a:solidFill>
          <a:latin typeface="Calibri"/>
          <a:ea typeface="+mn-ea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Calibri"/>
          <a:ea typeface="+mn-ea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.jpeg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0" r="16822"/>
          <a:stretch/>
        </p:blipFill>
        <p:spPr>
          <a:xfrm>
            <a:off x="3219939" y="901700"/>
            <a:ext cx="3288323" cy="28067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84200" y="3822700"/>
            <a:ext cx="85598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Calibri"/>
                <a:ea typeface="+mj-ea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8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6000" dirty="0" smtClean="0">
                <a:solidFill>
                  <a:srgbClr val="FF00FF"/>
                </a:solidFill>
                <a:cs typeface="+mj-cs"/>
              </a:rPr>
              <a:t>Highlights</a:t>
            </a:r>
            <a:br>
              <a:rPr lang="en-US" sz="6000" dirty="0" smtClean="0">
                <a:solidFill>
                  <a:srgbClr val="FF00FF"/>
                </a:solidFill>
                <a:cs typeface="+mj-cs"/>
              </a:rPr>
            </a:br>
            <a:r>
              <a:rPr lang="en-US" sz="6000" dirty="0" smtClean="0">
                <a:solidFill>
                  <a:srgbClr val="FF00FF"/>
                </a:solidFill>
                <a:cs typeface="+mj-cs"/>
              </a:rPr>
              <a:t>Friday  Oct. 11</a:t>
            </a:r>
            <a:r>
              <a:rPr lang="en-US" sz="6000" baseline="30000" dirty="0" smtClean="0">
                <a:solidFill>
                  <a:srgbClr val="FF00FF"/>
                </a:solidFill>
                <a:cs typeface="+mj-cs"/>
              </a:rPr>
              <a:t>th</a:t>
            </a:r>
            <a:r>
              <a:rPr lang="en-US" sz="6000" dirty="0" smtClean="0">
                <a:solidFill>
                  <a:srgbClr val="FF00FF"/>
                </a:solidFill>
                <a:cs typeface="+mj-cs"/>
              </a:rPr>
              <a:t>, 2013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friday_pr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01600"/>
            <a:ext cx="6908800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ight Arrow 2"/>
          <p:cNvSpPr>
            <a:spLocks noChangeArrowheads="1"/>
          </p:cNvSpPr>
          <p:nvPr/>
        </p:nvSpPr>
        <p:spPr bwMode="auto">
          <a:xfrm>
            <a:off x="4673600" y="4559300"/>
            <a:ext cx="850900" cy="177800"/>
          </a:xfrm>
          <a:prstGeom prst="rightArrow">
            <a:avLst>
              <a:gd name="adj1" fmla="val 50000"/>
              <a:gd name="adj2" fmla="val 50006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5626100" y="4470400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/>
              <a:t>Moved to 15:20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1104900" y="2133600"/>
            <a:ext cx="4470400" cy="7239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3900" y="279400"/>
            <a:ext cx="8229600" cy="850900"/>
          </a:xfrm>
        </p:spPr>
        <p:txBody>
          <a:bodyPr/>
          <a:lstStyle/>
          <a:p>
            <a:r>
              <a:rPr lang="en-US" sz="4800" smtClean="0">
                <a:latin typeface="Calibri" pitchFamily="34" charset="0"/>
              </a:rPr>
              <a:t/>
            </a:r>
            <a:br>
              <a:rPr lang="en-US" sz="4800" smtClean="0">
                <a:latin typeface="Calibri" pitchFamily="34" charset="0"/>
              </a:rPr>
            </a:br>
            <a:r>
              <a:rPr lang="en-US" sz="4800" smtClean="0">
                <a:latin typeface="Calibri" pitchFamily="34" charset="0"/>
              </a:rPr>
              <a:t>Gala Dinner </a:t>
            </a:r>
            <a:br>
              <a:rPr lang="en-US" sz="4800" smtClean="0">
                <a:latin typeface="Calibri" pitchFamily="34" charset="0"/>
              </a:rPr>
            </a:br>
            <a:endParaRPr lang="en-US" sz="4800" smtClean="0"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1308100"/>
            <a:ext cx="7658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>
                <a:solidFill>
                  <a:srgbClr val="FFFF00"/>
                </a:solidFill>
              </a:rPr>
              <a:t>Venue: Castello di Vincigliata, Fiesole</a:t>
            </a:r>
          </a:p>
        </p:txBody>
      </p:sp>
      <p:pic>
        <p:nvPicPr>
          <p:cNvPr id="6" name="Picture 5" descr="vinci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057400"/>
            <a:ext cx="1930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vinci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44069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vinci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5800"/>
            <a:ext cx="425767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0500" y="3086100"/>
            <a:ext cx="5143500" cy="267811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>
                <a:solidFill>
                  <a:srgbClr val="FFFF00"/>
                </a:solidFill>
              </a:rPr>
              <a:t>THE HISTORY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solidFill>
                  <a:srgbClr val="FFFF00"/>
                </a:solidFill>
              </a:rPr>
              <a:t>Built  in ~1000, (1013?)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solidFill>
                  <a:srgbClr val="FFFF00"/>
                </a:solidFill>
              </a:rPr>
              <a:t>Sold, lost at card games, destroyed in battles for 800 years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solidFill>
                  <a:srgbClr val="FFFF00"/>
                </a:solidFill>
              </a:rPr>
              <a:t>In 1840 acquired by a british lord</a:t>
            </a:r>
            <a:r>
              <a:rPr lang="en-US" altLang="en-US" sz="2400">
                <a:solidFill>
                  <a:srgbClr val="FFFF00"/>
                </a:solidFill>
              </a:rPr>
              <a:t>’</a:t>
            </a:r>
            <a:r>
              <a:rPr lang="en-US" sz="2400">
                <a:solidFill>
                  <a:srgbClr val="FFFF00"/>
                </a:solidFill>
              </a:rPr>
              <a:t>s family and restored to its original look.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387600"/>
            <a:ext cx="8763000" cy="34163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</a:rPr>
              <a:t>THE LEGEND: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</a:rPr>
              <a:t>Bianca was the daughter of the family who owned the castle.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</a:rPr>
              <a:t>She fell in love with the son of an arch-enemy family.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</a:rPr>
              <a:t>On the day of their wedding she climbed the tower to wait for the arrival of her beloved, but instead she saw him ambushed and killed by his own brothers.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</a:rPr>
              <a:t>Her heart broke and she dropped dead in her wedding gown.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</a:rPr>
              <a:t>To date, her ghost roams and moans in the castle (but she is said to protect  all loves, especially the impossible ones)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952500"/>
          </a:xfrm>
        </p:spPr>
        <p:txBody>
          <a:bodyPr/>
          <a:lstStyle/>
          <a:p>
            <a:pPr>
              <a:defRPr/>
            </a:pPr>
            <a:r>
              <a:rPr lang="en-US" sz="4800" dirty="0">
                <a:solidFill>
                  <a:srgbClr val="FFFF00"/>
                </a:solidFill>
              </a:rPr>
              <a:t>LOGISTICS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1041400"/>
            <a:ext cx="8509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marL="571500" indent="-57150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Char char="•"/>
            </a:pPr>
            <a:endParaRPr lang="en-US" sz="3200">
              <a:solidFill>
                <a:srgbClr val="00FF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>
                <a:solidFill>
                  <a:srgbClr val="00FF00"/>
                </a:solidFill>
                <a:latin typeface="Calibri" pitchFamily="34" charset="0"/>
              </a:rPr>
              <a:t>17:00 Meet in the garden close to the main entrance (Piazza  Adua)</a:t>
            </a:r>
          </a:p>
          <a:p>
            <a:pPr>
              <a:buFont typeface="Arial" pitchFamily="34" charset="0"/>
              <a:buChar char="•"/>
            </a:pPr>
            <a:r>
              <a:rPr lang="en-US" sz="3200">
                <a:solidFill>
                  <a:srgbClr val="00FF00"/>
                </a:solidFill>
                <a:latin typeface="Calibri" pitchFamily="34" charset="0"/>
              </a:rPr>
              <a:t>Trip will take ~30 min</a:t>
            </a:r>
          </a:p>
          <a:p>
            <a:pPr>
              <a:buFont typeface="Arial" pitchFamily="34" charset="0"/>
              <a:buChar char="•"/>
            </a:pPr>
            <a:r>
              <a:rPr lang="en-US" sz="3200">
                <a:solidFill>
                  <a:srgbClr val="00FF00"/>
                </a:solidFill>
                <a:latin typeface="Calibri" pitchFamily="34" charset="0"/>
              </a:rPr>
              <a:t>Get off at the castle</a:t>
            </a:r>
            <a:r>
              <a:rPr lang="en-US" altLang="en-US" sz="3200">
                <a:solidFill>
                  <a:srgbClr val="00FF00"/>
                </a:solidFill>
                <a:latin typeface="Calibri" pitchFamily="34" charset="0"/>
              </a:rPr>
              <a:t>’</a:t>
            </a:r>
            <a:r>
              <a:rPr lang="en-US" sz="3200">
                <a:solidFill>
                  <a:srgbClr val="00FF00"/>
                </a:solidFill>
                <a:latin typeface="Calibri" pitchFamily="34" charset="0"/>
              </a:rPr>
              <a:t>s entrance, which is on the main street </a:t>
            </a:r>
            <a:r>
              <a:rPr lang="en-US" sz="3200">
                <a:solidFill>
                  <a:srgbClr val="00FF00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US" sz="320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Be careful and quick!</a:t>
            </a:r>
          </a:p>
          <a:p>
            <a:pPr>
              <a:buFont typeface="Arial" pitchFamily="34" charset="0"/>
              <a:buChar char="•"/>
            </a:pPr>
            <a:r>
              <a:rPr lang="en-US" sz="3200">
                <a:solidFill>
                  <a:srgbClr val="00FF00"/>
                </a:solidFill>
                <a:latin typeface="Calibri" pitchFamily="34" charset="0"/>
                <a:sym typeface="Wingdings" pitchFamily="2" charset="2"/>
              </a:rPr>
              <a:t>18:00: Arrival and Aperitivo on the terrace</a:t>
            </a:r>
          </a:p>
          <a:p>
            <a:pPr>
              <a:buFont typeface="Arial" pitchFamily="34" charset="0"/>
              <a:buChar char="•"/>
            </a:pPr>
            <a:r>
              <a:rPr lang="en-US" sz="3200">
                <a:solidFill>
                  <a:srgbClr val="00FF00"/>
                </a:solidFill>
                <a:latin typeface="Calibri" pitchFamily="34" charset="0"/>
                <a:sym typeface="Wingdings" pitchFamily="2" charset="2"/>
              </a:rPr>
              <a:t>18:38: Watch sunset over Firenze (Jim ordered good weather…)</a:t>
            </a:r>
          </a:p>
          <a:p>
            <a:pPr>
              <a:buFont typeface="Arial" pitchFamily="34" charset="0"/>
              <a:buChar char="•"/>
            </a:pPr>
            <a:r>
              <a:rPr lang="en-US" sz="3200">
                <a:solidFill>
                  <a:srgbClr val="00FF00"/>
                </a:solidFill>
                <a:latin typeface="Calibri" pitchFamily="34" charset="0"/>
                <a:sym typeface="Wingdings" pitchFamily="2" charset="2"/>
              </a:rPr>
              <a:t>19:00: Gala Dinner</a:t>
            </a:r>
          </a:p>
          <a:p>
            <a:pPr>
              <a:buFont typeface="Arial" pitchFamily="34" charset="0"/>
              <a:buChar char="•"/>
            </a:pPr>
            <a:r>
              <a:rPr lang="en-US" sz="3200">
                <a:solidFill>
                  <a:srgbClr val="00FF00"/>
                </a:solidFill>
                <a:latin typeface="Calibri" pitchFamily="34" charset="0"/>
                <a:sym typeface="Wingdings" pitchFamily="2" charset="2"/>
              </a:rPr>
              <a:t>21:30-22:00 Buses will depart the castle</a:t>
            </a:r>
            <a:endParaRPr lang="en-US" sz="3600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endParaRPr lang="en-US" sz="3600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endParaRPr lang="en-US" sz="360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889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800" dirty="0" smtClean="0"/>
              <a:t>Speak Italian one gesture a day</a:t>
            </a:r>
            <a:endParaRPr lang="en-US" sz="4800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 bwMode="auto">
          <a:xfrm>
            <a:off x="330200" y="1563688"/>
            <a:ext cx="8597900" cy="281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00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CCFF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FF00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00FF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4000" dirty="0" smtClean="0"/>
              <a:t>Master Test for your Diploma </a:t>
            </a:r>
            <a:r>
              <a:rPr lang="en-US" sz="4000" dirty="0"/>
              <a:t>i</a:t>
            </a:r>
            <a:r>
              <a:rPr lang="en-US" sz="4000" dirty="0" smtClean="0"/>
              <a:t>n </a:t>
            </a:r>
          </a:p>
          <a:p>
            <a:pPr marL="0" indent="0" algn="ctr">
              <a:buFontTx/>
              <a:buNone/>
              <a:defRPr/>
            </a:pPr>
            <a:r>
              <a:rPr lang="en-US" sz="4000" dirty="0" smtClean="0">
                <a:solidFill>
                  <a:srgbClr val="00FF00"/>
                </a:solidFill>
              </a:rPr>
              <a:t>Studies of Nonverbal Communications in </a:t>
            </a:r>
          </a:p>
          <a:p>
            <a:pPr marL="0" indent="0" algn="ctr">
              <a:buFontTx/>
              <a:buNone/>
              <a:defRPr/>
            </a:pPr>
            <a:r>
              <a:rPr lang="en-US" sz="4000" dirty="0" smtClean="0">
                <a:solidFill>
                  <a:srgbClr val="00FF00"/>
                </a:solidFill>
              </a:rPr>
              <a:t>Italian language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 smtClean="0"/>
              <a:t>Solution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92275"/>
            <a:ext cx="6858000" cy="38703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>
                <a:latin typeface="Calibri" pitchFamily="34" charset="0"/>
              </a:rPr>
              <a:t>E: Finisci!</a:t>
            </a:r>
          </a:p>
          <a:p>
            <a:pPr marL="0" indent="0">
              <a:buFontTx/>
              <a:buNone/>
            </a:pPr>
            <a:r>
              <a:rPr lang="en-US" smtClean="0">
                <a:latin typeface="Calibri" pitchFamily="34" charset="0"/>
              </a:rPr>
              <a:t>P: What do you want?</a:t>
            </a:r>
          </a:p>
          <a:p>
            <a:pPr marL="0" indent="0">
              <a:buFontTx/>
              <a:buNone/>
            </a:pPr>
            <a:r>
              <a:rPr lang="en-US" smtClean="0">
                <a:latin typeface="Calibri" pitchFamily="34" charset="0"/>
              </a:rPr>
              <a:t>E: I</a:t>
            </a:r>
            <a:r>
              <a:rPr lang="en-US" altLang="en-US" smtClean="0">
                <a:latin typeface="Calibri" pitchFamily="34" charset="0"/>
              </a:rPr>
              <a:t>’</a:t>
            </a:r>
            <a:r>
              <a:rPr lang="en-US" smtClean="0">
                <a:latin typeface="Calibri" pitchFamily="34" charset="0"/>
              </a:rPr>
              <a:t>m hungry, it</a:t>
            </a:r>
            <a:r>
              <a:rPr lang="en-US" altLang="en-US" smtClean="0">
                <a:latin typeface="Calibri" pitchFamily="34" charset="0"/>
              </a:rPr>
              <a:t>’</a:t>
            </a:r>
            <a:r>
              <a:rPr lang="en-US" smtClean="0">
                <a:latin typeface="Calibri" pitchFamily="34" charset="0"/>
              </a:rPr>
              <a:t>s time to go eat</a:t>
            </a:r>
          </a:p>
          <a:p>
            <a:pPr marL="0" indent="0">
              <a:buFontTx/>
              <a:buNone/>
            </a:pPr>
            <a:r>
              <a:rPr lang="en-US" smtClean="0">
                <a:latin typeface="Calibri" pitchFamily="34" charset="0"/>
              </a:rPr>
              <a:t>P: At your place? Will we eat pasta?</a:t>
            </a:r>
          </a:p>
          <a:p>
            <a:pPr marL="0" indent="0">
              <a:buFontTx/>
              <a:buNone/>
            </a:pPr>
            <a:r>
              <a:rPr lang="en-US" smtClean="0">
                <a:latin typeface="Calibri" pitchFamily="34" charset="0"/>
              </a:rPr>
              <a:t>E: Yes</a:t>
            </a:r>
          </a:p>
          <a:p>
            <a:pPr marL="0" indent="0">
              <a:buFontTx/>
              <a:buNone/>
            </a:pPr>
            <a:r>
              <a:rPr lang="en-US" smtClean="0">
                <a:latin typeface="Calibri" pitchFamily="34" charset="0"/>
              </a:rPr>
              <a:t>P: mhh, good, let</a:t>
            </a:r>
            <a:r>
              <a:rPr lang="en-US" altLang="en-US" smtClean="0">
                <a:latin typeface="Calibri" pitchFamily="34" charset="0"/>
              </a:rPr>
              <a:t>’</a:t>
            </a:r>
            <a:r>
              <a:rPr lang="en-US" smtClean="0">
                <a:latin typeface="Calibri" pitchFamily="34" charset="0"/>
              </a:rPr>
              <a:t>s go.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19039</TotalTime>
  <Words>281</Words>
  <Application>Microsoft Office PowerPoint</Application>
  <PresentationFormat>Presentazione su schermo (4:3)</PresentationFormat>
  <Paragraphs>35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ＭＳ Ｐゴシック</vt:lpstr>
      <vt:lpstr>Calibri</vt:lpstr>
      <vt:lpstr>Wingdings</vt:lpstr>
      <vt:lpstr>Default Design</vt:lpstr>
      <vt:lpstr>Presentazione standard di PowerPoint</vt:lpstr>
      <vt:lpstr>Presentazione standard di PowerPoint</vt:lpstr>
      <vt:lpstr> Gala Dinner  </vt:lpstr>
      <vt:lpstr>Presentazione standard di PowerPoint</vt:lpstr>
      <vt:lpstr>LOGISTICS</vt:lpstr>
      <vt:lpstr>Speak Italian one gesture a day</vt:lpstr>
      <vt:lpstr>Solution</vt:lpstr>
    </vt:vector>
  </TitlesOfParts>
  <Manager/>
  <Company>European Southern Observatory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Paola Amico</dc:creator>
  <cp:keywords/>
  <dc:description/>
  <cp:lastModifiedBy>tecno</cp:lastModifiedBy>
  <cp:revision>131</cp:revision>
  <cp:lastPrinted>2007-01-20T16:20:41Z</cp:lastPrinted>
  <dcterms:created xsi:type="dcterms:W3CDTF">2005-06-19T22:06:49Z</dcterms:created>
  <dcterms:modified xsi:type="dcterms:W3CDTF">2013-10-11T06:17:56Z</dcterms:modified>
  <cp:category/>
</cp:coreProperties>
</file>