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2" r:id="rId3"/>
    <p:sldId id="333" r:id="rId4"/>
    <p:sldId id="335" r:id="rId5"/>
    <p:sldId id="334" r:id="rId6"/>
    <p:sldId id="343" r:id="rId7"/>
    <p:sldId id="344" r:id="rId8"/>
    <p:sldId id="342" r:id="rId9"/>
    <p:sldId id="340" r:id="rId10"/>
    <p:sldId id="348" r:id="rId11"/>
    <p:sldId id="345" r:id="rId12"/>
    <p:sldId id="349" r:id="rId13"/>
    <p:sldId id="346" r:id="rId14"/>
    <p:sldId id="347" r:id="rId15"/>
    <p:sldId id="350" r:id="rId16"/>
    <p:sldId id="351" r:id="rId17"/>
    <p:sldId id="331" r:id="rId18"/>
    <p:sldId id="35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B09"/>
    <a:srgbClr val="FAC9A0"/>
    <a:srgbClr val="F5801F"/>
    <a:srgbClr val="0016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preferSingleView="1">
    <p:restoredLeft sz="34555" autoAdjust="0"/>
    <p:restoredTop sz="94571" autoAdjust="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32A4F-7DDB-4C11-9785-6FEF19CC380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B7F6-F805-4FDE-AE98-7CD074B63B4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871F-3762-410C-B6B4-55E02CDC387E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A1D1-C867-4643-8AB9-B2ACEDC34F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4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60" y="6356350"/>
            <a:ext cx="2133600" cy="365125"/>
          </a:xfrm>
        </p:spPr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0360" y="6356350"/>
            <a:ext cx="3383280" cy="365125"/>
          </a:xfrm>
        </p:spPr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8" y="160302"/>
            <a:ext cx="8229600" cy="78264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18" y="1449366"/>
            <a:ext cx="8229600" cy="45259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6720" y="6329394"/>
            <a:ext cx="798498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D291DEBB-304E-4BB5-BC30-F7EA42CAF42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003842"/>
            <a:ext cx="9144000" cy="45719"/>
          </a:xfrm>
          <a:prstGeom prst="rect">
            <a:avLst/>
          </a:prstGeom>
          <a:solidFill>
            <a:srgbClr val="EFA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49562"/>
            <a:ext cx="9144000" cy="169614"/>
          </a:xfrm>
          <a:prstGeom prst="rect">
            <a:avLst/>
          </a:prstGeom>
          <a:gradFill flip="none" rotWithShape="1">
            <a:gsLst>
              <a:gs pos="0">
                <a:srgbClr val="B84700"/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rkur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315" y="6307130"/>
            <a:ext cx="1493885" cy="42427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0360" y="6330462"/>
            <a:ext cx="3383280" cy="365125"/>
          </a:xfrm>
        </p:spPr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DEBB-304E-4BB5-BC30-F7EA42CAF42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ransition>
    <p:diamond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wmf"/><Relationship Id="rId4" Type="http://schemas.openxmlformats.org/officeDocument/2006/relationships/image" Target="../media/image10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047860"/>
            <a:ext cx="841248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Lessons Learned from a Decade of SIDECAR ASIC Applications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3566160"/>
            <a:ext cx="726948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Markus Loose</a:t>
            </a:r>
          </a:p>
          <a:p>
            <a:r>
              <a:rPr lang="en-US" sz="2400" dirty="0" smtClean="0"/>
              <a:t>Oct 10, 2013</a:t>
            </a:r>
          </a:p>
          <a:p>
            <a:r>
              <a:rPr lang="en-US" sz="2400" dirty="0" smtClean="0"/>
              <a:t>Scientific Detector Workshop, Florence, 2013</a:t>
            </a:r>
            <a:endParaRPr lang="en-US" sz="2400" dirty="0"/>
          </a:p>
        </p:txBody>
      </p:sp>
      <p:pic>
        <p:nvPicPr>
          <p:cNvPr id="4" name="Picture 3" descr="Markur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0440" y="5349240"/>
            <a:ext cx="2011680" cy="57133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Dependent ADC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860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1600" dirty="0" smtClean="0"/>
              <a:t>ADCs can show “noise hotspots” that are caused by incomplete amplifier settling or </a:t>
            </a:r>
            <a:r>
              <a:rPr lang="en-US" sz="1600" dirty="0" err="1" smtClean="0"/>
              <a:t>mis</a:t>
            </a:r>
            <a:r>
              <a:rPr lang="en-US" sz="1600" dirty="0" smtClean="0"/>
              <a:t>-tuned common mode voltage settings</a:t>
            </a:r>
          </a:p>
          <a:p>
            <a:pPr lvl="1">
              <a:spcBef>
                <a:spcPts val="200"/>
              </a:spcBef>
            </a:pPr>
            <a:r>
              <a:rPr lang="en-US" sz="1400" b="0" dirty="0" smtClean="0"/>
              <a:t>These hot spots are tricky to detect because they may only occur at a few ADU levels</a:t>
            </a:r>
          </a:p>
          <a:p>
            <a:pPr lvl="1">
              <a:spcBef>
                <a:spcPts val="200"/>
              </a:spcBef>
            </a:pPr>
            <a:r>
              <a:rPr lang="en-US" sz="1400" b="0" dirty="0" smtClean="0"/>
              <a:t>Susceptibility increases for higher sampling rates, limits the maximum ADC speed to about 400 kHz</a:t>
            </a:r>
          </a:p>
          <a:p>
            <a:pPr>
              <a:spcBef>
                <a:spcPts val="200"/>
              </a:spcBef>
            </a:pPr>
            <a:r>
              <a:rPr lang="en-US" sz="1600" dirty="0" smtClean="0"/>
              <a:t>Hot spot locations vary between ADC channels due to component mismatch</a:t>
            </a:r>
          </a:p>
          <a:p>
            <a:pPr>
              <a:spcBef>
                <a:spcPts val="200"/>
              </a:spcBef>
            </a:pPr>
            <a:r>
              <a:rPr lang="en-US" sz="1600" dirty="0" smtClean="0"/>
              <a:t>Optimized tuning for the specific mode of operation and the specific part may be required to completely eliminate the hot spots.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24" t="9601" r="3373" b="59741"/>
          <a:stretch>
            <a:fillRect/>
          </a:stretch>
        </p:blipFill>
        <p:spPr bwMode="auto">
          <a:xfrm>
            <a:off x="274320" y="3154679"/>
            <a:ext cx="8595360" cy="29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82962" y="3474720"/>
            <a:ext cx="504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ADC noise as a function of  ADU Level, 500kHz sample rate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12 different channels of the same ASIC are shown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02"/>
            <a:ext cx="9144000" cy="782646"/>
          </a:xfrm>
        </p:spPr>
        <p:txBody>
          <a:bodyPr>
            <a:noAutofit/>
          </a:bodyPr>
          <a:lstStyle/>
          <a:p>
            <a:r>
              <a:rPr lang="en-US" sz="3200" dirty="0" smtClean="0"/>
              <a:t>Noise Characteristic of the Bias Output Voltages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1600200"/>
            <a:ext cx="3886200" cy="2133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962400"/>
            <a:ext cx="3886200" cy="2133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95800" y="2743200"/>
            <a:ext cx="4191000" cy="3352800"/>
          </a:xfrm>
          <a:prstGeom prst="rect">
            <a:avLst/>
          </a:prstGeom>
          <a:gradFill flip="none" rotWithShape="1">
            <a:gsLst>
              <a:gs pos="0">
                <a:srgbClr val="BF5B09">
                  <a:tint val="66000"/>
                  <a:satMod val="160000"/>
                </a:srgbClr>
              </a:gs>
              <a:gs pos="50000">
                <a:srgbClr val="BF5B09">
                  <a:tint val="44500"/>
                  <a:satMod val="160000"/>
                </a:srgbClr>
              </a:gs>
              <a:gs pos="100000">
                <a:srgbClr val="BF5B0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728633" y="3137647"/>
            <a:ext cx="3958167" cy="386229"/>
          </a:xfrm>
          <a:prstGeom prst="rect">
            <a:avLst/>
          </a:prstGeom>
          <a:gradFill flip="none" rotWithShape="1">
            <a:gsLst>
              <a:gs pos="0">
                <a:srgbClr val="BF5B09">
                  <a:tint val="66000"/>
                  <a:satMod val="160000"/>
                </a:srgbClr>
              </a:gs>
              <a:gs pos="50000">
                <a:srgbClr val="BF5B09">
                  <a:tint val="44500"/>
                  <a:satMod val="160000"/>
                </a:srgbClr>
              </a:gs>
              <a:gs pos="100000">
                <a:srgbClr val="BF5B0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600">
              <a:latin typeface="Stylus BT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4419600" y="1371600"/>
            <a:ext cx="4541520" cy="118872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 output routed back into </a:t>
            </a:r>
            <a:r>
              <a:rPr kumimoji="0" lang="en-US" sz="1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PreAmp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PreAmp</a:t>
            </a: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gain set to 22 (27 dB)</a:t>
            </a:r>
          </a:p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4 ADCs in parallel to reduce </a:t>
            </a:r>
            <a:r>
              <a:rPr kumimoji="0" lang="en-US" sz="1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PreAmp</a:t>
            </a: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ADC noise</a:t>
            </a:r>
          </a:p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on bias without filtering is about </a:t>
            </a: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35µV</a:t>
            </a: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(11.6 ADU)</a:t>
            </a:r>
          </a:p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can be reduced by RC filtering to less than </a:t>
            </a: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5µV</a:t>
            </a:r>
          </a:p>
          <a:p>
            <a:pPr marL="169863" marR="0" lvl="0" indent="-169863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9" descr="Bias_3Ohm_1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1981200" cy="1981200"/>
          </a:xfrm>
          <a:prstGeom prst="rect">
            <a:avLst/>
          </a:prstGeom>
          <a:noFill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3886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80560" y="2743200"/>
            <a:ext cx="4243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Bias noise as a function of RC filter time constant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5222875" y="4918075"/>
            <a:ext cx="27781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81600" y="50292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hlink"/>
                </a:solidFill>
              </a:rPr>
              <a:t>PreAmp &amp; ADC noise floor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638800" y="4953000"/>
            <a:ext cx="76200" cy="152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Unfiltered Noise of Bias </a:t>
            </a:r>
            <a:r>
              <a:rPr lang="en-US" sz="1600" dirty="0" smtClean="0"/>
              <a:t>Output</a:t>
            </a:r>
            <a:endParaRPr lang="en-US" sz="1600" dirty="0"/>
          </a:p>
          <a:p>
            <a:pPr algn="ctr"/>
            <a:endParaRPr lang="en-US" sz="1600" dirty="0"/>
          </a:p>
        </p:txBody>
      </p:sp>
      <p:pic>
        <p:nvPicPr>
          <p:cNvPr id="19" name="Picture 16" descr="Bias_11kOhm_33u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38600"/>
            <a:ext cx="1981200" cy="1981200"/>
          </a:xfrm>
          <a:prstGeom prst="rect">
            <a:avLst/>
          </a:prstGeom>
          <a:noFill/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419600"/>
            <a:ext cx="1676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Filtered Noise of Bias </a:t>
            </a:r>
            <a:r>
              <a:rPr lang="en-US" sz="1600" dirty="0" smtClean="0"/>
              <a:t>Output      </a:t>
            </a:r>
            <a:r>
              <a:rPr lang="en-US" sz="1600" dirty="0"/>
              <a:t>(</a:t>
            </a:r>
            <a:r>
              <a:rPr lang="en-US" sz="1600" dirty="0" err="1"/>
              <a:t>t</a:t>
            </a:r>
            <a:r>
              <a:rPr lang="en-US" sz="1600" baseline="-25000" dirty="0" err="1"/>
              <a:t>RC</a:t>
            </a:r>
            <a:r>
              <a:rPr lang="en-US" sz="1600" dirty="0"/>
              <a:t> = 360 ms)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Bias and reference voltage filtering is important, but it is not the “cure all” solution.</a:t>
            </a:r>
          </a:p>
          <a:p>
            <a:pPr lvl="1"/>
            <a:r>
              <a:rPr lang="en-US" sz="1800" b="0" dirty="0" smtClean="0"/>
              <a:t>Simple RC filters lead to high output impedance, i.e. not suitable for current carrying biases</a:t>
            </a:r>
          </a:p>
          <a:p>
            <a:pPr lvl="1"/>
            <a:r>
              <a:rPr lang="en-US" sz="1800" b="0" dirty="0" smtClean="0"/>
              <a:t>Low frequency 1/f noise cannot be effectively filtered</a:t>
            </a:r>
          </a:p>
          <a:p>
            <a:r>
              <a:rPr lang="en-US" sz="2000" dirty="0" smtClean="0"/>
              <a:t>Tuning of programmable bias generator settings can help (</a:t>
            </a:r>
            <a:r>
              <a:rPr lang="en-US" sz="2000" dirty="0" err="1" smtClean="0"/>
              <a:t>opamp</a:t>
            </a:r>
            <a:r>
              <a:rPr lang="en-US" sz="2000" dirty="0" smtClean="0"/>
              <a:t> bandwidth, compensation capacitors, </a:t>
            </a:r>
            <a:r>
              <a:rPr lang="en-US" sz="2000" dirty="0" err="1" smtClean="0"/>
              <a:t>opamp</a:t>
            </a:r>
            <a:r>
              <a:rPr lang="en-US" sz="2000" dirty="0" smtClean="0"/>
              <a:t> mode, etc.)</a:t>
            </a:r>
          </a:p>
          <a:p>
            <a:r>
              <a:rPr lang="en-US" sz="2000" dirty="0" smtClean="0"/>
              <a:t>Bias noise mitigation can be applied during readout or in post-processing</a:t>
            </a:r>
          </a:p>
          <a:p>
            <a:pPr lvl="1"/>
            <a:r>
              <a:rPr lang="en-US" sz="1800" b="0" dirty="0" smtClean="0"/>
              <a:t>Differential readout to subtract reference output from signal output</a:t>
            </a:r>
          </a:p>
          <a:p>
            <a:pPr lvl="1"/>
            <a:r>
              <a:rPr lang="en-US" sz="1800" b="0" dirty="0" smtClean="0"/>
              <a:t>IRS^2  Mode (Improved Reference Sampling and Subtraction) investigated by JWST for noise improvements on the </a:t>
            </a:r>
            <a:r>
              <a:rPr lang="en-US" sz="1800" b="0" dirty="0" err="1" smtClean="0"/>
              <a:t>NIRSpec</a:t>
            </a:r>
            <a:r>
              <a:rPr lang="en-US" sz="1800" b="0" dirty="0" smtClean="0"/>
              <a:t> instrument</a:t>
            </a:r>
          </a:p>
          <a:p>
            <a:r>
              <a:rPr lang="en-US" sz="2000" dirty="0" smtClean="0"/>
              <a:t>External active filters can be used to provide low output impedance</a:t>
            </a:r>
          </a:p>
          <a:p>
            <a:pPr lvl="1"/>
            <a:r>
              <a:rPr lang="en-US" sz="1600" b="0" dirty="0" smtClean="0"/>
              <a:t>Necessary for SIDECAR-internal references when using </a:t>
            </a:r>
            <a:r>
              <a:rPr lang="en-US" sz="1600" b="0" dirty="0" err="1" smtClean="0"/>
              <a:t>kTC</a:t>
            </a:r>
            <a:r>
              <a:rPr lang="en-US" sz="1600" b="0" dirty="0" smtClean="0"/>
              <a:t> removal mode</a:t>
            </a:r>
          </a:p>
          <a:p>
            <a:pPr lvl="1"/>
            <a:r>
              <a:rPr lang="en-US" sz="1600" b="0" dirty="0" smtClean="0"/>
              <a:t>Optional for detector biases</a:t>
            </a:r>
          </a:p>
          <a:p>
            <a:pPr lvl="1"/>
            <a:endParaRPr lang="en-US" sz="1600" b="0" dirty="0" smtClean="0"/>
          </a:p>
          <a:p>
            <a:endParaRPr lang="en-US" sz="2200" b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Receiver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pic>
        <p:nvPicPr>
          <p:cNvPr id="7" name="Picture 8" descr="tek0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6096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Yellow trace (= serial data out) should toggle with every falling edge of the blue trace (ext. LVDS data clock in).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05400" y="4343400"/>
            <a:ext cx="2362200" cy="685800"/>
          </a:xfrm>
          <a:prstGeom prst="wedgeRectCallout">
            <a:avLst>
              <a:gd name="adj1" fmla="val -40727"/>
              <a:gd name="adj2" fmla="val -139120"/>
            </a:avLst>
          </a:prstGeom>
          <a:solidFill>
            <a:srgbClr val="FFB9B9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latin typeface="Arial Narrow" pitchFamily="34" charset="0"/>
              </a:rPr>
              <a:t>Missing toggle in data bit indicates missed clock pulse inside the SIDECAR ASIC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1371600" cy="236538"/>
          </a:xfrm>
          <a:prstGeom prst="rect">
            <a:avLst/>
          </a:prstGeom>
          <a:solidFill>
            <a:srgbClr val="C1C531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27432" rIns="45720" bIns="274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pitchFamily="34" charset="0"/>
              </a:rPr>
              <a:t>Serial Data out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1371600" cy="236538"/>
          </a:xfrm>
          <a:prstGeom prst="rect">
            <a:avLst/>
          </a:prstGeom>
          <a:solidFill>
            <a:srgbClr val="0AD3D8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27432" rIns="45720" bIns="274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pitchFamily="34" charset="0"/>
              </a:rPr>
              <a:t>LVDS clock (n-side)</a:t>
            </a: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2338388" y="2249488"/>
            <a:ext cx="5945187" cy="590550"/>
            <a:chOff x="1473" y="1417"/>
            <a:chExt cx="3745" cy="372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8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8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6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6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7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8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0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19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6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20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0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21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 r="38615"/>
            <a:stretch>
              <a:fillRect/>
            </a:stretch>
          </p:blipFill>
          <p:spPr bwMode="auto">
            <a:xfrm>
              <a:off x="4898" y="1417"/>
              <a:ext cx="32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" y="1417"/>
              <a:ext cx="520" cy="372"/>
            </a:xfrm>
            <a:prstGeom prst="rect">
              <a:avLst/>
            </a:prstGeom>
            <a:noFill/>
          </p:spPr>
        </p:pic>
        <p:pic>
          <p:nvPicPr>
            <p:cNvPr id="23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64818"/>
            <a:stretch>
              <a:fillRect/>
            </a:stretch>
          </p:blipFill>
          <p:spPr bwMode="auto">
            <a:xfrm>
              <a:off x="1473" y="1417"/>
              <a:ext cx="18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609600" y="2667000"/>
            <a:ext cx="1060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Vcm = 0.75V</a:t>
            </a: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LVDS Receiver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1143000"/>
            <a:ext cx="8060218" cy="5273040"/>
            <a:chOff x="487680" y="990600"/>
            <a:chExt cx="8153400" cy="5334000"/>
          </a:xfrm>
        </p:grpSpPr>
        <p:pic>
          <p:nvPicPr>
            <p:cNvPr id="6" name="Picture 18" descr="sim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1680" y="1143000"/>
              <a:ext cx="6629400" cy="5105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87680" y="990600"/>
              <a:ext cx="2971800" cy="533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87680" y="5562600"/>
              <a:ext cx="1371600" cy="236538"/>
            </a:xfrm>
            <a:prstGeom prst="rect">
              <a:avLst/>
            </a:prstGeom>
            <a:solidFill>
              <a:srgbClr val="CCC7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LVDS common mode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87680" y="4800600"/>
              <a:ext cx="1371600" cy="23653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Receiver bias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87680" y="4038600"/>
              <a:ext cx="1371600" cy="236538"/>
            </a:xfrm>
            <a:prstGeom prst="rect">
              <a:avLst/>
            </a:prstGeom>
            <a:solidFill>
              <a:srgbClr val="FDB5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Flip Flop Data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7680" y="3200400"/>
              <a:ext cx="1371600" cy="236538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Detected clock (int.) 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87680" y="2362200"/>
              <a:ext cx="1371600" cy="236538"/>
            </a:xfrm>
            <a:prstGeom prst="rect">
              <a:avLst/>
            </a:prstGeom>
            <a:solidFill>
              <a:srgbClr val="07B58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LVDS clock (n-side)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7680" y="1600200"/>
              <a:ext cx="1371600" cy="236538"/>
            </a:xfrm>
            <a:prstGeom prst="rect">
              <a:avLst/>
            </a:prstGeom>
            <a:solidFill>
              <a:srgbClr val="38F1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LVDS clock (p-side)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5745480" y="2819400"/>
              <a:ext cx="1219200" cy="1752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7040880" y="4495800"/>
              <a:ext cx="1143000" cy="381000"/>
            </a:xfrm>
            <a:prstGeom prst="wedgeRectCallout">
              <a:avLst>
                <a:gd name="adj1" fmla="val -69722"/>
                <a:gd name="adj2" fmla="val -110417"/>
              </a:avLst>
            </a:prstGeom>
            <a:solidFill>
              <a:srgbClr val="FFCDC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tIns="18288" bIns="18288"/>
            <a:lstStyle/>
            <a:p>
              <a:pPr algn="ctr">
                <a:lnSpc>
                  <a:spcPct val="90000"/>
                </a:lnSpc>
              </a:pPr>
              <a:r>
                <a:rPr lang="en-US" sz="1200" b="1">
                  <a:solidFill>
                    <a:srgbClr val="CC0000"/>
                  </a:solidFill>
                  <a:latin typeface="Arial Narrow" pitchFamily="34" charset="0"/>
                </a:rPr>
                <a:t>Two clock cycles missing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459605" y="5673725"/>
              <a:ext cx="1371600" cy="20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5720" tIns="9144" rIns="45720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CC700"/>
                  </a:solidFill>
                  <a:latin typeface="Arial Narrow" pitchFamily="34" charset="0"/>
                </a:rPr>
                <a:t>Vcm = ~1.05V</a:t>
              </a: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3605530" y="4733925"/>
              <a:ext cx="381000" cy="381000"/>
            </a:xfrm>
            <a:prstGeom prst="ellips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>
              <a:off x="3986530" y="5114925"/>
              <a:ext cx="1066800" cy="228600"/>
            </a:xfrm>
            <a:prstGeom prst="wedgeRectCallout">
              <a:avLst>
                <a:gd name="adj1" fmla="val -50597"/>
                <a:gd name="adj2" fmla="val -109722"/>
              </a:avLst>
            </a:prstGeom>
            <a:solidFill>
              <a:srgbClr val="B3C5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tIns="18288" bIns="18288"/>
            <a:lstStyle/>
            <a:p>
              <a:pPr algn="ctr"/>
              <a:r>
                <a:rPr lang="en-US" sz="1200" b="1">
                  <a:solidFill>
                    <a:srgbClr val="0033CC"/>
                  </a:solidFill>
                  <a:latin typeface="Arial Narrow" pitchFamily="34" charset="0"/>
                </a:rPr>
                <a:t>Positive kick</a:t>
              </a: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564505" y="4783138"/>
              <a:ext cx="381000" cy="381000"/>
            </a:xfrm>
            <a:prstGeom prst="ellips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6043930" y="5191125"/>
              <a:ext cx="1066800" cy="228600"/>
            </a:xfrm>
            <a:prstGeom prst="wedgeRectCallout">
              <a:avLst>
                <a:gd name="adj1" fmla="val -61903"/>
                <a:gd name="adj2" fmla="val -106944"/>
              </a:avLst>
            </a:prstGeom>
            <a:solidFill>
              <a:srgbClr val="B3C5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tIns="18288" bIns="18288"/>
            <a:lstStyle/>
            <a:p>
              <a:pPr algn="ctr"/>
              <a:r>
                <a:rPr lang="en-US" sz="1200" b="1">
                  <a:solidFill>
                    <a:srgbClr val="0033CC"/>
                  </a:solidFill>
                  <a:latin typeface="Arial Narrow" pitchFamily="34" charset="0"/>
                </a:rPr>
                <a:t>Negative kick</a:t>
              </a: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3459480" y="2819400"/>
              <a:ext cx="838200" cy="1752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>
              <a:off x="4297680" y="4419600"/>
              <a:ext cx="990600" cy="381000"/>
            </a:xfrm>
            <a:prstGeom prst="wedgeRectCallout">
              <a:avLst>
                <a:gd name="adj1" fmla="val -60097"/>
                <a:gd name="adj2" fmla="val -104167"/>
              </a:avLst>
            </a:prstGeom>
            <a:solidFill>
              <a:srgbClr val="FFCDC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tIns="18288" bIns="18288"/>
            <a:lstStyle/>
            <a:p>
              <a:pPr algn="ctr">
                <a:lnSpc>
                  <a:spcPct val="90000"/>
                </a:lnSpc>
              </a:pPr>
              <a:r>
                <a:rPr lang="en-US" sz="1200" b="1">
                  <a:solidFill>
                    <a:srgbClr val="CC0000"/>
                  </a:solidFill>
                  <a:latin typeface="Arial Narrow" pitchFamily="34" charset="0"/>
                </a:rPr>
                <a:t>Double clock detected</a:t>
              </a:r>
            </a:p>
          </p:txBody>
        </p:sp>
      </p:grp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Mitigation for LVDS Receiver Concern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LVDS receiver is most robust for a common mode voltage in the range of 1.6V to 2.0V</a:t>
            </a:r>
          </a:p>
          <a:p>
            <a:pPr lvl="1"/>
            <a:r>
              <a:rPr lang="en-US" sz="1800" b="0" dirty="0" smtClean="0"/>
              <a:t>Raise nominal LVDS common mode voltage from 1.2V to 1.8V</a:t>
            </a:r>
          </a:p>
          <a:p>
            <a:r>
              <a:rPr lang="en-US" sz="2000" dirty="0" smtClean="0"/>
              <a:t>LVDS dropouts are caused by charge injection into the internal bias line</a:t>
            </a:r>
          </a:p>
          <a:p>
            <a:pPr lvl="1"/>
            <a:r>
              <a:rPr lang="en-US" sz="1800" b="0" dirty="0" smtClean="0"/>
              <a:t>Minimize charge injection by imposing restrictions on the assembly code</a:t>
            </a:r>
          </a:p>
          <a:p>
            <a:r>
              <a:rPr lang="en-US" sz="2000" dirty="0" smtClean="0"/>
              <a:t>Use CMOS receiver and CMOS level signal transmission for clock / data to SIDECAR ASIC</a:t>
            </a:r>
          </a:p>
          <a:p>
            <a:pPr lvl="1"/>
            <a:r>
              <a:rPr lang="en-US" sz="1800" b="0" dirty="0" smtClean="0"/>
              <a:t>No clock drop-out issue, independent of temperature</a:t>
            </a:r>
          </a:p>
          <a:p>
            <a:pPr lvl="1"/>
            <a:r>
              <a:rPr lang="en-US" sz="1800" b="0" dirty="0" smtClean="0"/>
              <a:t>Attention has to be given to signal termination</a:t>
            </a:r>
          </a:p>
          <a:p>
            <a:r>
              <a:rPr lang="en-US" sz="2000" dirty="0" smtClean="0"/>
              <a:t>Comments:</a:t>
            </a:r>
          </a:p>
          <a:p>
            <a:pPr lvl="1"/>
            <a:r>
              <a:rPr lang="en-US" sz="1800" b="0" dirty="0" smtClean="0"/>
              <a:t>The LVDS receiver issue is temperature dependent (more severe at cryogenic temperatures than at room temperature)</a:t>
            </a:r>
          </a:p>
          <a:p>
            <a:pPr lvl="1"/>
            <a:r>
              <a:rPr lang="en-US" sz="1800" b="0" dirty="0" smtClean="0"/>
              <a:t>Teledyne is working on updated SIDECAR ASIC that eliminates the issue</a:t>
            </a:r>
          </a:p>
          <a:p>
            <a:endParaRPr lang="en-US" sz="2200" b="0" dirty="0" smtClean="0"/>
          </a:p>
          <a:p>
            <a:endParaRPr lang="en-US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Multi-ASIC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0"/>
            <a:ext cx="8229600" cy="242316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When using multiple ASICs in the same system, synchronization of detector clocking and pixel synchronization becomes critical</a:t>
            </a:r>
          </a:p>
          <a:p>
            <a:pPr lvl="1"/>
            <a:r>
              <a:rPr lang="en-US" sz="1700" b="0" dirty="0" smtClean="0"/>
              <a:t>Running detectors synchronously reduces noise crosstalk issues</a:t>
            </a:r>
          </a:p>
          <a:p>
            <a:pPr lvl="1"/>
            <a:r>
              <a:rPr lang="en-US" sz="1700" b="0" dirty="0" smtClean="0"/>
              <a:t>Synchronization requires:</a:t>
            </a:r>
          </a:p>
          <a:p>
            <a:pPr lvl="2"/>
            <a:r>
              <a:rPr lang="en-US" sz="1500" b="0" dirty="0" smtClean="0"/>
              <a:t>Identical master clocks for all ASICs</a:t>
            </a:r>
          </a:p>
          <a:p>
            <a:pPr lvl="2"/>
            <a:r>
              <a:rPr lang="en-US" sz="1500" b="0" dirty="0" smtClean="0"/>
              <a:t>Perform the identical actions inside all ASICs to provide synchronous clocking to the detectors</a:t>
            </a:r>
          </a:p>
          <a:p>
            <a:pPr lvl="2"/>
            <a:r>
              <a:rPr lang="en-US" sz="1500" b="0" dirty="0" smtClean="0"/>
              <a:t>Start exposures synchronously</a:t>
            </a:r>
          </a:p>
          <a:p>
            <a:pPr lvl="1"/>
            <a:r>
              <a:rPr lang="en-US" sz="1700" b="0" dirty="0" smtClean="0"/>
              <a:t>ASICs have to be resynchronized periodically to mitigate possible loss of synchronization by events like clock glitches or asynchronous commanding activities</a:t>
            </a:r>
          </a:p>
          <a:p>
            <a:pPr lvl="1"/>
            <a:endParaRPr lang="en-US" sz="17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46320"/>
            <a:ext cx="10058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SIDECAR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1840" y="4846320"/>
            <a:ext cx="10058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SIDECAR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54880" y="4846320"/>
            <a:ext cx="10058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SIDECAR 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17920" y="4846320"/>
            <a:ext cx="10058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SIDECAR 4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11680" y="4297680"/>
            <a:ext cx="0" cy="548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28800" y="5806440"/>
            <a:ext cx="1005840" cy="365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  <a:endCxn id="13" idx="0"/>
          </p:cNvCxnSpPr>
          <p:nvPr/>
        </p:nvCxnSpPr>
        <p:spPr>
          <a:xfrm>
            <a:off x="2331720" y="5577840"/>
            <a:ext cx="0" cy="228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91840" y="5806440"/>
            <a:ext cx="1005840" cy="365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3794760" y="5577840"/>
            <a:ext cx="0" cy="228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54880" y="5806440"/>
            <a:ext cx="1005840" cy="365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>
            <a:off x="5257800" y="5577840"/>
            <a:ext cx="0" cy="228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17920" y="5806440"/>
            <a:ext cx="1005840" cy="365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720840" y="5577840"/>
            <a:ext cx="0" cy="228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5960" y="4343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68880" y="4297680"/>
            <a:ext cx="0" cy="5486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3160" y="434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cmd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74720" y="4297680"/>
            <a:ext cx="0" cy="548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29000" y="4343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31920" y="4297680"/>
            <a:ext cx="0" cy="5486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6200" y="434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cmd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37760" y="4297680"/>
            <a:ext cx="0" cy="548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92040" y="4343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94960" y="4297680"/>
            <a:ext cx="0" cy="5486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49240" y="434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cmd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00800" y="4297680"/>
            <a:ext cx="0" cy="548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55080" y="4343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58000" y="4297680"/>
            <a:ext cx="0" cy="5486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12280" y="434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cmd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800" y="3977640"/>
            <a:ext cx="5394960" cy="32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Electronics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618" y="160302"/>
            <a:ext cx="8229600" cy="782646"/>
          </a:xfrm>
        </p:spPr>
        <p:txBody>
          <a:bodyPr/>
          <a:lstStyle/>
          <a:p>
            <a:r>
              <a:rPr lang="en-US" dirty="0" smtClean="0"/>
              <a:t>Multi-ASIC Control Electronics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" y="128016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Operates up to 32 SIDECAR ASICs and detectors in parallel</a:t>
            </a:r>
          </a:p>
          <a:p>
            <a:r>
              <a:rPr lang="en-US" sz="2000" dirty="0" smtClean="0"/>
              <a:t>Performs synchronization and simultaneous data acquisition</a:t>
            </a:r>
          </a:p>
          <a:p>
            <a:r>
              <a:rPr lang="en-US" sz="2000" dirty="0" smtClean="0"/>
              <a:t>Supports data rates of up to 5.4 </a:t>
            </a:r>
            <a:r>
              <a:rPr lang="en-US" sz="2000" dirty="0" err="1" smtClean="0"/>
              <a:t>Gbit</a:t>
            </a:r>
            <a:r>
              <a:rPr lang="en-US" sz="2000" dirty="0" smtClean="0"/>
              <a:t>/s (full mode CameraLink)</a:t>
            </a:r>
            <a:endParaRPr lang="en-US" sz="2000" dirty="0"/>
          </a:p>
        </p:txBody>
      </p:sp>
      <p:pic>
        <p:nvPicPr>
          <p:cNvPr id="10" name="Picture 9" descr="IMG_0410.JPG"/>
          <p:cNvPicPr/>
          <p:nvPr/>
        </p:nvPicPr>
        <p:blipFill>
          <a:blip r:embed="rId2" cstate="print"/>
          <a:srcRect l="1800" r="3000"/>
          <a:stretch>
            <a:fillRect/>
          </a:stretch>
        </p:blipFill>
        <p:spPr>
          <a:xfrm>
            <a:off x="411479" y="2560320"/>
            <a:ext cx="4418089" cy="3474720"/>
          </a:xfrm>
          <a:prstGeom prst="rect">
            <a:avLst/>
          </a:prstGeom>
        </p:spPr>
      </p:pic>
      <p:pic>
        <p:nvPicPr>
          <p:cNvPr id="11" name="Picture 10" descr="IMG_0411.JPG"/>
          <p:cNvPicPr/>
          <p:nvPr/>
        </p:nvPicPr>
        <p:blipFill>
          <a:blip r:embed="rId3" cstate="print"/>
          <a:srcRect t="16875" b="2813"/>
          <a:stretch>
            <a:fillRect/>
          </a:stretch>
        </p:blipFill>
        <p:spPr>
          <a:xfrm>
            <a:off x="5394960" y="2568864"/>
            <a:ext cx="3154680" cy="344943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Over the course of the last decade, the SIDECAR ASIC has been successfully integrated in a variety of different instruments and space missions</a:t>
            </a:r>
          </a:p>
          <a:p>
            <a:r>
              <a:rPr lang="en-US" sz="1800" dirty="0" smtClean="0"/>
              <a:t>Valuable lessons have been learned with respect to operation and performance</a:t>
            </a:r>
          </a:p>
          <a:p>
            <a:pPr lvl="1"/>
            <a:r>
              <a:rPr lang="en-US" sz="1600" b="0" dirty="0" smtClean="0"/>
              <a:t>How to best configure and operate the preamps to mitigate drift and </a:t>
            </a:r>
            <a:r>
              <a:rPr lang="en-US" sz="1600" b="0" dirty="0" err="1" smtClean="0"/>
              <a:t>kTC</a:t>
            </a:r>
            <a:r>
              <a:rPr lang="en-US" sz="1600" b="0" dirty="0" smtClean="0"/>
              <a:t> noise</a:t>
            </a:r>
          </a:p>
          <a:p>
            <a:pPr lvl="1"/>
            <a:r>
              <a:rPr lang="en-US" sz="1600" b="0" dirty="0" smtClean="0"/>
              <a:t>How to tune the ADC to provide best possible linearity and noise performance</a:t>
            </a:r>
          </a:p>
          <a:p>
            <a:pPr lvl="1"/>
            <a:r>
              <a:rPr lang="en-US" sz="1600" b="0" dirty="0" smtClean="0"/>
              <a:t>How to mitigate noise on the bias and reference voltages</a:t>
            </a:r>
          </a:p>
          <a:p>
            <a:pPr lvl="1"/>
            <a:r>
              <a:rPr lang="en-US" sz="1600" b="0" dirty="0" smtClean="0"/>
              <a:t>How to deal with clock issues caused by the LVDS receiver</a:t>
            </a:r>
          </a:p>
          <a:p>
            <a:pPr lvl="1"/>
            <a:r>
              <a:rPr lang="en-US" sz="1600" b="0" dirty="0" smtClean="0"/>
              <a:t>How to operate and synchronize large arrays of ASICs and detectors </a:t>
            </a:r>
          </a:p>
          <a:p>
            <a:r>
              <a:rPr lang="en-US" sz="1800" dirty="0" smtClean="0"/>
              <a:t>Lessons learned will help in building and planning future applications, and have created ideas/desires for next generation ASICs</a:t>
            </a:r>
            <a:endParaRPr lang="en-US" sz="1800" b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SIDECAR Overview</a:t>
            </a:r>
          </a:p>
          <a:p>
            <a:r>
              <a:rPr lang="en-US" dirty="0" smtClean="0"/>
              <a:t>Preamps: </a:t>
            </a:r>
            <a:r>
              <a:rPr lang="en-US" b="0" i="1" dirty="0" smtClean="0"/>
              <a:t>desired and undesired consequences </a:t>
            </a:r>
          </a:p>
          <a:p>
            <a:r>
              <a:rPr lang="en-US" dirty="0" smtClean="0"/>
              <a:t>A/D Conversion: </a:t>
            </a:r>
            <a:r>
              <a:rPr lang="en-US" b="0" i="1" dirty="0" smtClean="0"/>
              <a:t>the inside scoop</a:t>
            </a:r>
          </a:p>
          <a:p>
            <a:r>
              <a:rPr lang="en-US" dirty="0" smtClean="0"/>
              <a:t>Bias Generation: </a:t>
            </a:r>
            <a:r>
              <a:rPr lang="en-US" b="0" i="1" dirty="0" smtClean="0"/>
              <a:t>to filter or not to filter</a:t>
            </a:r>
          </a:p>
          <a:p>
            <a:r>
              <a:rPr lang="en-US" dirty="0" smtClean="0"/>
              <a:t>Cryogenic Peculiarities: </a:t>
            </a:r>
            <a:r>
              <a:rPr lang="en-US" b="0" i="1" dirty="0" smtClean="0"/>
              <a:t>the infamous LVDS receiver</a:t>
            </a:r>
          </a:p>
          <a:p>
            <a:r>
              <a:rPr lang="en-US" dirty="0" smtClean="0"/>
              <a:t>Multi-ASIC Synchronization: </a:t>
            </a:r>
            <a:r>
              <a:rPr lang="en-US" b="0" i="1" dirty="0" smtClean="0"/>
              <a:t>how large can you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SIDECAR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1143000"/>
            <a:ext cx="8231005" cy="507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Missions Employing SIDECAR 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James Webb Space Telescope</a:t>
            </a:r>
          </a:p>
          <a:p>
            <a:pPr lvl="1"/>
            <a:r>
              <a:rPr lang="en-US" b="0" dirty="0" err="1" smtClean="0"/>
              <a:t>NIRCam</a:t>
            </a:r>
            <a:r>
              <a:rPr lang="en-US" b="0" dirty="0" smtClean="0"/>
              <a:t>, </a:t>
            </a:r>
            <a:r>
              <a:rPr lang="en-US" b="0" dirty="0" err="1" smtClean="0"/>
              <a:t>NIRSpec</a:t>
            </a:r>
            <a:r>
              <a:rPr lang="en-US" b="0" dirty="0" smtClean="0"/>
              <a:t>, FGS/NIRISS instruments</a:t>
            </a:r>
          </a:p>
          <a:p>
            <a:pPr lvl="1"/>
            <a:r>
              <a:rPr lang="en-US" b="0" dirty="0" smtClean="0"/>
              <a:t>H2RG IR detectors,  T = 38K (ASIC), planned launch in 2018</a:t>
            </a:r>
          </a:p>
          <a:p>
            <a:r>
              <a:rPr lang="en-US" dirty="0" smtClean="0"/>
              <a:t>Hubble Space Telescope</a:t>
            </a:r>
          </a:p>
          <a:p>
            <a:pPr lvl="1"/>
            <a:r>
              <a:rPr lang="en-US" b="0" dirty="0" smtClean="0"/>
              <a:t>ACS (Advanced Camera for Surveys)</a:t>
            </a:r>
          </a:p>
          <a:p>
            <a:pPr lvl="1"/>
            <a:r>
              <a:rPr lang="en-US" b="0" dirty="0" smtClean="0"/>
              <a:t>CCD detector, T = 300K (ASIC), launched in 2009</a:t>
            </a:r>
          </a:p>
          <a:p>
            <a:r>
              <a:rPr lang="en-US" dirty="0" err="1" smtClean="0"/>
              <a:t>Landsat</a:t>
            </a:r>
            <a:r>
              <a:rPr lang="en-US" dirty="0" smtClean="0"/>
              <a:t> Data Continuity Mission</a:t>
            </a:r>
          </a:p>
          <a:p>
            <a:pPr lvl="1"/>
            <a:r>
              <a:rPr lang="en-US" b="0" dirty="0" smtClean="0"/>
              <a:t>TIRS (Thermal </a:t>
            </a:r>
            <a:r>
              <a:rPr lang="en-US" b="0" dirty="0" err="1" smtClean="0"/>
              <a:t>InfraRed</a:t>
            </a:r>
            <a:r>
              <a:rPr lang="en-US" b="0" dirty="0" smtClean="0"/>
              <a:t> Sensor) instrument</a:t>
            </a:r>
          </a:p>
          <a:p>
            <a:pPr lvl="1"/>
            <a:r>
              <a:rPr lang="en-US" b="0" dirty="0" smtClean="0"/>
              <a:t>QWIP detector, T = 300K (ASIC), launched in 2013</a:t>
            </a:r>
          </a:p>
          <a:p>
            <a:r>
              <a:rPr lang="en-US" dirty="0" smtClean="0"/>
              <a:t>OSIRIS-</a:t>
            </a:r>
            <a:r>
              <a:rPr lang="en-US" dirty="0" err="1" smtClean="0"/>
              <a:t>REx</a:t>
            </a:r>
            <a:r>
              <a:rPr lang="en-US" dirty="0" smtClean="0"/>
              <a:t> Asteroid Mission</a:t>
            </a:r>
          </a:p>
          <a:p>
            <a:pPr lvl="1"/>
            <a:r>
              <a:rPr lang="en-US" b="0" dirty="0" smtClean="0"/>
              <a:t>OVIRS (OSIRIS-</a:t>
            </a:r>
            <a:r>
              <a:rPr lang="en-US" b="0" dirty="0" err="1" smtClean="0"/>
              <a:t>REx</a:t>
            </a:r>
            <a:r>
              <a:rPr lang="en-US" b="0" dirty="0" smtClean="0"/>
              <a:t> Visible and IR Spectrometer) instrument</a:t>
            </a:r>
          </a:p>
          <a:p>
            <a:pPr lvl="1"/>
            <a:r>
              <a:rPr lang="en-US" b="0" dirty="0" smtClean="0"/>
              <a:t>H1RG IR detector, T = 300K (ASIC), planned launch in 2016</a:t>
            </a:r>
          </a:p>
          <a:p>
            <a:r>
              <a:rPr lang="en-US" dirty="0" smtClean="0"/>
              <a:t>Euclid Mission</a:t>
            </a:r>
          </a:p>
          <a:p>
            <a:pPr lvl="1"/>
            <a:r>
              <a:rPr lang="en-US" b="0" dirty="0" smtClean="0"/>
              <a:t>NISP (Near IR Spectrometer Photometer) instrument</a:t>
            </a:r>
          </a:p>
          <a:p>
            <a:pPr lvl="1"/>
            <a:r>
              <a:rPr lang="en-US" b="0" dirty="0" smtClean="0"/>
              <a:t>H2RG IR detector, T = ~140K (ASIC), planned launch in 2020</a:t>
            </a:r>
          </a:p>
          <a:p>
            <a:r>
              <a:rPr lang="en-US" dirty="0" smtClean="0"/>
              <a:t>MOSFIRE (Multi-Object Spectrometer For Infra-Red Exploration)</a:t>
            </a:r>
          </a:p>
          <a:p>
            <a:pPr lvl="1"/>
            <a:r>
              <a:rPr lang="en-US" b="0" dirty="0" smtClean="0"/>
              <a:t>H2RG IR detector, T &lt; 120K (ASIC), deployed at the Keck Telescope</a:t>
            </a:r>
          </a:p>
          <a:p>
            <a:r>
              <a:rPr lang="en-US" dirty="0" err="1" smtClean="0"/>
              <a:t>FourStar</a:t>
            </a:r>
            <a:r>
              <a:rPr lang="en-US" dirty="0" smtClean="0"/>
              <a:t> Wide Field Infrared Camera</a:t>
            </a:r>
          </a:p>
          <a:p>
            <a:pPr lvl="1"/>
            <a:r>
              <a:rPr lang="en-US" b="0" dirty="0" smtClean="0"/>
              <a:t>H2RG IR detector, T &lt; 120K (ASIC), deployed at the </a:t>
            </a:r>
            <a:r>
              <a:rPr lang="es-ES" b="0" dirty="0" err="1" smtClean="0"/>
              <a:t>Magellan</a:t>
            </a:r>
            <a:r>
              <a:rPr lang="es-ES" b="0" dirty="0" smtClean="0"/>
              <a:t> </a:t>
            </a:r>
            <a:r>
              <a:rPr lang="es-ES" b="0" dirty="0" err="1" smtClean="0"/>
              <a:t>Baade</a:t>
            </a:r>
            <a:r>
              <a:rPr lang="es-ES" b="0" dirty="0" smtClean="0"/>
              <a:t> 6.5m </a:t>
            </a:r>
            <a:r>
              <a:rPr lang="es-ES" b="0" dirty="0" err="1" smtClean="0"/>
              <a:t>Telescope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040" y="1188720"/>
            <a:ext cx="1780494" cy="12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680" y="2057400"/>
            <a:ext cx="1463040" cy="129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42945"/>
          <a:stretch>
            <a:fillRect/>
          </a:stretch>
        </p:blipFill>
        <p:spPr bwMode="auto">
          <a:xfrm>
            <a:off x="7178040" y="2743200"/>
            <a:ext cx="1691640" cy="13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960" y="3566160"/>
            <a:ext cx="1234440" cy="13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400000">
            <a:off x="7654001" y="4212727"/>
            <a:ext cx="1466391" cy="10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519342" y="1737360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F5B09"/>
                </a:solidFill>
              </a:rPr>
              <a:t>JWST</a:t>
            </a:r>
            <a:endParaRPr lang="en-US" sz="1600" dirty="0">
              <a:solidFill>
                <a:srgbClr val="BF5B0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0680" y="3017520"/>
            <a:ext cx="50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5801F"/>
                </a:solidFill>
              </a:rPr>
              <a:t>HST</a:t>
            </a:r>
            <a:endParaRPr lang="en-US" sz="1600" dirty="0">
              <a:solidFill>
                <a:srgbClr val="F5801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6760" y="2788920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F5B09"/>
                </a:solidFill>
              </a:rPr>
              <a:t>LDCM</a:t>
            </a:r>
            <a:endParaRPr lang="en-US" sz="1600" dirty="0">
              <a:solidFill>
                <a:srgbClr val="BF5B0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640" y="3474720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F5B09"/>
                </a:solidFill>
              </a:rPr>
              <a:t>OSIRIS-</a:t>
            </a:r>
            <a:r>
              <a:rPr lang="en-US" sz="1600" dirty="0" err="1" smtClean="0">
                <a:solidFill>
                  <a:srgbClr val="BF5B09"/>
                </a:solidFill>
              </a:rPr>
              <a:t>REx</a:t>
            </a:r>
            <a:endParaRPr lang="en-US" sz="1600" dirty="0">
              <a:solidFill>
                <a:srgbClr val="BF5B0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5280" y="374904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F5B09"/>
                </a:solidFill>
              </a:rPr>
              <a:t>Euclid</a:t>
            </a:r>
            <a:endParaRPr lang="en-US" sz="1600" dirty="0">
              <a:solidFill>
                <a:srgbClr val="BF5B09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1417320" y="2560320"/>
            <a:ext cx="6400800" cy="3657600"/>
          </a:xfrm>
          <a:prstGeom prst="rect">
            <a:avLst/>
          </a:prstGeom>
          <a:gradFill flip="none" rotWithShape="1">
            <a:gsLst>
              <a:gs pos="0">
                <a:srgbClr val="BF5B09">
                  <a:tint val="66000"/>
                  <a:satMod val="160000"/>
                </a:srgbClr>
              </a:gs>
              <a:gs pos="50000">
                <a:srgbClr val="BF5B09">
                  <a:tint val="44500"/>
                  <a:satMod val="160000"/>
                </a:srgbClr>
              </a:gs>
              <a:gs pos="100000">
                <a:srgbClr val="BF5B0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PreAmp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645920" y="2651760"/>
            <a:ext cx="5953881" cy="3429000"/>
            <a:chOff x="1234440" y="2057400"/>
            <a:chExt cx="5953881" cy="3429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54880" y="32004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754880" y="3200400"/>
              <a:ext cx="960120" cy="594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54880" y="3794760"/>
              <a:ext cx="96012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51960" y="3520440"/>
              <a:ext cx="5029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51960" y="4023360"/>
              <a:ext cx="5029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03520" y="352044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54880" y="33375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54880" y="384048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11880" y="3337560"/>
              <a:ext cx="640080" cy="365760"/>
              <a:chOff x="1188720" y="2926080"/>
              <a:chExt cx="640080" cy="36576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55448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46304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18872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5448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611880" y="3840480"/>
              <a:ext cx="640080" cy="365760"/>
              <a:chOff x="1188720" y="2926080"/>
              <a:chExt cx="640080" cy="36576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55448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6304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8872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55448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892040" y="2651760"/>
              <a:ext cx="640080" cy="365760"/>
              <a:chOff x="1188720" y="2926080"/>
              <a:chExt cx="640080" cy="36576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55448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46304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8872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55448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4892040" y="4526280"/>
              <a:ext cx="640080" cy="365760"/>
              <a:chOff x="1188720" y="2926080"/>
              <a:chExt cx="640080" cy="36576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5448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463040" y="2926080"/>
                <a:ext cx="0" cy="365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8872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554480" y="3108960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4343400" y="283464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343400" y="283464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43400" y="402336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343400" y="470916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03520" y="402336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989320" y="402336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9320" y="283464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40680" y="470916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440680" y="283464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343400" y="22860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43400" y="2286000"/>
              <a:ext cx="64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83480" y="2057400"/>
              <a:ext cx="36576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94960" y="2286000"/>
              <a:ext cx="594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5989320" y="228600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343400" y="5257800"/>
              <a:ext cx="64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394960" y="5257800"/>
              <a:ext cx="594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343400" y="47091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989320" y="4709160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108960" y="352044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77440" y="2788920"/>
              <a:ext cx="41148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108960" y="3017520"/>
              <a:ext cx="0" cy="50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108960" y="4023360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108960" y="4023360"/>
              <a:ext cx="0" cy="50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88920" y="301752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965960" y="3017520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983480" y="5257800"/>
              <a:ext cx="36576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377440" y="3291840"/>
              <a:ext cx="41148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788920" y="352044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965960" y="3520440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377440" y="3794760"/>
              <a:ext cx="41148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788920" y="402336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965960" y="4023360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377440" y="4297680"/>
              <a:ext cx="41148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788920" y="452628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965960" y="4526280"/>
              <a:ext cx="365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463040" y="2831068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463040" y="434340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463040" y="333756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V3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63040" y="384048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V4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355080" y="3566160"/>
              <a:ext cx="833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 ADC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703320" y="29718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703320" y="420624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83480" y="233172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83480" y="484632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34440" y="237744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Inputs</a:t>
              </a:r>
              <a:endParaRPr lang="en-US" dirty="0"/>
            </a:p>
          </p:txBody>
        </p:sp>
      </p:grpSp>
      <p:sp>
        <p:nvSpPr>
          <p:cNvPr id="13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258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Preamp is a fully differential amplifier with capacitive feedback</a:t>
            </a:r>
          </a:p>
          <a:p>
            <a:pPr lvl="1"/>
            <a:r>
              <a:rPr lang="en-US" b="0" dirty="0" smtClean="0"/>
              <a:t>Provides programmable gain (change in capacitor value)</a:t>
            </a:r>
          </a:p>
          <a:p>
            <a:pPr lvl="1"/>
            <a:r>
              <a:rPr lang="en-US" b="0" dirty="0" smtClean="0"/>
              <a:t>Provides high impedance wide input range from rail to rail (even beyond rail)</a:t>
            </a:r>
          </a:p>
          <a:p>
            <a:pPr lvl="1"/>
            <a:r>
              <a:rPr lang="en-US" b="0" dirty="0" smtClean="0"/>
              <a:t>Downside: requires period resetting of capacitors to counteract leakage currents</a:t>
            </a:r>
          </a:p>
          <a:p>
            <a:pPr lvl="1"/>
            <a:endParaRPr lang="en-US" b="0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1463040" y="2560320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Simplified Preamp Diagram</a:t>
            </a:r>
            <a:endParaRPr lang="en-US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302"/>
            <a:ext cx="8549640" cy="78264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PreAmp</a:t>
            </a:r>
            <a:r>
              <a:rPr lang="en-US" sz="3600" dirty="0" smtClean="0"/>
              <a:t> Drift in Different Operating Modes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Florence,  Oct 2013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47360" y="4511040"/>
            <a:ext cx="3200400" cy="22098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0560" y="5196840"/>
            <a:ext cx="5943600" cy="762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4360" y="2727960"/>
            <a:ext cx="3505200" cy="234696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08960" y="3642360"/>
            <a:ext cx="5867400" cy="7620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47360" y="1158240"/>
            <a:ext cx="3200400" cy="23622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5320" y="1798320"/>
            <a:ext cx="5943600" cy="762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9" descr="C:\SideCar\Hubble\SIDECAR Noise tests\Development kit\PreAmp_Drift on 64 x 512 Gai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874520"/>
            <a:ext cx="4572000" cy="573088"/>
          </a:xfrm>
          <a:prstGeom prst="rect">
            <a:avLst/>
          </a:prstGeom>
          <a:noFill/>
        </p:spPr>
      </p:pic>
      <p:pic>
        <p:nvPicPr>
          <p:cNvPr id="13" name="Picture 10" descr="C:\SideCar\Hubble\SIDECAR Noise tests\Development kit\CDS_Noise_Gain8_64rows_preamp_row_r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160" y="3718560"/>
            <a:ext cx="4572000" cy="571500"/>
          </a:xfrm>
          <a:prstGeom prst="rect">
            <a:avLst/>
          </a:prstGeom>
          <a:noFill/>
        </p:spPr>
      </p:pic>
      <p:pic>
        <p:nvPicPr>
          <p:cNvPr id="14" name="Picture 11" descr="C:\SideCar\Hubble\SIDECAR Noise tests\Development kit\Noise_Gain8_64rows kTC remo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" y="5273040"/>
            <a:ext cx="4572000" cy="571500"/>
          </a:xfrm>
          <a:prstGeom prst="rect">
            <a:avLst/>
          </a:prstGeom>
          <a:noFill/>
        </p:spPr>
      </p:pic>
      <p:pic>
        <p:nvPicPr>
          <p:cNvPr id="15" name="Picture 12" descr="C:\SideCar\Hubble\SIDECAR Noise tests\Development kit\PreAmp_Drift on 64 x 512 Gain8_h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3560" y="1234440"/>
            <a:ext cx="3048000" cy="2235200"/>
          </a:xfrm>
          <a:prstGeom prst="rect">
            <a:avLst/>
          </a:prstGeom>
          <a:noFill/>
        </p:spPr>
      </p:pic>
      <p:pic>
        <p:nvPicPr>
          <p:cNvPr id="16" name="Picture 13" descr="C:\SideCar\Hubble\SIDECAR Noise tests\Development kit\CDS_Noise_Gain8_64rows_preamp_row_rst_hi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" y="2804160"/>
            <a:ext cx="3352800" cy="2225040"/>
          </a:xfrm>
          <a:prstGeom prst="rect">
            <a:avLst/>
          </a:prstGeom>
          <a:noFill/>
        </p:spPr>
      </p:pic>
      <p:pic>
        <p:nvPicPr>
          <p:cNvPr id="17" name="Picture 14" descr="C:\SideCar\Hubble\SIDECAR Noise tests\Development kit\Noise_Gain8_64rows kTC removed_hi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3560" y="4614228"/>
            <a:ext cx="3036888" cy="2043112"/>
          </a:xfrm>
          <a:prstGeom prst="rect">
            <a:avLst/>
          </a:prstGeom>
          <a:noFill/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37560" y="3063240"/>
            <a:ext cx="2054345" cy="584775"/>
          </a:xfrm>
          <a:prstGeom prst="rect">
            <a:avLst/>
          </a:prstGeom>
          <a:solidFill>
            <a:srgbClr val="FAC9A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smtClean="0"/>
              <a:t>Preamp reset per row:</a:t>
            </a:r>
          </a:p>
          <a:p>
            <a:r>
              <a:rPr lang="en-US" sz="1600" dirty="0" err="1" smtClean="0"/>
              <a:t>kTC</a:t>
            </a:r>
            <a:r>
              <a:rPr lang="en-US" sz="1600" dirty="0" smtClean="0"/>
              <a:t> noise dominates</a:t>
            </a:r>
            <a:endParaRPr lang="en-US" sz="1600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995160" y="2741930"/>
            <a:ext cx="100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σ= 52 ADU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080760" y="5806440"/>
            <a:ext cx="1047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σ= 2.6 ADU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813560" y="432816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σ= 13.9 ADU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383280" y="1234440"/>
            <a:ext cx="2179571" cy="584775"/>
          </a:xfrm>
          <a:prstGeom prst="rect">
            <a:avLst/>
          </a:prstGeom>
          <a:solidFill>
            <a:srgbClr val="FAC9A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smtClean="0"/>
              <a:t>Room temperature drift</a:t>
            </a:r>
          </a:p>
          <a:p>
            <a:r>
              <a:rPr lang="en-US" sz="1600" dirty="0" smtClean="0"/>
              <a:t>No preamp reset</a:t>
            </a:r>
            <a:endParaRPr lang="en-US" sz="1600" dirty="0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880360" y="5897880"/>
            <a:ext cx="2697480" cy="523220"/>
          </a:xfrm>
          <a:prstGeom prst="rect">
            <a:avLst/>
          </a:prstGeom>
          <a:solidFill>
            <a:srgbClr val="FAC9A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 err="1" smtClean="0"/>
              <a:t>Cryo</a:t>
            </a:r>
            <a:r>
              <a:rPr lang="en-US" sz="1400" dirty="0" smtClean="0"/>
              <a:t> performance or </a:t>
            </a:r>
            <a:r>
              <a:rPr lang="en-US" sz="1400" dirty="0" err="1" smtClean="0"/>
              <a:t>kTC</a:t>
            </a:r>
            <a:r>
              <a:rPr lang="en-US" sz="1400" dirty="0" smtClean="0"/>
              <a:t> removal mode at room temperature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" y="1280160"/>
            <a:ext cx="306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Preamp set to gain of 4, shorted inputs</a:t>
            </a:r>
            <a:endParaRPr lang="en-US" sz="1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PreAmp</a:t>
            </a:r>
            <a:r>
              <a:rPr lang="en-US" dirty="0" smtClean="0"/>
              <a:t> + ADC Noise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2514600"/>
            <a:ext cx="4648200" cy="3733800"/>
          </a:xfrm>
          <a:prstGeom prst="rect">
            <a:avLst/>
          </a:prstGeom>
          <a:gradFill flip="none" rotWithShape="1">
            <a:gsLst>
              <a:gs pos="0">
                <a:srgbClr val="BF5B09">
                  <a:tint val="66000"/>
                  <a:satMod val="160000"/>
                </a:srgbClr>
              </a:gs>
              <a:gs pos="50000">
                <a:srgbClr val="BF5B09">
                  <a:tint val="44500"/>
                  <a:satMod val="160000"/>
                </a:srgbClr>
              </a:gs>
              <a:gs pos="100000">
                <a:srgbClr val="BF5B0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01633" y="2953871"/>
            <a:ext cx="4389967" cy="384362"/>
          </a:xfrm>
          <a:prstGeom prst="rect">
            <a:avLst/>
          </a:prstGeom>
          <a:gradFill flip="none" rotWithShape="1">
            <a:gsLst>
              <a:gs pos="0">
                <a:srgbClr val="BF5B09">
                  <a:tint val="66000"/>
                  <a:satMod val="160000"/>
                </a:srgbClr>
              </a:gs>
              <a:gs pos="50000">
                <a:srgbClr val="BF5B09">
                  <a:tint val="44500"/>
                  <a:satMod val="160000"/>
                </a:srgbClr>
              </a:gs>
              <a:gs pos="100000">
                <a:srgbClr val="BF5B0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US" sz="1600">
              <a:latin typeface="Stylus BT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2484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kTC noise removed:σ= 2.7 ADU</a:t>
            </a:r>
          </a:p>
        </p:txBody>
      </p:sp>
      <p:pic>
        <p:nvPicPr>
          <p:cNvPr id="10" name="Picture 7" descr="C:\SideCar\Hubble\SIDECAR Noise tests\Development kit\Noise_Gain1_64rows kTC remo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962400" cy="495300"/>
          </a:xfrm>
          <a:prstGeom prst="rect">
            <a:avLst/>
          </a:prstGeom>
          <a:noFill/>
        </p:spPr>
      </p:pic>
      <p:pic>
        <p:nvPicPr>
          <p:cNvPr id="11" name="Picture 8" descr="C:\SideCar\Hubble\SIDECAR Noise tests\Development kit\Noise_Gain4_64rows kTC remo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962400" cy="495300"/>
          </a:xfrm>
          <a:prstGeom prst="rect">
            <a:avLst/>
          </a:prstGeom>
          <a:noFill/>
        </p:spPr>
      </p:pic>
      <p:pic>
        <p:nvPicPr>
          <p:cNvPr id="12" name="Picture 9" descr="C:\SideCar\Hubble\SIDECAR Noise tests\Development kit\Noise_Gain8_64rows kTC remo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962400" cy="495300"/>
          </a:xfrm>
          <a:prstGeom prst="rect">
            <a:avLst/>
          </a:prstGeom>
          <a:noFill/>
        </p:spPr>
      </p:pic>
      <p:pic>
        <p:nvPicPr>
          <p:cNvPr id="13" name="Picture 10" descr="C:\SideCar\Hubble\SIDECAR Noise tests\Development kit\Noise_Gain10_64rows kTC remov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3962400" cy="495300"/>
          </a:xfrm>
          <a:prstGeom prst="rect">
            <a:avLst/>
          </a:prstGeom>
          <a:noFill/>
        </p:spPr>
      </p:pic>
      <p:pic>
        <p:nvPicPr>
          <p:cNvPr id="14" name="Picture 11" descr="C:\SideCar\Hubble\SIDECAR Noise tests\Development kit\Noise_Gain12_64rows kTC remov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3962400" cy="495300"/>
          </a:xfrm>
          <a:prstGeom prst="rect">
            <a:avLst/>
          </a:prstGeom>
          <a:noFill/>
        </p:spPr>
      </p:pic>
      <p:pic>
        <p:nvPicPr>
          <p:cNvPr id="15" name="Picture 12" descr="C:\SideCar\Hubble\SIDECAR Noise tests\Development kit\Noise_Gain13_64rows kTC remov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95800"/>
            <a:ext cx="3962400" cy="495300"/>
          </a:xfrm>
          <a:prstGeom prst="rect">
            <a:avLst/>
          </a:prstGeom>
          <a:noFill/>
        </p:spPr>
      </p:pic>
      <p:pic>
        <p:nvPicPr>
          <p:cNvPr id="16" name="Picture 13" descr="C:\SideCar\Hubble\SIDECAR Noise tests\Development kit\Noise_Gain15_64rows kTC remov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715000"/>
            <a:ext cx="3962400" cy="495300"/>
          </a:xfrm>
          <a:prstGeom prst="rect">
            <a:avLst/>
          </a:prstGeom>
          <a:noFill/>
        </p:spPr>
      </p:pic>
      <p:pic>
        <p:nvPicPr>
          <p:cNvPr id="17" name="Picture 14" descr="C:\SideCar\Hubble\SIDECAR Noise tests\Development kit\Noise_Gain14_64rows kTC remov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3962400" cy="495300"/>
          </a:xfrm>
          <a:prstGeom prst="rect">
            <a:avLst/>
          </a:prstGeom>
          <a:noFill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819400"/>
            <a:ext cx="45339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343400" y="2514600"/>
            <a:ext cx="4633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Output and </a:t>
            </a:r>
            <a:r>
              <a:rPr lang="en-US" sz="1600" dirty="0" smtClean="0"/>
              <a:t>input referred noise </a:t>
            </a:r>
            <a:r>
              <a:rPr lang="en-US" sz="1600" dirty="0"/>
              <a:t>as a function of gain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04800" y="1600200"/>
            <a:ext cx="1538947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1 (0dB)       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4800" y="2209800"/>
            <a:ext cx="1538947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2 (6dB)       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04800" y="2819400"/>
            <a:ext cx="1550168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4 (12dB)     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800" y="3429000"/>
            <a:ext cx="1566198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5.6 (15dB)  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1550168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8 (18dB)     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04800" y="4648200"/>
            <a:ext cx="1577420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11.3 (21dB)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04800" y="5257800"/>
            <a:ext cx="1561389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/>
              <a:t>Gain = 16 (24dB)   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04800" y="5867400"/>
            <a:ext cx="1577420" cy="283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1600" dirty="0"/>
              <a:t>Gain = 22.6 (27dB)</a:t>
            </a:r>
          </a:p>
        </p:txBody>
      </p:sp>
      <p:sp>
        <p:nvSpPr>
          <p:cNvPr id="28" name="Rectangle 25"/>
          <p:cNvSpPr txBox="1">
            <a:spLocks noChangeArrowheads="1"/>
          </p:cNvSpPr>
          <p:nvPr/>
        </p:nvSpPr>
        <p:spPr>
          <a:xfrm>
            <a:off x="4343400" y="1371600"/>
            <a:ext cx="4419600" cy="990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PreAmp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inputs shorted to 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measured as a function of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White noise up to the highest gain (different scaling for each picture on the left)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5562600" y="3810000"/>
            <a:ext cx="152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334000" y="3581400"/>
            <a:ext cx="1508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ADC noise limited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6781800" y="39624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400800" y="4343400"/>
            <a:ext cx="1789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PreAmp noise limited</a:t>
            </a: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16-bit ADC </a:t>
            </a:r>
            <a:r>
              <a:rPr lang="en-US" sz="3600" dirty="0" smtClean="0"/>
              <a:t>Linearity</a:t>
            </a:r>
            <a:endParaRPr lang="en-US" sz="2400" dirty="0"/>
          </a:p>
        </p:txBody>
      </p:sp>
      <p:sp>
        <p:nvSpPr>
          <p:cNvPr id="1645571" name="Rectangle 1027"/>
          <p:cNvSpPr>
            <a:spLocks noChangeArrowheads="1"/>
          </p:cNvSpPr>
          <p:nvPr/>
        </p:nvSpPr>
        <p:spPr bwMode="auto">
          <a:xfrm>
            <a:off x="304800" y="1371600"/>
            <a:ext cx="4343400" cy="3581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45572" name="Text Box 1028"/>
          <p:cNvSpPr txBox="1">
            <a:spLocks noChangeArrowheads="1"/>
          </p:cNvSpPr>
          <p:nvPr/>
        </p:nvSpPr>
        <p:spPr bwMode="auto">
          <a:xfrm>
            <a:off x="2063750" y="4641850"/>
            <a:ext cx="755650" cy="165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/>
              <a:t>Output Code</a:t>
            </a:r>
          </a:p>
        </p:txBody>
      </p:sp>
      <p:sp>
        <p:nvSpPr>
          <p:cNvPr id="1645573" name="Text Box 1029"/>
          <p:cNvSpPr txBox="1">
            <a:spLocks noChangeArrowheads="1"/>
          </p:cNvSpPr>
          <p:nvPr/>
        </p:nvSpPr>
        <p:spPr bwMode="auto">
          <a:xfrm rot="-5400000">
            <a:off x="89694" y="2924969"/>
            <a:ext cx="836612" cy="165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/>
              <a:t>DNL [ LSB ]</a:t>
            </a:r>
          </a:p>
        </p:txBody>
      </p:sp>
      <p:pic>
        <p:nvPicPr>
          <p:cNvPr id="1645574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114800" cy="3076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1645575" name="Rectangle 1031"/>
          <p:cNvSpPr>
            <a:spLocks noChangeArrowheads="1"/>
          </p:cNvSpPr>
          <p:nvPr/>
        </p:nvSpPr>
        <p:spPr bwMode="auto">
          <a:xfrm>
            <a:off x="2209800" y="1524000"/>
            <a:ext cx="376238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DNL</a:t>
            </a:r>
            <a:endParaRPr lang="en-US" sz="24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1645576" name="Rectangle 1032"/>
          <p:cNvSpPr>
            <a:spLocks noChangeArrowheads="1"/>
          </p:cNvSpPr>
          <p:nvPr/>
        </p:nvSpPr>
        <p:spPr bwMode="auto">
          <a:xfrm>
            <a:off x="4495800" y="2362200"/>
            <a:ext cx="4343400" cy="3581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DD9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45577" name="Text Box 1033"/>
          <p:cNvSpPr txBox="1">
            <a:spLocks noChangeArrowheads="1"/>
          </p:cNvSpPr>
          <p:nvPr/>
        </p:nvSpPr>
        <p:spPr bwMode="auto">
          <a:xfrm>
            <a:off x="6254750" y="5632450"/>
            <a:ext cx="755650" cy="165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/>
              <a:t>Output Code</a:t>
            </a:r>
          </a:p>
        </p:txBody>
      </p:sp>
      <p:sp>
        <p:nvSpPr>
          <p:cNvPr id="1645578" name="Text Box 1034"/>
          <p:cNvSpPr txBox="1">
            <a:spLocks noChangeArrowheads="1"/>
          </p:cNvSpPr>
          <p:nvPr/>
        </p:nvSpPr>
        <p:spPr bwMode="auto">
          <a:xfrm rot="-5400000">
            <a:off x="4280694" y="3915569"/>
            <a:ext cx="836612" cy="165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/>
              <a:t>INL [ LSB ]</a:t>
            </a:r>
          </a:p>
        </p:txBody>
      </p:sp>
      <p:pic>
        <p:nvPicPr>
          <p:cNvPr id="1645579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4114800" cy="3074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1645580" name="Rectangle 1036"/>
          <p:cNvSpPr>
            <a:spLocks noChangeArrowheads="1"/>
          </p:cNvSpPr>
          <p:nvPr/>
        </p:nvSpPr>
        <p:spPr bwMode="auto">
          <a:xfrm>
            <a:off x="6477000" y="2514600"/>
            <a:ext cx="30797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INL</a:t>
            </a:r>
            <a:endParaRPr lang="en-US" sz="24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1645581" name="Rectangle 1037"/>
          <p:cNvSpPr>
            <a:spLocks noChangeArrowheads="1"/>
          </p:cNvSpPr>
          <p:nvPr/>
        </p:nvSpPr>
        <p:spPr bwMode="auto">
          <a:xfrm>
            <a:off x="228600" y="5181600"/>
            <a:ext cx="876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04788" indent="-204788" algn="l" defTabSz="927100">
              <a:buFontTx/>
              <a:buChar char="•"/>
            </a:pPr>
            <a:r>
              <a:rPr lang="en-US" sz="1600" dirty="0"/>
              <a:t>Differential Non-Linearity: &lt; ± 0.3 LSB</a:t>
            </a:r>
          </a:p>
          <a:p>
            <a:pPr marL="204788" indent="-204788" algn="l" defTabSz="927100">
              <a:buFontTx/>
              <a:buChar char="•"/>
            </a:pPr>
            <a:r>
              <a:rPr lang="en-US" sz="1600" dirty="0"/>
              <a:t>Integral Non-Linearity: &lt; ± 0.2 LSB</a:t>
            </a:r>
          </a:p>
          <a:p>
            <a:pPr marL="204788" indent="-204788" algn="l" defTabSz="927100">
              <a:buFontTx/>
              <a:buChar char="•"/>
            </a:pPr>
            <a:r>
              <a:rPr lang="en-US" sz="1600" dirty="0"/>
              <a:t>Temporal </a:t>
            </a:r>
            <a:r>
              <a:rPr lang="en-US" sz="1600" dirty="0" smtClean="0"/>
              <a:t>Noise: 2.7 LSB</a:t>
            </a:r>
            <a:endParaRPr lang="en-US" sz="1600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Linearity Pitfalls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Florence,  Oct 2013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66160"/>
            <a:ext cx="3886199" cy="266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77440"/>
            <a:ext cx="3977640" cy="27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40" y="1280160"/>
            <a:ext cx="3863506" cy="264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5486400"/>
            <a:ext cx="112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Optimal </a:t>
            </a:r>
            <a:r>
              <a:rPr lang="en-US" sz="1400" dirty="0" err="1" smtClean="0"/>
              <a:t>Vcm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46120" y="4343400"/>
            <a:ext cx="146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Vcm</a:t>
            </a:r>
            <a:r>
              <a:rPr lang="en-US" sz="1400" dirty="0" smtClean="0"/>
              <a:t> off by 80 mV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06440" y="3246120"/>
            <a:ext cx="1553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Vcm</a:t>
            </a:r>
            <a:r>
              <a:rPr lang="en-US" sz="1400" dirty="0" smtClean="0"/>
              <a:t> off by 160 mV</a:t>
            </a:r>
            <a:endParaRPr lang="en-US" sz="1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280160"/>
            <a:ext cx="4572000" cy="22860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1600" dirty="0" smtClean="0"/>
              <a:t>Differential ADC is composed of 2 separate single-ended ADCs</a:t>
            </a:r>
          </a:p>
          <a:p>
            <a:pPr lvl="1">
              <a:spcBef>
                <a:spcPts val="200"/>
              </a:spcBef>
            </a:pPr>
            <a:r>
              <a:rPr lang="en-US" sz="1400" b="0" dirty="0" smtClean="0"/>
              <a:t>If one of the two ADCs saturates before the second one does, the transfer slope changes by 2</a:t>
            </a:r>
            <a:endParaRPr lang="en-US" sz="1400" b="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83280" y="2743200"/>
            <a:ext cx="411480" cy="45720"/>
          </a:xfrm>
          <a:prstGeom prst="straightConnector1">
            <a:avLst/>
          </a:prstGeom>
          <a:ln>
            <a:solidFill>
              <a:srgbClr val="BF5B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4760" y="2651760"/>
            <a:ext cx="115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F5B09"/>
                </a:solidFill>
              </a:rPr>
              <a:t>Slope change</a:t>
            </a:r>
            <a:endParaRPr lang="en-US" sz="1400" dirty="0">
              <a:solidFill>
                <a:srgbClr val="BF5B09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126480" y="1691640"/>
            <a:ext cx="411480" cy="45720"/>
          </a:xfrm>
          <a:prstGeom prst="straightConnector1">
            <a:avLst/>
          </a:prstGeom>
          <a:ln>
            <a:solidFill>
              <a:srgbClr val="BF5B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37960" y="1600200"/>
            <a:ext cx="115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F5B09"/>
                </a:solidFill>
              </a:rPr>
              <a:t>Slope change</a:t>
            </a:r>
            <a:endParaRPr lang="en-US" sz="1400" dirty="0">
              <a:solidFill>
                <a:srgbClr val="BF5B09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97680" y="507492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careful adjustment of the ADC reference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mode voltages</a:t>
            </a:r>
            <a:endParaRPr lang="en-U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smtClean="0"/>
              <a:t>Simultaneous optimal tuning for all channels does</a:t>
            </a:r>
            <a:r>
              <a:rPr lang="en-US" sz="1600" b="1" noProof="0" dirty="0" smtClean="0"/>
              <a:t> not exist due to component mismatch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lower and upper end of ADC for science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19694</TotalTime>
  <Words>1509</Words>
  <Application>Microsoft Office PowerPoint</Application>
  <PresentationFormat>Presentazione su schermo (4:3)</PresentationFormat>
  <Paragraphs>233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Lessons Learned from a Decade of SIDECAR ASIC Applications</vt:lpstr>
      <vt:lpstr>Outline</vt:lpstr>
      <vt:lpstr>SIDECAR Overview</vt:lpstr>
      <vt:lpstr>Missions Employing SIDECAR ASICs</vt:lpstr>
      <vt:lpstr>PreAmp Operation</vt:lpstr>
      <vt:lpstr>PreAmp Drift in Different Operating Modes</vt:lpstr>
      <vt:lpstr>PreAmp + ADC Noise Measurements</vt:lpstr>
      <vt:lpstr>16-bit ADC Linearity</vt:lpstr>
      <vt:lpstr>ADC Linearity Pitfalls </vt:lpstr>
      <vt:lpstr>Offset Dependent ADC Noise</vt:lpstr>
      <vt:lpstr>Noise Characteristic of the Bias Output Voltages</vt:lpstr>
      <vt:lpstr>Filtering Limitations</vt:lpstr>
      <vt:lpstr>LVDS Receiver Concern</vt:lpstr>
      <vt:lpstr>Simulation of LVDS Receiver</vt:lpstr>
      <vt:lpstr>Mitigation for LVDS Receiver Concern </vt:lpstr>
      <vt:lpstr>Multi-ASIC Synchronization</vt:lpstr>
      <vt:lpstr>Multi-ASIC Control Electronics</vt:lpstr>
      <vt:lpstr>Summary</vt:lpstr>
    </vt:vector>
  </TitlesOfParts>
  <Company>Markury Scientific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Operations Concept for the Advanced Camera for Surveys Repair</dc:title>
  <dc:creator>Markus Loose</dc:creator>
  <cp:lastModifiedBy>tecno</cp:lastModifiedBy>
  <cp:revision>232</cp:revision>
  <dcterms:created xsi:type="dcterms:W3CDTF">2009-09-14T05:50:25Z</dcterms:created>
  <dcterms:modified xsi:type="dcterms:W3CDTF">2013-10-10T08:44:42Z</dcterms:modified>
</cp:coreProperties>
</file>