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"/>
  </p:notesMasterIdLst>
  <p:sldIdLst>
    <p:sldId id="339" r:id="rId2"/>
    <p:sldId id="340" r:id="rId3"/>
    <p:sldId id="341" r:id="rId4"/>
    <p:sldId id="348" r:id="rId5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A5F9AF"/>
    <a:srgbClr val="CDD1CD"/>
    <a:srgbClr val="FF9933"/>
    <a:srgbClr val="FD0D07"/>
    <a:srgbClr val="004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542" autoAdjust="0"/>
    <p:restoredTop sz="99121" autoAdjust="0"/>
  </p:normalViewPr>
  <p:slideViewPr>
    <p:cSldViewPr>
      <p:cViewPr>
        <p:scale>
          <a:sx n="75" d="100"/>
          <a:sy n="75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6E86D0-59AD-4AE7-891C-A852977DA0BD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28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ckgroun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0"/>
          <a:stretch>
            <a:fillRect/>
          </a:stretch>
        </p:blipFill>
        <p:spPr bwMode="auto">
          <a:xfrm>
            <a:off x="0" y="5424488"/>
            <a:ext cx="9144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nnoFSPEC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863"/>
            <a:ext cx="1873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IP_Logo_neu_tin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t="17117" r="19257" b="17117"/>
          <a:stretch>
            <a:fillRect/>
          </a:stretch>
        </p:blipFill>
        <p:spPr bwMode="auto">
          <a:xfrm>
            <a:off x="0" y="0"/>
            <a:ext cx="6953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Innovation Days München 2012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94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9363" y="260350"/>
            <a:ext cx="7283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44663"/>
            <a:ext cx="8424862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532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553200"/>
            <a:ext cx="424815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Innovation Days München 2012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5532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1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41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17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17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17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17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17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17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17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178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Innovation Days München 2012</a:t>
            </a:r>
          </a:p>
        </p:txBody>
      </p:sp>
      <p:grpSp>
        <p:nvGrpSpPr>
          <p:cNvPr id="146438" name="Group 6"/>
          <p:cNvGrpSpPr>
            <a:grpSpLocks/>
          </p:cNvGrpSpPr>
          <p:nvPr/>
        </p:nvGrpSpPr>
        <p:grpSpPr bwMode="auto">
          <a:xfrm>
            <a:off x="323850" y="1268413"/>
            <a:ext cx="4103688" cy="4875212"/>
            <a:chOff x="4410" y="845"/>
            <a:chExt cx="1162" cy="1368"/>
          </a:xfrm>
        </p:grpSpPr>
        <p:pic>
          <p:nvPicPr>
            <p:cNvPr id="146435" name="Picture 3" descr="maushir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845"/>
              <a:ext cx="1104" cy="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37" name="Text Box 5"/>
            <p:cNvSpPr txBox="1">
              <a:spLocks noChangeArrowheads="1"/>
            </p:cNvSpPr>
            <p:nvPr/>
          </p:nvSpPr>
          <p:spPr bwMode="auto">
            <a:xfrm>
              <a:off x="4410" y="2144"/>
              <a:ext cx="35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TU Dresden, Krafft</a:t>
              </a:r>
            </a:p>
          </p:txBody>
        </p:sp>
      </p:grp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1258888" y="260350"/>
            <a:ext cx="56896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5800" indent="-685800" algn="ctr" eaLnBrk="0" hangingPunct="0"/>
            <a:r>
              <a:rPr lang="de-DE" sz="2400">
                <a:solidFill>
                  <a:srgbClr val="004178"/>
                </a:solidFill>
                <a:latin typeface="Arial Rounded MT Bold" pitchFamily="34" charset="0"/>
              </a:rPr>
              <a:t>Multiplex Raman Spectroscopy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Innovation Days München 2012</a:t>
            </a:r>
          </a:p>
        </p:txBody>
      </p:sp>
      <p:pic>
        <p:nvPicPr>
          <p:cNvPr id="147476" name="Grafik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8" r="11159"/>
          <a:stretch>
            <a:fillRect/>
          </a:stretch>
        </p:blipFill>
        <p:spPr bwMode="auto">
          <a:xfrm>
            <a:off x="788988" y="1506538"/>
            <a:ext cx="155098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80" name="Picture 24" descr="024606jb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402748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81" name="Rectangle 25"/>
          <p:cNvSpPr>
            <a:spLocks noChangeArrowheads="1"/>
          </p:cNvSpPr>
          <p:nvPr/>
        </p:nvSpPr>
        <p:spPr bwMode="auto">
          <a:xfrm>
            <a:off x="4427538" y="5300663"/>
            <a:ext cx="376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 sz="1200" i="1">
                <a:solidFill>
                  <a:schemeClr val="bg2"/>
                </a:solidFill>
              </a:rPr>
              <a:t>J. Biomed. Opt</a:t>
            </a:r>
            <a:r>
              <a:rPr lang="de-DE" sz="1200">
                <a:solidFill>
                  <a:schemeClr val="bg2"/>
                </a:solidFill>
              </a:rPr>
              <a:t>. 11(6), 060502 (December 13, 2006)</a:t>
            </a:r>
            <a:r>
              <a:rPr lang="de-DE"/>
              <a:t> </a:t>
            </a:r>
          </a:p>
        </p:txBody>
      </p:sp>
      <p:sp>
        <p:nvSpPr>
          <p:cNvPr id="147482" name="Text Box 26"/>
          <p:cNvSpPr txBox="1">
            <a:spLocks noChangeArrowheads="1"/>
          </p:cNvSpPr>
          <p:nvPr/>
        </p:nvSpPr>
        <p:spPr bwMode="auto">
          <a:xfrm>
            <a:off x="3563938" y="1196975"/>
            <a:ext cx="4191000" cy="39211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D0D07"/>
                </a:solidFill>
                <a:latin typeface="Arial Rounded MT Bold" pitchFamily="34" charset="0"/>
              </a:rPr>
              <a:t>„single-pixel“ Raman Spectroscopy</a:t>
            </a:r>
            <a:r>
              <a:rPr lang="de-DE"/>
              <a:t> </a:t>
            </a:r>
          </a:p>
        </p:txBody>
      </p:sp>
      <p:sp>
        <p:nvSpPr>
          <p:cNvPr id="147483" name="Oval 27"/>
          <p:cNvSpPr>
            <a:spLocks noChangeAspect="1" noChangeArrowheads="1"/>
          </p:cNvSpPr>
          <p:nvPr/>
        </p:nvSpPr>
        <p:spPr bwMode="auto">
          <a:xfrm>
            <a:off x="1403350" y="2060575"/>
            <a:ext cx="161925" cy="160338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7484" name="Line 28"/>
          <p:cNvSpPr>
            <a:spLocks noChangeShapeType="1"/>
          </p:cNvSpPr>
          <p:nvPr/>
        </p:nvSpPr>
        <p:spPr bwMode="auto">
          <a:xfrm flipV="1">
            <a:off x="1692275" y="1412875"/>
            <a:ext cx="18002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7485" name="Rectangle 29"/>
          <p:cNvSpPr>
            <a:spLocks noChangeArrowheads="1"/>
          </p:cNvSpPr>
          <p:nvPr/>
        </p:nvSpPr>
        <p:spPr bwMode="auto">
          <a:xfrm>
            <a:off x="1258888" y="260350"/>
            <a:ext cx="56896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5800" indent="-685800" algn="ctr" eaLnBrk="0" hangingPunct="0"/>
            <a:r>
              <a:rPr lang="de-DE" sz="2400">
                <a:solidFill>
                  <a:srgbClr val="004178"/>
                </a:solidFill>
                <a:latin typeface="Arial Rounded MT Bold" pitchFamily="34" charset="0"/>
              </a:rPr>
              <a:t>State-of-the-Art:</a:t>
            </a:r>
          </a:p>
        </p:txBody>
      </p:sp>
      <p:grpSp>
        <p:nvGrpSpPr>
          <p:cNvPr id="147488" name="Group 32"/>
          <p:cNvGrpSpPr>
            <a:grpSpLocks/>
          </p:cNvGrpSpPr>
          <p:nvPr/>
        </p:nvGrpSpPr>
        <p:grpSpPr bwMode="auto">
          <a:xfrm>
            <a:off x="3708400" y="1916113"/>
            <a:ext cx="4625975" cy="4029075"/>
            <a:chOff x="2336" y="1207"/>
            <a:chExt cx="2914" cy="2538"/>
          </a:xfrm>
        </p:grpSpPr>
        <p:pic>
          <p:nvPicPr>
            <p:cNvPr id="147486" name="Picture 30" descr="Maushirn_Uni-Dresd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4" r="2640"/>
            <a:stretch>
              <a:fillRect/>
            </a:stretch>
          </p:blipFill>
          <p:spPr bwMode="auto">
            <a:xfrm>
              <a:off x="2336" y="1207"/>
              <a:ext cx="2914" cy="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87" name="Text Box 31"/>
            <p:cNvSpPr txBox="1">
              <a:spLocks noChangeArrowheads="1"/>
            </p:cNvSpPr>
            <p:nvPr/>
          </p:nvSpPr>
          <p:spPr bwMode="auto">
            <a:xfrm>
              <a:off x="2472" y="2449"/>
              <a:ext cx="74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400" b="1"/>
                <a:t>TU Dresden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82" grpId="0" animBg="1"/>
      <p:bldP spid="1474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Innovation Days München 2012</a:t>
            </a:r>
          </a:p>
        </p:txBody>
      </p:sp>
      <p:pic>
        <p:nvPicPr>
          <p:cNvPr id="148485" name="Grafi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16986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1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1" t="34186" r="25809" b="31627"/>
          <a:stretch>
            <a:fillRect/>
          </a:stretch>
        </p:blipFill>
        <p:spPr bwMode="auto">
          <a:xfrm>
            <a:off x="4643438" y="2420938"/>
            <a:ext cx="25717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502" name="Group 22"/>
          <p:cNvGrpSpPr>
            <a:grpSpLocks/>
          </p:cNvGrpSpPr>
          <p:nvPr/>
        </p:nvGrpSpPr>
        <p:grpSpPr bwMode="auto">
          <a:xfrm>
            <a:off x="2268538" y="1196975"/>
            <a:ext cx="5006975" cy="1133475"/>
            <a:chOff x="1429" y="754"/>
            <a:chExt cx="3154" cy="714"/>
          </a:xfrm>
        </p:grpSpPr>
        <p:sp>
          <p:nvSpPr>
            <p:cNvPr id="148490" name="Text Box 10"/>
            <p:cNvSpPr txBox="1">
              <a:spLocks noChangeArrowheads="1"/>
            </p:cNvSpPr>
            <p:nvPr/>
          </p:nvSpPr>
          <p:spPr bwMode="auto">
            <a:xfrm>
              <a:off x="2245" y="754"/>
              <a:ext cx="2338" cy="24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FD0D07"/>
                  </a:solidFill>
                  <a:latin typeface="Arial Rounded MT Bold" pitchFamily="34" charset="0"/>
                </a:rPr>
                <a:t>Multiplex Raman Spectroscopy</a:t>
              </a:r>
              <a:r>
                <a:rPr lang="de-DE"/>
                <a:t> </a:t>
              </a:r>
            </a:p>
          </p:txBody>
        </p:sp>
        <p:sp>
          <p:nvSpPr>
            <p:cNvPr id="148492" name="Line 12"/>
            <p:cNvSpPr>
              <a:spLocks noChangeShapeType="1"/>
            </p:cNvSpPr>
            <p:nvPr/>
          </p:nvSpPr>
          <p:spPr bwMode="auto">
            <a:xfrm flipH="1">
              <a:off x="1429" y="890"/>
              <a:ext cx="77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8493" name="Line 13"/>
            <p:cNvSpPr>
              <a:spLocks noChangeShapeType="1"/>
            </p:cNvSpPr>
            <p:nvPr/>
          </p:nvSpPr>
          <p:spPr bwMode="auto">
            <a:xfrm flipH="1">
              <a:off x="1429" y="890"/>
              <a:ext cx="77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8494" name="Line 14"/>
            <p:cNvSpPr>
              <a:spLocks noChangeShapeType="1"/>
            </p:cNvSpPr>
            <p:nvPr/>
          </p:nvSpPr>
          <p:spPr bwMode="auto">
            <a:xfrm flipH="1">
              <a:off x="1429" y="890"/>
              <a:ext cx="771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8495" name="Line 15"/>
            <p:cNvSpPr>
              <a:spLocks noChangeShapeType="1"/>
            </p:cNvSpPr>
            <p:nvPr/>
          </p:nvSpPr>
          <p:spPr bwMode="auto">
            <a:xfrm flipH="1">
              <a:off x="1429" y="890"/>
              <a:ext cx="771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8497" name="Line 17"/>
            <p:cNvSpPr>
              <a:spLocks noChangeShapeType="1"/>
            </p:cNvSpPr>
            <p:nvPr/>
          </p:nvSpPr>
          <p:spPr bwMode="auto">
            <a:xfrm flipH="1">
              <a:off x="1429" y="890"/>
              <a:ext cx="771" cy="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8498" name="Line 18"/>
            <p:cNvSpPr>
              <a:spLocks noChangeShapeType="1"/>
            </p:cNvSpPr>
            <p:nvPr/>
          </p:nvSpPr>
          <p:spPr bwMode="auto">
            <a:xfrm flipH="1">
              <a:off x="1429" y="890"/>
              <a:ext cx="771" cy="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2627313" y="20605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48500" name="Text Box 20"/>
          <p:cNvSpPr txBox="1">
            <a:spLocks noChangeArrowheads="1"/>
          </p:cNvSpPr>
          <p:nvPr/>
        </p:nvSpPr>
        <p:spPr bwMode="auto">
          <a:xfrm>
            <a:off x="2484438" y="2205038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D0D07"/>
                </a:solidFill>
              </a:rPr>
              <a:t>400</a:t>
            </a:r>
          </a:p>
          <a:p>
            <a:r>
              <a:rPr lang="de-DE">
                <a:solidFill>
                  <a:srgbClr val="FD0D07"/>
                </a:solidFill>
              </a:rPr>
              <a:t>points</a:t>
            </a: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1258888" y="260350"/>
            <a:ext cx="56896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5800" indent="-685800" algn="ctr" eaLnBrk="0" hangingPunct="0"/>
            <a:r>
              <a:rPr lang="de-DE" sz="2400">
                <a:solidFill>
                  <a:srgbClr val="004178"/>
                </a:solidFill>
                <a:latin typeface="Arial Rounded MT Bold" pitchFamily="34" charset="0"/>
              </a:rPr>
              <a:t>Innovation:</a:t>
            </a:r>
          </a:p>
        </p:txBody>
      </p:sp>
      <p:grpSp>
        <p:nvGrpSpPr>
          <p:cNvPr id="148503" name="Group 23"/>
          <p:cNvGrpSpPr>
            <a:grpSpLocks/>
          </p:cNvGrpSpPr>
          <p:nvPr/>
        </p:nvGrpSpPr>
        <p:grpSpPr bwMode="auto">
          <a:xfrm>
            <a:off x="0" y="0"/>
            <a:ext cx="9144000" cy="6889750"/>
            <a:chOff x="0" y="0"/>
            <a:chExt cx="5760" cy="4340"/>
          </a:xfrm>
        </p:grpSpPr>
        <p:pic>
          <p:nvPicPr>
            <p:cNvPr id="148504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05" name="Text Box 25"/>
            <p:cNvSpPr txBox="1">
              <a:spLocks noChangeArrowheads="1"/>
            </p:cNvSpPr>
            <p:nvPr/>
          </p:nvSpPr>
          <p:spPr bwMode="auto">
            <a:xfrm>
              <a:off x="3107" y="164"/>
              <a:ext cx="24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Arial Rounded MT Bold" pitchFamily="34" charset="0"/>
                  <a:cs typeface="Arial" charset="0"/>
                </a:rPr>
                <a:t>MUSE Reference Spectrograph </a:t>
              </a:r>
            </a:p>
            <a:p>
              <a:r>
                <a:rPr lang="de-DE">
                  <a:latin typeface="Arial Rounded MT Bold" pitchFamily="34" charset="0"/>
                  <a:cs typeface="Arial" charset="0"/>
                </a:rPr>
                <a:t>am AIP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Innovation Days München 2012</a:t>
            </a:r>
          </a:p>
        </p:txBody>
      </p:sp>
      <p:pic>
        <p:nvPicPr>
          <p:cNvPr id="15565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971550" y="4149725"/>
            <a:ext cx="936625" cy="1439863"/>
          </a:xfrm>
          <a:prstGeom prst="straightConnector1">
            <a:avLst/>
          </a:prstGeom>
          <a:ln w="28575">
            <a:solidFill>
              <a:srgbClr val="1D1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1187450" y="4076700"/>
            <a:ext cx="1439863" cy="1557338"/>
          </a:xfrm>
          <a:prstGeom prst="straightConnector1">
            <a:avLst/>
          </a:prstGeom>
          <a:ln w="28575">
            <a:solidFill>
              <a:srgbClr val="1D1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654" name="Textfeld 7"/>
          <p:cNvSpPr txBox="1">
            <a:spLocks noChangeArrowheads="1"/>
          </p:cNvSpPr>
          <p:nvPr/>
        </p:nvSpPr>
        <p:spPr bwMode="auto">
          <a:xfrm>
            <a:off x="438150" y="1628775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solidFill>
                  <a:srgbClr val="FF0000"/>
                </a:solidFill>
                <a:cs typeface="Arial" charset="0"/>
              </a:rPr>
              <a:t>fibres</a:t>
            </a: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323850" y="1484313"/>
            <a:ext cx="0" cy="180816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323850" y="3284538"/>
            <a:ext cx="55435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5657" name="Textfeld 14"/>
          <p:cNvSpPr txBox="1">
            <a:spLocks noChangeArrowheads="1"/>
          </p:cNvSpPr>
          <p:nvPr/>
        </p:nvSpPr>
        <p:spPr bwMode="auto">
          <a:xfrm>
            <a:off x="5867400" y="2884488"/>
            <a:ext cx="145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Wavelength</a:t>
            </a:r>
            <a:endParaRPr lang="en-US" sz="20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5658" name="Titel 1"/>
          <p:cNvSpPr>
            <a:spLocks/>
          </p:cNvSpPr>
          <p:nvPr/>
        </p:nvSpPr>
        <p:spPr bwMode="auto">
          <a:xfrm>
            <a:off x="1692275" y="0"/>
            <a:ext cx="511175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e-DE" sz="2400">
                <a:solidFill>
                  <a:srgbClr val="004178"/>
                </a:solidFill>
                <a:latin typeface="Arial Rounded MT Bold" pitchFamily="34" charset="0"/>
              </a:rPr>
              <a:t>world‘s </a:t>
            </a:r>
            <a:r>
              <a:rPr lang="de-DE" sz="2400">
                <a:solidFill>
                  <a:srgbClr val="FD0D07"/>
                </a:solidFill>
                <a:latin typeface="Arial Rounded MT Bold" pitchFamily="34" charset="0"/>
              </a:rPr>
              <a:t>1</a:t>
            </a:r>
            <a:r>
              <a:rPr lang="de-DE" sz="2400" baseline="30000">
                <a:solidFill>
                  <a:srgbClr val="FD0D07"/>
                </a:solidFill>
                <a:latin typeface="Arial Rounded MT Bold" pitchFamily="34" charset="0"/>
              </a:rPr>
              <a:t>st</a:t>
            </a:r>
            <a:r>
              <a:rPr lang="de-DE" sz="2400">
                <a:solidFill>
                  <a:srgbClr val="004178"/>
                </a:solidFill>
                <a:latin typeface="Arial Rounded MT Bold" pitchFamily="34" charset="0"/>
              </a:rPr>
              <a:t> 3D Raman Spectra…</a:t>
            </a:r>
            <a:endParaRPr lang="en-US" sz="2400">
              <a:solidFill>
                <a:srgbClr val="004178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11_AIP-Audit_innoFSPEC</Template>
  <TotalTime>0</TotalTime>
  <Words>63</Words>
  <Application>Microsoft Office PowerPoint</Application>
  <PresentationFormat>Presentazione su schermo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Arial Rounded MT Bold</vt:lpstr>
      <vt:lpstr>Calibri</vt:lpstr>
      <vt:lpstr>1_Standarddesign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Multiplex-Raman-Spektroskopie</dc:title>
  <dc:subject>Handlungsfeldkonferenz Optikcluster Berlin-Brandenburg</dc:subject>
  <dc:creator>Martin M. Roth</dc:creator>
  <cp:lastModifiedBy>tecno</cp:lastModifiedBy>
  <cp:revision>36</cp:revision>
  <dcterms:created xsi:type="dcterms:W3CDTF">2011-10-27T05:12:44Z</dcterms:created>
  <dcterms:modified xsi:type="dcterms:W3CDTF">2013-10-09T06:41:19Z</dcterms:modified>
</cp:coreProperties>
</file>