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7" r:id="rId2"/>
    <p:sldId id="258" r:id="rId3"/>
    <p:sldId id="334" r:id="rId4"/>
    <p:sldId id="264" r:id="rId5"/>
    <p:sldId id="336" r:id="rId6"/>
    <p:sldId id="337" r:id="rId7"/>
    <p:sldId id="270" r:id="rId8"/>
    <p:sldId id="300" r:id="rId9"/>
    <p:sldId id="292" r:id="rId10"/>
    <p:sldId id="319" r:id="rId11"/>
    <p:sldId id="318" r:id="rId12"/>
    <p:sldId id="338" r:id="rId1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10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preferSingleView="1">
    <p:restoredLeft sz="19076" autoAdjust="0"/>
    <p:restoredTop sz="88765" autoAdjust="0"/>
  </p:normalViewPr>
  <p:slideViewPr>
    <p:cSldViewPr>
      <p:cViewPr varScale="1">
        <p:scale>
          <a:sx n="76" d="100"/>
          <a:sy n="76" d="100"/>
        </p:scale>
        <p:origin x="-18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F294CCFB-749A-2F47-8EBA-00DE4241A432}" type="slidenum">
              <a:rPr lang="en-US" altLang="en-US"/>
              <a:pPr/>
              <a:t>‹N›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243235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i="1">
                <a:latin typeface="Times New Roman" pitchFamily="-110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i="1">
                <a:latin typeface="Times New Roman" pitchFamily="-110" charset="0"/>
              </a:defRPr>
            </a:lvl1pPr>
          </a:lstStyle>
          <a:p>
            <a:fld id="{1783C958-1F1B-2347-8B37-D6BC4B56CB47}" type="slidenum">
              <a:rPr lang="en-US" altLang="en-US"/>
              <a:pPr/>
              <a:t>‹N›</a:t>
            </a:fld>
            <a:endParaRPr lang="en-US" alt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1225" y="4343400"/>
            <a:ext cx="50323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2150"/>
            <a:ext cx="455295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36048723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Outline of talk and topics to be covered.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37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Contour map of mounted CCD shows excellent conformance, within 1.7 µm RMS of the 5.44-m target radius.</a:t>
            </a:r>
          </a:p>
          <a:p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Cleared for AMOS Conf 2013, T. Blake (DARPA/TTO) et al.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76032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Summary of talk and topics covered.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8037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Limits</a:t>
            </a:r>
            <a:r>
              <a:rPr lang="en-US" baseline="0" dirty="0" smtClean="0"/>
              <a:t> to deforming Si. Cylindrical deformation is much simpler to perform than spherical deformation. Tests done on very thin sections with thickness &lt;50 µm and with few surface flaws due to chemical thinning process. Maximum strain is &gt; 0 at “north pole” and approx 3/16*(radius of circular disk/radius of sphere)^2. For cylindrical deformation, |strain| = (0.5*membrane thickness/radius of cylinder).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Previously cleared for MSS Conference (MS-14362A)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8105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Photographs</a:t>
            </a:r>
            <a:r>
              <a:rPr lang="en-US" baseline="0" dirty="0" smtClean="0"/>
              <a:t> and cartoon cross section of CCD thinned in the center to allow pressurization and deformation of the Si.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Cartoon of jig used to pressurize the</a:t>
            </a:r>
            <a:r>
              <a:rPr lang="en-US" baseline="0" dirty="0" smtClean="0"/>
              <a:t> thinned CCD.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Fracture strain agrees well with literature for single-crystal Si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Previously cleared for MSS Conference (MS-14362A)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. 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95382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Experimental</a:t>
            </a:r>
            <a:r>
              <a:rPr lang="en-US" baseline="0" dirty="0" smtClean="0"/>
              <a:t> results of deformation relating temperature and pressure to change in dark current, giving rise to a simple formula for Id.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Variation of dark current with position across the diameter of the thinned section of the CCD.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Deformation remains elastic, with changes in Id remaining reproducible for many pressure cycles.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Previously cleared for MSS Conference (MS-14362A)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220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Experimental</a:t>
            </a:r>
            <a:r>
              <a:rPr lang="en-US" baseline="0" dirty="0" smtClean="0"/>
              <a:t> results of deformation relating temperature and pressure to change in dark current, giving rise to a simple formula for Id.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Dark current increases with deformation, but a=can be compensated by modest cooling of &lt; 5°C.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Deformation remains elastic, with changes in Id remaining reproducible for many pressure cycles.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Previously cleared for MSS Conference (MS-14362A)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. </a:t>
            </a:r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22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means of increasing the solid angle covered is to decrease the solid angle of</a:t>
            </a:r>
            <a:r>
              <a:rPr lang="en-US" baseline="0" dirty="0" smtClean="0"/>
              <a:t> a local region. Petal design is configured for gaps to disappear after curving to a given spherical radius. Note other curved surfaces could be accommodated. Membrane thickness ≈45 µm.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Times New Roman" pitchFamily="-110" charset="0"/>
                <a:ea typeface="+mn-ea"/>
                <a:cs typeface="+mn-cs"/>
              </a:rPr>
              <a:t> </a:t>
            </a:r>
            <a:endParaRPr lang="en-US" dirty="0" smtClean="0"/>
          </a:p>
          <a:p>
            <a:r>
              <a:rPr lang="en-US" dirty="0" smtClean="0"/>
              <a:t>Design goals</a:t>
            </a:r>
            <a:r>
              <a:rPr lang="en-US" baseline="0" dirty="0" smtClean="0"/>
              <a:t> for optical performance of curved petal-chip CCD. The objective was to demonstrate a compact imager with a small radius of curvature. This is to be used on the f/2 optics train with a spherical focal surface.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Previously cleared for MSS Conference (MS-14362A).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379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SST is operated to rapidly surveil the sky for </a:t>
            </a:r>
            <a:r>
              <a:rPr lang="en-US" baseline="0" dirty="0" smtClean="0"/>
              <a:t>dim satellite targets and to perform astrometry. </a:t>
            </a:r>
            <a:r>
              <a:rPr lang="en-US" dirty="0" smtClean="0"/>
              <a:t>Photo of completed focal-surface array in SST. Curvature of array appears</a:t>
            </a:r>
            <a:r>
              <a:rPr lang="en-US" baseline="0" dirty="0" smtClean="0"/>
              <a:t> to curve the reflection of the fluorescent bulb in the photo.</a:t>
            </a:r>
          </a:p>
          <a:p>
            <a:r>
              <a:rPr lang="en-US" baseline="0" dirty="0" smtClean="0"/>
              <a:t>Photo of SST in place in NM.</a:t>
            </a:r>
          </a:p>
          <a:p>
            <a:endParaRPr lang="en-US" baseline="0" dirty="0" smtClean="0"/>
          </a:p>
          <a:p>
            <a:r>
              <a:rPr lang="en-US" baseline="0" dirty="0" smtClean="0"/>
              <a:t>Cleared for DARPA/TTO/SST website.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83C958-1F1B-2347-8B37-D6BC4B56CB47}" type="slidenum">
              <a:rPr lang="en-US" altLang="en-US" smtClean="0"/>
              <a:pPr/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9046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A15283-D99B-4C36-97CB-8678DD0239F2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0563"/>
            <a:ext cx="4554538" cy="34163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225" y="4343400"/>
            <a:ext cx="5032375" cy="4116388"/>
          </a:xfrm>
          <a:noFill/>
          <a:ln/>
        </p:spPr>
        <p:txBody>
          <a:bodyPr/>
          <a:lstStyle/>
          <a:p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Method of mounting large format CCDs without buckling using a vacuum fixture. Thinned CCD is drawn down into curved vacuum chuck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and </a:t>
            </a:r>
            <a:r>
              <a:rPr lang="en-US" dirty="0" smtClean="0">
                <a:latin typeface="Times New Roman" pitchFamily="18" charset="0"/>
                <a:ea typeface="ＭＳ Ｐゴシック" pitchFamily="34" charset="-128"/>
              </a:rPr>
              <a:t>mounted onto curved mandrel with epoxy. After the epoxy cures, the vacuum is released. This adds about 5% processing</a:t>
            </a: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 time and reduces yield by about 5%.</a:t>
            </a:r>
          </a:p>
          <a:p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Contour map of mounted CCD shows excellent conformance, within 1.7 µm RMS of the 5.44-m target radius.</a:t>
            </a:r>
          </a:p>
          <a:p>
            <a:endParaRPr lang="en-US" baseline="0" dirty="0" smtClean="0">
              <a:latin typeface="Times New Roman" pitchFamily="18" charset="0"/>
              <a:ea typeface="ＭＳ Ｐゴシック" pitchFamily="34" charset="-128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latin typeface="Times New Roman" pitchFamily="18" charset="0"/>
                <a:ea typeface="ＭＳ Ｐゴシック" pitchFamily="34" charset="-128"/>
              </a:rPr>
              <a:t>Cleared for AMOS Conf 2013, T. Blake (DARPA/TTO) et al.</a:t>
            </a:r>
            <a:endParaRPr lang="en-US" dirty="0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D41E2C-8415-294B-8DA3-5F3B5D2D22CD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285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Profile measurement of mounted CCD, within 3 µm for conformance to 5.440-m</a:t>
            </a:r>
            <a:r>
              <a:rPr lang="en-US" baseline="0" dirty="0" smtClean="0"/>
              <a:t> radius; best fit radius is 5.446 m.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832104" y="1389888"/>
            <a:ext cx="7479792" cy="1298448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 sz="36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6202" name="Rectangle 108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2104" y="3008376"/>
            <a:ext cx="7479792" cy="1792224"/>
          </a:xfrm>
          <a:prstGeom prst="rect">
            <a:avLst/>
          </a:prstGeom>
          <a:ln w="12700">
            <a:headEnd type="none" w="sm" len="sm"/>
            <a:tailEnd type="none" w="sm" len="sm"/>
          </a:ln>
        </p:spPr>
        <p:txBody>
          <a:bodyPr lIns="91440" tIns="45720" rIns="91440" bIns="4572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Tx/>
              <a:buNone/>
              <a:defRPr sz="22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0" y="950976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0" y="6355080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2" name="Picture 1" descr="LL_Logo_blu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072" y="5111496"/>
            <a:ext cx="3429000" cy="3454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1344168" y="1700784"/>
            <a:ext cx="6455664" cy="394106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chart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344168" y="1252728"/>
            <a:ext cx="6455664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344168" y="5705856"/>
            <a:ext cx="6455664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7096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086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4335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3513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49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819302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/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Arial"/>
              <a:buChar char="•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398678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/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4663440" y="1289304"/>
            <a:ext cx="398678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/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80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714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832" y="146304"/>
            <a:ext cx="7260336" cy="4663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289304"/>
            <a:ext cx="8193024" cy="4828032"/>
          </a:xfrm>
          <a:prstGeom prst="rect">
            <a:avLst/>
          </a:prstGeom>
        </p:spPr>
        <p:txBody>
          <a:bodyPr/>
          <a:lstStyle>
            <a:lvl1pPr marL="237744" indent="-237744">
              <a:lnSpc>
                <a:spcPts val="2200"/>
              </a:lnSpc>
              <a:spcBef>
                <a:spcPts val="12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ts val="2000"/>
              </a:lnSpc>
              <a:spcBef>
                <a:spcPts val="600"/>
              </a:spcBef>
              <a:defRPr/>
            </a:lvl2pPr>
            <a:lvl3pPr marL="758952" indent="-182880">
              <a:lnSpc>
                <a:spcPts val="1800"/>
              </a:lnSpc>
              <a:spcBef>
                <a:spcPts val="6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ts val="1600"/>
              </a:lnSpc>
              <a:spcBef>
                <a:spcPts val="600"/>
              </a:spcBef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6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41832" y="594360"/>
            <a:ext cx="7260336" cy="304800"/>
          </a:xfrm>
          <a:prstGeom prst="rect">
            <a:avLst/>
          </a:prstGeom>
        </p:spPr>
        <p:txBody>
          <a:bodyPr vert="horz"/>
          <a:lstStyle>
            <a:lvl1pPr marL="0" indent="0" algn="ctr">
              <a:lnSpc>
                <a:spcPts val="2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24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88" y="1682496"/>
            <a:ext cx="8193024" cy="4443984"/>
          </a:xfrm>
          <a:prstGeom prst="rect">
            <a:avLst/>
          </a:prstGeom>
        </p:spPr>
        <p:txBody>
          <a:bodyPr anchor="t" anchorCtr="1"/>
          <a:lstStyle>
            <a:lvl1pPr marL="237744" indent="-237744">
              <a:lnSpc>
                <a:spcPts val="2200"/>
              </a:lnSpc>
              <a:spcBef>
                <a:spcPts val="1500"/>
              </a:spcBef>
              <a:buSzPct val="100000"/>
              <a:buFont typeface="Arial"/>
              <a:buChar char="•"/>
              <a:defRPr/>
            </a:lvl1pPr>
            <a:lvl2pPr marL="539496" indent="-256032">
              <a:lnSpc>
                <a:spcPts val="2000"/>
              </a:lnSpc>
              <a:spcBef>
                <a:spcPts val="1500"/>
              </a:spcBef>
              <a:defRPr/>
            </a:lvl2pPr>
            <a:lvl3pPr marL="758952" indent="-182880">
              <a:lnSpc>
                <a:spcPts val="1800"/>
              </a:lnSpc>
              <a:spcBef>
                <a:spcPts val="1500"/>
              </a:spcBef>
              <a:buSzPct val="90000"/>
              <a:buFont typeface="Wingdings" charset="2"/>
              <a:buChar char="§"/>
              <a:defRPr/>
            </a:lvl3pPr>
            <a:lvl4pPr marL="1033272" indent="0">
              <a:lnSpc>
                <a:spcPts val="1600"/>
              </a:lnSpc>
              <a:spcBef>
                <a:spcPts val="1500"/>
              </a:spcBef>
              <a:buFontTx/>
              <a:buNone/>
              <a:defRPr/>
            </a:lvl4pPr>
            <a:lvl5pPr marL="1261872" indent="0">
              <a:lnSpc>
                <a:spcPts val="1400"/>
              </a:lnSpc>
              <a:spcBef>
                <a:spcPts val="1500"/>
              </a:spcBef>
              <a:buSzPct val="85000"/>
              <a:buFontTx/>
              <a:buNone/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34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81912" y="1764792"/>
            <a:ext cx="5971032" cy="3776472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81912" y="1316736"/>
            <a:ext cx="5971032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581912" y="5605272"/>
            <a:ext cx="5971032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7905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quarter" idx="10"/>
          </p:nvPr>
        </p:nvSpPr>
        <p:spPr>
          <a:xfrm>
            <a:off x="1737360" y="1828800"/>
            <a:ext cx="5687568" cy="33467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/>
          <a:lstStyle>
            <a:lvl1pPr marL="0" indent="0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/>
            </a:lvl1pPr>
          </a:lstStyle>
          <a:p>
            <a:r>
              <a:rPr lang="en-US" dirty="0" smtClean="0"/>
              <a:t>Click icon to add media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737360" y="1371600"/>
            <a:ext cx="5687568" cy="374904"/>
          </a:xfrm>
          <a:prstGeom prst="rect">
            <a:avLst/>
          </a:prstGeom>
        </p:spPr>
        <p:txBody>
          <a:bodyPr vert="horz" anchor="b" anchorCtr="0"/>
          <a:lstStyle>
            <a:lvl1pPr marL="0" indent="0" algn="ctr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80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737360" y="5230368"/>
            <a:ext cx="5687568" cy="274320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lnSpc>
                <a:spcPts val="1400"/>
              </a:lnSpc>
              <a:spcBef>
                <a:spcPts val="300"/>
              </a:spcBef>
              <a:spcAft>
                <a:spcPts val="600"/>
              </a:spcAft>
              <a:buFontTx/>
              <a:buNone/>
              <a:defRPr sz="1200" b="1" i="0" baseline="0"/>
            </a:lvl1pPr>
            <a:lvl2pPr marL="520700" indent="0">
              <a:buNone/>
              <a:defRPr/>
            </a:lvl2pPr>
            <a:lvl3pPr marL="976313" indent="0">
              <a:buNone/>
              <a:defRPr/>
            </a:lvl3pPr>
            <a:lvl4pPr marL="1427162" indent="0"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03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41832" y="100584"/>
            <a:ext cx="7260336" cy="813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64" tIns="46033" rIns="92064" bIns="4603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0" y="950976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320040" y="6455664"/>
            <a:ext cx="1088136" cy="2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 anchor="t" anchorCtr="0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700" b="0" i="0" baseline="0" dirty="0" smtClean="0"/>
              <a:t>SDW 2013 - </a:t>
            </a:r>
            <a:fld id="{321F32AB-3DDB-C54A-A434-42EC1FB733CD}" type="slidenum">
              <a:rPr lang="en-US" altLang="en-US" sz="700" b="0" i="0" smtClean="0"/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‹N›</a:t>
            </a:fld>
            <a:endParaRPr lang="en-US" altLang="en-US" sz="700" b="0" i="0" baseline="0" dirty="0" smtClean="0"/>
          </a:p>
          <a:p>
            <a:pPr algn="l">
              <a:lnSpc>
                <a:spcPct val="100000"/>
              </a:lnSpc>
            </a:pPr>
            <a:r>
              <a:rPr lang="en-US" altLang="en-US" sz="700" b="0" i="0" baseline="0" dirty="0" smtClean="0"/>
              <a:t>JAG  MM/DD/YY</a:t>
            </a:r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0" y="6355080"/>
            <a:ext cx="9144000" cy="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44" y="0"/>
              </a:cxn>
              <a:cxn ang="0">
                <a:pos x="0" y="0"/>
              </a:cxn>
            </a:cxnLst>
            <a:rect l="0" t="0" r="r" b="b"/>
            <a:pathLst>
              <a:path w="6145" h="1">
                <a:moveTo>
                  <a:pt x="0" y="0"/>
                </a:moveTo>
                <a:lnTo>
                  <a:pt x="6144" y="0"/>
                </a:lnTo>
                <a:lnTo>
                  <a:pt x="0" y="0"/>
                </a:lnTo>
              </a:path>
            </a:pathLst>
          </a:custGeom>
          <a:noFill/>
          <a:ln w="22225" cap="flat" cmpd="sng">
            <a:solidFill>
              <a:schemeClr val="accent4"/>
            </a:solidFill>
            <a:prstDash val="solid"/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3" name="Picture 2" descr="LL_Logo_blue_nomark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704" y="6473952"/>
            <a:ext cx="2023269" cy="230071"/>
          </a:xfrm>
          <a:prstGeom prst="rect">
            <a:avLst/>
          </a:prstGeom>
        </p:spPr>
      </p:pic>
      <p:pic>
        <p:nvPicPr>
          <p:cNvPr id="6" name="Picture 5" descr="LL_Logo_alone_blue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46888"/>
            <a:ext cx="548658" cy="53110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4" r:id="rId4"/>
    <p:sldLayoutId id="2147483662" r:id="rId5"/>
    <p:sldLayoutId id="2147483656" r:id="rId6"/>
    <p:sldLayoutId id="2147483658" r:id="rId7"/>
    <p:sldLayoutId id="2147483659" r:id="rId8"/>
    <p:sldLayoutId id="2147483660" r:id="rId9"/>
    <p:sldLayoutId id="2147483661" r:id="rId10"/>
    <p:sldLayoutId id="2147483663" r:id="rId11"/>
  </p:sldLayoutIdLst>
  <p:txStyles>
    <p:titleStyle>
      <a:lvl1pPr algn="ctr" rtl="0" eaLnBrk="1" fontAlgn="base" hangingPunct="1">
        <a:lnSpc>
          <a:spcPts val="28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2pPr>
      <a:lvl3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3pPr>
      <a:lvl4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4pPr>
      <a:lvl5pPr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5pPr>
      <a:lvl6pPr marL="4572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6pPr>
      <a:lvl7pPr marL="9144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7pPr>
      <a:lvl8pPr marL="13716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8pPr>
      <a:lvl9pPr marL="1828800" algn="ctr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25000"/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862013" indent="-34131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-110" charset="-128"/>
        </a:defRPr>
      </a:lvl2pPr>
      <a:lvl3pPr marL="1204913" indent="-228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600" b="1">
          <a:solidFill>
            <a:schemeClr val="tx1"/>
          </a:solidFill>
          <a:latin typeface="+mn-lt"/>
          <a:ea typeface="ＭＳ Ｐゴシック" pitchFamily="-110" charset="-128"/>
        </a:defRPr>
      </a:lvl3pPr>
      <a:lvl4pPr marL="1546225" indent="-119063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4pPr>
      <a:lvl5pPr marL="18288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5pPr>
      <a:lvl6pPr marL="22860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6pPr>
      <a:lvl7pPr marL="27432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7pPr>
      <a:lvl8pPr marL="32004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8pPr>
      <a:lvl9pPr marL="3657600" algn="l" rtl="0" eaLnBrk="1" fontAlgn="base" hangingPunct="1">
        <a:lnSpc>
          <a:spcPct val="90000"/>
        </a:lnSpc>
        <a:spcBef>
          <a:spcPct val="25000"/>
        </a:spcBef>
        <a:spcAft>
          <a:spcPct val="0"/>
        </a:spcAft>
        <a:buSzPct val="100000"/>
        <a:buChar char=" "/>
        <a:defRPr sz="1400" b="1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600200"/>
            <a:ext cx="8001000" cy="1143000"/>
          </a:xfrm>
        </p:spPr>
        <p:txBody>
          <a:bodyPr/>
          <a:lstStyle/>
          <a:p>
            <a:r>
              <a:rPr lang="en-US" dirty="0"/>
              <a:t>Spherically </a:t>
            </a:r>
            <a:r>
              <a:rPr lang="en-US" dirty="0" smtClean="0"/>
              <a:t>Curved </a:t>
            </a:r>
            <a:r>
              <a:rPr lang="en-US" dirty="0"/>
              <a:t>CCD Imagers for Passive Sensors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43200"/>
            <a:ext cx="7391400" cy="2286000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dirty="0"/>
              <a:t>J. A. Gregory, A. M. Smith, E. C. Pearce, R. </a:t>
            </a:r>
            <a:r>
              <a:rPr lang="en-US" sz="1800" dirty="0" smtClean="0"/>
              <a:t>L. Lambour,</a:t>
            </a:r>
          </a:p>
          <a:p>
            <a:pPr>
              <a:spcAft>
                <a:spcPts val="0"/>
              </a:spcAft>
            </a:pPr>
            <a:r>
              <a:rPr lang="en-US" sz="1800" dirty="0" smtClean="0"/>
              <a:t>R. Y. Shah, H. R. Clark, K. Warner, R. M. Osgood III, D. F. Woods, A. E. DeCew, S. E. Forman, L. Mendenhall, C. </a:t>
            </a:r>
            <a:r>
              <a:rPr lang="en-US" sz="1800" dirty="0"/>
              <a:t>M. DeFranzo</a:t>
            </a:r>
            <a:r>
              <a:rPr lang="en-US" sz="1800" dirty="0" smtClean="0"/>
              <a:t>, </a:t>
            </a:r>
          </a:p>
          <a:p>
            <a:pPr>
              <a:spcAft>
                <a:spcPts val="0"/>
              </a:spcAft>
            </a:pPr>
            <a:r>
              <a:rPr lang="en-US" sz="1800" dirty="0" smtClean="0"/>
              <a:t>V. S. Dolat, and </a:t>
            </a:r>
            <a:r>
              <a:rPr lang="en-US" sz="1800" dirty="0"/>
              <a:t>A. H. </a:t>
            </a:r>
            <a:r>
              <a:rPr lang="en-US" sz="1800" dirty="0" smtClean="0"/>
              <a:t>Loomis 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6324600"/>
            <a:ext cx="876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*This work was sponsored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the Defense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Advanced Research Projects Agency (DARPA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)/Tactical Technology 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Office 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(TTO</a:t>
            </a:r>
            <a:r>
              <a:rPr lang="en-US" sz="1100" dirty="0">
                <a:latin typeface="Times New Roman" pitchFamily="18" charset="0"/>
                <a:cs typeface="Times New Roman" pitchFamily="18" charset="0"/>
              </a:rPr>
              <a:t>) under Air Force contract number FA8721-05-C-0002.  Opinions, interpretations, conclusions, and recommendations are those of the authors and are not necessarily endorsed by the United States Government.</a:t>
            </a:r>
          </a:p>
        </p:txBody>
      </p:sp>
    </p:spTree>
    <p:extLst>
      <p:ext uri="{BB962C8B-B14F-4D97-AF65-F5344CB8AC3E}">
        <p14:creationId xmlns:p14="http://schemas.microsoft.com/office/powerpoint/2010/main" val="1689224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Scan </a:t>
            </a:r>
            <a:r>
              <a:rPr lang="en-US" dirty="0"/>
              <a:t>Results: CCD Held by Vacuum Chuck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962400"/>
            <a:ext cx="4343400" cy="1371600"/>
          </a:xfrm>
        </p:spPr>
        <p:txBody>
          <a:bodyPr/>
          <a:lstStyle/>
          <a:p>
            <a:r>
              <a:rPr lang="en-US" dirty="0"/>
              <a:t>Radius of curvature confirmed:5.446 </a:t>
            </a:r>
            <a:r>
              <a:rPr lang="en-US" dirty="0" smtClean="0"/>
              <a:t>m vs. 5.440-m target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>
                <a:cs typeface="Arial" charset="0"/>
              </a:rPr>
              <a:t> </a:t>
            </a:r>
            <a:r>
              <a:rPr lang="en-US" dirty="0" smtClean="0">
                <a:cs typeface="Arial" charset="0"/>
              </a:rPr>
              <a:t>µm </a:t>
            </a:r>
            <a:r>
              <a:rPr lang="en-US" dirty="0">
                <a:cs typeface="Arial" charset="0"/>
              </a:rPr>
              <a:t>RMS surface deviation</a:t>
            </a:r>
            <a:endParaRPr lang="el-GR" dirty="0">
              <a:cs typeface="Arial" charset="0"/>
            </a:endParaRPr>
          </a:p>
        </p:txBody>
      </p:sp>
      <p:pic>
        <p:nvPicPr>
          <p:cNvPr id="277508" name="Picture 4" descr="sst_chuc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4004" cy="2579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77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BI47L2W14C2_14DEC2006_2D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71600" y="1143000"/>
            <a:ext cx="5956436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1811" name="Rectangle 3"/>
          <p:cNvSpPr>
            <a:spLocks noGrp="1" noChangeArrowheads="1"/>
          </p:cNvSpPr>
          <p:nvPr>
            <p:ph type="title"/>
          </p:nvPr>
        </p:nvSpPr>
        <p:spPr>
          <a:xfrm>
            <a:off x="914400" y="100584"/>
            <a:ext cx="7260336" cy="58521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dirty="0"/>
              <a:t>Post-Bonding Measurements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95400" y="4267200"/>
            <a:ext cx="6400800" cy="19050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Conformance to 5.44-</a:t>
            </a:r>
            <a:r>
              <a:rPr lang="en-US" sz="1800" dirty="0" smtClean="0"/>
              <a:t>m radius </a:t>
            </a:r>
            <a:r>
              <a:rPr lang="en-US" sz="1800" dirty="0"/>
              <a:t>is &lt; </a:t>
            </a:r>
            <a:r>
              <a:rPr lang="en-US" sz="1800" dirty="0" smtClean="0"/>
              <a:t>1.7 </a:t>
            </a:r>
            <a:r>
              <a:rPr lang="en-US" sz="1800" dirty="0"/>
              <a:t>µm rms </a:t>
            </a:r>
            <a:r>
              <a:rPr lang="en-US" sz="1800" dirty="0" smtClean="0"/>
              <a:t>for CCD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 smtClean="0"/>
              <a:t>Within 3 µm for all CCDs in focal-plane array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Maximum strain &lt; 3</a:t>
            </a:r>
            <a:r>
              <a:rPr lang="en-US" sz="1800" dirty="0">
                <a:latin typeface="ＭＳ ゴシック"/>
                <a:ea typeface="ＭＳ ゴシック"/>
                <a:cs typeface="ＭＳ ゴシック"/>
                <a:sym typeface="Zapf Dingbats"/>
              </a:rPr>
              <a:t>×</a:t>
            </a:r>
            <a:r>
              <a:rPr lang="en-US" sz="1800" dirty="0"/>
              <a:t>10</a:t>
            </a:r>
            <a:r>
              <a:rPr lang="en-US" sz="1800" baseline="30000" dirty="0"/>
              <a:t>-5</a:t>
            </a:r>
            <a:r>
              <a:rPr lang="en-US" sz="1800" dirty="0"/>
              <a:t> (&lt;&lt; failure strain)</a:t>
            </a:r>
            <a:endParaRPr lang="en-US" sz="1800" dirty="0" smtClean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Dark current, CTE and cosmetics unchanged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/>
          </a:p>
        </p:txBody>
      </p:sp>
      <p:sp>
        <p:nvSpPr>
          <p:cNvPr id="631813" name="Text Box 5"/>
          <p:cNvSpPr txBox="1">
            <a:spLocks noChangeArrowheads="1"/>
          </p:cNvSpPr>
          <p:nvPr/>
        </p:nvSpPr>
        <p:spPr bwMode="auto">
          <a:xfrm>
            <a:off x="4953000" y="3962400"/>
            <a:ext cx="229509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 b="1" dirty="0"/>
              <a:t>Units = mm for all scales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600" y="1066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Surface scan data</a:t>
            </a:r>
          </a:p>
        </p:txBody>
      </p:sp>
    </p:spTree>
    <p:extLst>
      <p:ext uri="{BB962C8B-B14F-4D97-AF65-F5344CB8AC3E}">
        <p14:creationId xmlns:p14="http://schemas.microsoft.com/office/powerpoint/2010/main" val="646755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5486400" cy="4038600"/>
          </a:xfrm>
        </p:spPr>
        <p:txBody>
          <a:bodyPr/>
          <a:lstStyle/>
          <a:p>
            <a:r>
              <a:rPr lang="en-US" dirty="0"/>
              <a:t>Deforming Si and its effects on CCDs</a:t>
            </a:r>
          </a:p>
          <a:p>
            <a:pPr lvl="1"/>
            <a:r>
              <a:rPr lang="en-US" dirty="0"/>
              <a:t>Principal effect is increased dark current</a:t>
            </a:r>
          </a:p>
          <a:p>
            <a:pPr lvl="1"/>
            <a:r>
              <a:rPr lang="en-US" dirty="0"/>
              <a:t>No observed effect on CTE</a:t>
            </a:r>
          </a:p>
          <a:p>
            <a:r>
              <a:rPr lang="en-US" dirty="0" smtClean="0"/>
              <a:t>Curved sensor examples </a:t>
            </a:r>
          </a:p>
          <a:p>
            <a:pPr lvl="1"/>
            <a:r>
              <a:rPr lang="en-US" dirty="0" smtClean="0"/>
              <a:t>Charge-coupled device (CCD) petal chip</a:t>
            </a:r>
          </a:p>
          <a:p>
            <a:pPr lvl="2"/>
            <a:r>
              <a:rPr lang="en-US" dirty="0"/>
              <a:t>70˚ FOV</a:t>
            </a:r>
          </a:p>
          <a:p>
            <a:pPr lvl="2"/>
            <a:r>
              <a:rPr lang="en-US" dirty="0" smtClean="0"/>
              <a:t>Mechanical model demonstrated; CCD fabricated but not thinned</a:t>
            </a:r>
          </a:p>
          <a:p>
            <a:pPr lvl="1"/>
            <a:r>
              <a:rPr lang="en-US" dirty="0" smtClean="0"/>
              <a:t>Space Surveillance Telescope</a:t>
            </a:r>
          </a:p>
          <a:p>
            <a:pPr lvl="2"/>
            <a:r>
              <a:rPr lang="en-US" dirty="0"/>
              <a:t>First use of curved CCDs in large focal-surface array</a:t>
            </a:r>
          </a:p>
          <a:p>
            <a:pPr lvl="2"/>
            <a:r>
              <a:rPr lang="en-US" dirty="0"/>
              <a:t>Operational for ~1.5 years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956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19200"/>
            <a:ext cx="5638800" cy="2139696"/>
          </a:xfrm>
        </p:spPr>
        <p:txBody>
          <a:bodyPr/>
          <a:lstStyle/>
          <a:p>
            <a:r>
              <a:rPr lang="en-US" dirty="0"/>
              <a:t>Deforming Si and its effects on CCDs</a:t>
            </a:r>
          </a:p>
          <a:p>
            <a:r>
              <a:rPr lang="en-US" dirty="0" smtClean="0"/>
              <a:t>Curved sensor examples </a:t>
            </a:r>
          </a:p>
          <a:p>
            <a:pPr lvl="1"/>
            <a:r>
              <a:rPr lang="en-US" dirty="0" smtClean="0"/>
              <a:t>Charge-coupled device (CCD) petal chip</a:t>
            </a:r>
          </a:p>
          <a:p>
            <a:pPr lvl="1"/>
            <a:r>
              <a:rPr lang="en-US" dirty="0" smtClean="0"/>
              <a:t>Space Surveillance Telescope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358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Deforming Thin Si Sheets</a:t>
            </a:r>
          </a:p>
        </p:txBody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077200" cy="1905000"/>
          </a:xfrm>
        </p:spPr>
        <p:txBody>
          <a:bodyPr/>
          <a:lstStyle/>
          <a:p>
            <a:pPr>
              <a:lnSpc>
                <a:spcPts val="1800"/>
              </a:lnSpc>
            </a:pPr>
            <a:r>
              <a:rPr lang="en-US" sz="1800" dirty="0" smtClean="0"/>
              <a:t>Si sheets of 50-µm thickness can withstand large deformation</a:t>
            </a:r>
          </a:p>
          <a:p>
            <a:pPr lvl="1">
              <a:lnSpc>
                <a:spcPts val="1800"/>
              </a:lnSpc>
            </a:pPr>
            <a:r>
              <a:rPr lang="en-US" sz="1600" dirty="0" smtClean="0"/>
              <a:t>Single crystal material has failure strain, </a:t>
            </a:r>
            <a:r>
              <a:rPr lang="en-US" sz="1600" dirty="0" smtClean="0">
                <a:latin typeface="Symbol" charset="0"/>
              </a:rPr>
              <a:t>e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, ≈ 1.2% (</a:t>
            </a:r>
            <a:r>
              <a:rPr lang="en-US" sz="1600" dirty="0" smtClean="0">
                <a:latin typeface="Symbol" charset="0"/>
              </a:rPr>
              <a:t>s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 ≈ 2 GPa)</a:t>
            </a:r>
          </a:p>
          <a:p>
            <a:pPr lvl="2"/>
            <a:r>
              <a:rPr lang="en-US" sz="1400" dirty="0" smtClean="0"/>
              <a:t>Corresponds to ≈0.2 steradian (sr) coverage of a convex or concave sphere</a:t>
            </a:r>
          </a:p>
          <a:p>
            <a:pPr lvl="2"/>
            <a:r>
              <a:rPr lang="en-US" sz="1400" dirty="0" smtClean="0"/>
              <a:t>Allows for ≈30° field of view, with only weak thickness dependence</a:t>
            </a:r>
          </a:p>
          <a:p>
            <a:pPr>
              <a:lnSpc>
                <a:spcPts val="1800"/>
              </a:lnSpc>
            </a:pPr>
            <a:r>
              <a:rPr lang="en-US" sz="1800" dirty="0"/>
              <a:t>T</a:t>
            </a:r>
            <a:r>
              <a:rPr lang="en-US" sz="1800" dirty="0" smtClean="0"/>
              <a:t>ensile load needed to avoid buckling while deforming spherically</a:t>
            </a:r>
          </a:p>
          <a:p>
            <a:pPr lvl="1">
              <a:lnSpc>
                <a:spcPts val="1800"/>
              </a:lnSpc>
            </a:pPr>
            <a:r>
              <a:rPr lang="en-US" sz="1600" dirty="0" smtClean="0"/>
              <a:t>Buckling tendency increases with solid angle covered</a:t>
            </a:r>
            <a:endParaRPr lang="en-US" sz="1600" dirty="0"/>
          </a:p>
        </p:txBody>
      </p:sp>
      <p:sp>
        <p:nvSpPr>
          <p:cNvPr id="399367" name="Text Box 7"/>
          <p:cNvSpPr txBox="1">
            <a:spLocks noChangeArrowheads="1"/>
          </p:cNvSpPr>
          <p:nvPr/>
        </p:nvSpPr>
        <p:spPr bwMode="auto">
          <a:xfrm>
            <a:off x="381000" y="5867400"/>
            <a:ext cx="43675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 smtClean="0"/>
              <a:t>Large-Strain (≈1%) Cylindrical Deformation</a:t>
            </a:r>
            <a:endParaRPr lang="en-US" sz="1600" b="1" dirty="0"/>
          </a:p>
        </p:txBody>
      </p:sp>
      <p:sp>
        <p:nvSpPr>
          <p:cNvPr id="399368" name="Rectangle 8"/>
          <p:cNvSpPr>
            <a:spLocks noChangeArrowheads="1"/>
          </p:cNvSpPr>
          <p:nvPr/>
        </p:nvSpPr>
        <p:spPr bwMode="auto">
          <a:xfrm>
            <a:off x="4953000" y="5715000"/>
            <a:ext cx="289875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dirty="0"/>
              <a:t>Spherical </a:t>
            </a:r>
            <a:r>
              <a:rPr lang="en-US" sz="1600" b="1" dirty="0" smtClean="0"/>
              <a:t>Deformation with </a:t>
            </a:r>
          </a:p>
          <a:p>
            <a:r>
              <a:rPr lang="en-US" sz="1600" b="1" dirty="0" smtClean="0"/>
              <a:t>Buckling Over a Glass Lens</a:t>
            </a:r>
            <a:endParaRPr lang="en-US" sz="1600" b="1" dirty="0"/>
          </a:p>
        </p:txBody>
      </p:sp>
      <p:pic>
        <p:nvPicPr>
          <p:cNvPr id="2" name="Picture 1" descr="Si Drill Bend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2970722" cy="2376578"/>
          </a:xfrm>
          <a:prstGeom prst="rect">
            <a:avLst/>
          </a:prstGeom>
        </p:spPr>
      </p:pic>
      <p:pic>
        <p:nvPicPr>
          <p:cNvPr id="3" name="Picture 2" descr="Si Lens Buckle 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352800"/>
            <a:ext cx="2984797" cy="237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725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Spherically Deforming Thinned Devices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4572000"/>
            <a:ext cx="6324600" cy="1600200"/>
          </a:xfrm>
        </p:spPr>
        <p:txBody>
          <a:bodyPr/>
          <a:lstStyle/>
          <a:p>
            <a:pPr>
              <a:lnSpc>
                <a:spcPts val="1400"/>
              </a:lnSpc>
            </a:pPr>
            <a:r>
              <a:rPr lang="en-US" sz="1600" dirty="0"/>
              <a:t>Out-of-plane displacement</a:t>
            </a:r>
          </a:p>
          <a:p>
            <a:pPr lvl="1">
              <a:lnSpc>
                <a:spcPts val="1400"/>
              </a:lnSpc>
            </a:pPr>
            <a:r>
              <a:rPr lang="en-US" sz="1400" dirty="0"/>
              <a:t>Good agreement for thickness and pressure dependence with analytical model</a:t>
            </a:r>
          </a:p>
          <a:p>
            <a:pPr lvl="1">
              <a:lnSpc>
                <a:spcPts val="1400"/>
              </a:lnSpc>
            </a:pPr>
            <a:r>
              <a:rPr lang="en-US" sz="1400" dirty="0"/>
              <a:t>Qualitative agreement for orientation </a:t>
            </a:r>
            <a:r>
              <a:rPr lang="en-US" sz="1400" dirty="0" smtClean="0"/>
              <a:t>dependence</a:t>
            </a:r>
          </a:p>
          <a:p>
            <a:pPr lvl="1">
              <a:lnSpc>
                <a:spcPts val="1400"/>
              </a:lnSpc>
            </a:pPr>
            <a:r>
              <a:rPr lang="en-US" sz="1400" dirty="0" smtClean="0"/>
              <a:t>Induced tangential tensile stress eliminates buckling</a:t>
            </a:r>
            <a:endParaRPr lang="en-US" sz="1400" dirty="0"/>
          </a:p>
          <a:p>
            <a:endParaRPr lang="en-US" dirty="0"/>
          </a:p>
        </p:txBody>
      </p:sp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5029200" cy="302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371600"/>
            <a:ext cx="2514600" cy="1879664"/>
          </a:xfrm>
          <a:prstGeom prst="rect">
            <a:avLst/>
          </a:prstGeom>
          <a:noFill/>
          <a:ln/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7772400" y="1295400"/>
            <a:ext cx="93274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50" b="1" dirty="0"/>
              <a:t>Clamp Ring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7847112" y="1828800"/>
            <a:ext cx="1037354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50" b="1" dirty="0" smtClean="0"/>
              <a:t>Side View of</a:t>
            </a:r>
            <a:endParaRPr lang="en-US" sz="1050" b="1" dirty="0"/>
          </a:p>
          <a:p>
            <a:r>
              <a:rPr lang="en-US" sz="1050" b="1" dirty="0" smtClean="0"/>
              <a:t>Thinned </a:t>
            </a:r>
            <a:r>
              <a:rPr lang="en-US" sz="1050" b="1" dirty="0"/>
              <a:t>CCD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19800" y="2590800"/>
            <a:ext cx="1382137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050" b="1" dirty="0"/>
              <a:t>Pressure Chamber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8400" y="1752600"/>
            <a:ext cx="62068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b="1" dirty="0" smtClean="0">
                <a:solidFill>
                  <a:schemeClr val="bg1"/>
                </a:solidFill>
              </a:rPr>
              <a:t>40 mm</a:t>
            </a:r>
            <a:endParaRPr lang="en-US" sz="105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438400" y="1371600"/>
            <a:ext cx="0" cy="914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FFFF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12" name="Rectangle 11"/>
          <p:cNvSpPr/>
          <p:nvPr/>
        </p:nvSpPr>
        <p:spPr>
          <a:xfrm>
            <a:off x="533400" y="1752600"/>
            <a:ext cx="774571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 smtClean="0"/>
              <a:t>Top View</a:t>
            </a:r>
            <a:endParaRPr lang="en-US" sz="1000" b="1" dirty="0"/>
          </a:p>
        </p:txBody>
      </p:sp>
      <p:sp>
        <p:nvSpPr>
          <p:cNvPr id="13" name="Rectangle 12"/>
          <p:cNvSpPr/>
          <p:nvPr/>
        </p:nvSpPr>
        <p:spPr>
          <a:xfrm>
            <a:off x="990600" y="4038600"/>
            <a:ext cx="309722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CCD with Central Thinned Section</a:t>
            </a:r>
            <a:endParaRPr lang="en-US" sz="1400" b="1" dirty="0"/>
          </a:p>
        </p:txBody>
      </p:sp>
      <p:sp>
        <p:nvSpPr>
          <p:cNvPr id="14" name="Rectangle 13"/>
          <p:cNvSpPr/>
          <p:nvPr/>
        </p:nvSpPr>
        <p:spPr>
          <a:xfrm>
            <a:off x="5715000" y="3352800"/>
            <a:ext cx="243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Pressure chamber for </a:t>
            </a:r>
          </a:p>
          <a:p>
            <a:pPr algn="ctr"/>
            <a:r>
              <a:rPr lang="en-US" sz="1400" b="1" dirty="0"/>
              <a:t>s</a:t>
            </a:r>
            <a:r>
              <a:rPr lang="en-US" sz="1400" b="1" dirty="0" smtClean="0"/>
              <a:t>tressing CCD</a:t>
            </a:r>
            <a:endParaRPr lang="en-US" sz="1400" b="1" dirty="0"/>
          </a:p>
        </p:txBody>
      </p:sp>
      <p:sp>
        <p:nvSpPr>
          <p:cNvPr id="8" name="Rectangle 7"/>
          <p:cNvSpPr/>
          <p:nvPr/>
        </p:nvSpPr>
        <p:spPr>
          <a:xfrm>
            <a:off x="269557" y="3335179"/>
            <a:ext cx="4924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/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val="237751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d vs stressed membrane positi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15819"/>
            <a:ext cx="3962400" cy="22993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 of Strain on Dark Current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2362200" y="4648200"/>
            <a:ext cx="3986784" cy="838200"/>
          </a:xfr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600" dirty="0"/>
              <a:t>Dark current reaches maximum at center of deformed CCD (maximum strain)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89250" y="3733800"/>
            <a:ext cx="3048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Change of scaled I</a:t>
            </a:r>
            <a:r>
              <a:rPr lang="en-US" sz="1400" b="1" baseline="-25000" dirty="0"/>
              <a:t>D</a:t>
            </a:r>
            <a:r>
              <a:rPr lang="en-US" sz="1400" b="1" dirty="0"/>
              <a:t> with </a:t>
            </a:r>
          </a:p>
          <a:p>
            <a:pPr algn="ctr"/>
            <a:r>
              <a:rPr lang="en-US" sz="1400" b="1" dirty="0" smtClean="0"/>
              <a:t>position across </a:t>
            </a:r>
            <a:r>
              <a:rPr lang="en-US" sz="1400" b="1" dirty="0"/>
              <a:t>t</a:t>
            </a:r>
            <a:r>
              <a:rPr lang="en-US" sz="1400" b="1" dirty="0" smtClean="0"/>
              <a:t>hinned section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162800" y="13716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 = -50˚C</a:t>
            </a:r>
          </a:p>
          <a:p>
            <a:r>
              <a:rPr lang="en-US" sz="1400" b="1" dirty="0"/>
              <a:t>575 kPa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43000" y="3733800"/>
            <a:ext cx="3048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Calculated strain vs. position</a:t>
            </a:r>
          </a:p>
        </p:txBody>
      </p:sp>
      <p:pic>
        <p:nvPicPr>
          <p:cNvPr id="3" name="Picture 2" descr="Strain vs. position-2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6" t="2449" r="2428"/>
          <a:stretch/>
        </p:blipFill>
        <p:spPr>
          <a:xfrm>
            <a:off x="1066800" y="1371600"/>
            <a:ext cx="3047999" cy="191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266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Scaled Dark Current (I</a:t>
            </a:r>
            <a:r>
              <a:rPr lang="en-US" baseline="-25000" dirty="0" smtClean="0"/>
              <a:t>D</a:t>
            </a:r>
            <a:r>
              <a:rPr lang="en-US" dirty="0" smtClean="0"/>
              <a:t>) vs.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4572000"/>
            <a:ext cx="5943600" cy="16764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600" dirty="0" smtClean="0"/>
              <a:t>Effects can be modeled as strain-dependent reduction in bandgap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600" dirty="0" smtClean="0"/>
              <a:t>I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</a:t>
            </a:r>
            <a:r>
              <a:rPr lang="en-US" sz="1600" dirty="0"/>
              <a:t>= </a:t>
            </a:r>
            <a:r>
              <a:rPr lang="en-US" sz="1600" dirty="0" smtClean="0"/>
              <a:t>CT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exp[-(E</a:t>
            </a:r>
            <a:r>
              <a:rPr lang="en-US" sz="1600" baseline="-25000" dirty="0" smtClean="0"/>
              <a:t>g</a:t>
            </a:r>
            <a:r>
              <a:rPr lang="en-US" sz="1600" baseline="30000" dirty="0" smtClean="0"/>
              <a:t>0 </a:t>
            </a:r>
            <a:r>
              <a:rPr lang="en-US" sz="1600" dirty="0" smtClean="0"/>
              <a:t>+ ∂E</a:t>
            </a:r>
            <a:r>
              <a:rPr lang="en-US" sz="1600" baseline="-25000" dirty="0" smtClean="0"/>
              <a:t>g</a:t>
            </a:r>
            <a:r>
              <a:rPr lang="en-US" sz="1600" dirty="0" smtClean="0"/>
              <a:t>/∂</a:t>
            </a:r>
            <a:r>
              <a:rPr lang="en-US" sz="1600" dirty="0" smtClean="0">
                <a:latin typeface="Symbol" charset="0"/>
              </a:rPr>
              <a:t>e</a:t>
            </a:r>
            <a:r>
              <a:rPr lang="en-US" sz="1600" dirty="0" smtClean="0"/>
              <a:t>•|</a:t>
            </a:r>
            <a:r>
              <a:rPr lang="en-US" sz="1600" dirty="0" smtClean="0">
                <a:latin typeface="Symbol" charset="0"/>
              </a:rPr>
              <a:t>De</a:t>
            </a:r>
            <a:r>
              <a:rPr lang="en-US" sz="1600" dirty="0">
                <a:latin typeface="Symbol" charset="0"/>
              </a:rPr>
              <a:t>|</a:t>
            </a:r>
            <a:r>
              <a:rPr lang="en-US" sz="1600" dirty="0" smtClean="0">
                <a:latin typeface="Symbol" charset="0"/>
              </a:rPr>
              <a:t>)</a:t>
            </a:r>
            <a:r>
              <a:rPr lang="en-US" sz="1600" dirty="0" smtClean="0"/>
              <a:t>/2kT] </a:t>
            </a:r>
          </a:p>
          <a:p>
            <a:pPr lvl="1">
              <a:lnSpc>
                <a:spcPct val="100000"/>
              </a:lnSpc>
              <a:spcBef>
                <a:spcPts val="800"/>
              </a:spcBef>
            </a:pPr>
            <a:r>
              <a:rPr lang="en-US" sz="1400" dirty="0" smtClean="0"/>
              <a:t>∂E</a:t>
            </a:r>
            <a:r>
              <a:rPr lang="en-US" sz="1400" baseline="-25000" dirty="0" smtClean="0"/>
              <a:t>g</a:t>
            </a:r>
            <a:r>
              <a:rPr lang="en-US" sz="1400" dirty="0" smtClean="0"/>
              <a:t>/∂</a:t>
            </a:r>
            <a:r>
              <a:rPr lang="en-US" sz="1400" dirty="0" smtClean="0">
                <a:latin typeface="Symbol" charset="0"/>
              </a:rPr>
              <a:t>e </a:t>
            </a:r>
            <a:r>
              <a:rPr lang="en-US" sz="1400" dirty="0" smtClean="0"/>
              <a:t>(-80 meV/%) </a:t>
            </a:r>
            <a:r>
              <a:rPr lang="en-US" sz="1400" dirty="0" smtClean="0">
                <a:latin typeface="+mj-lt"/>
              </a:rPr>
              <a:t>agrees well with handbook values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r>
              <a:rPr lang="en-US" sz="1600" dirty="0"/>
              <a:t>No permanent degradation below </a:t>
            </a:r>
            <a:r>
              <a:rPr lang="en-US" sz="1600" dirty="0">
                <a:latin typeface="Symbol" charset="0"/>
              </a:rPr>
              <a:t>e</a:t>
            </a:r>
            <a:r>
              <a:rPr lang="en-US" sz="1600" baseline="-25000" dirty="0"/>
              <a:t>F</a:t>
            </a:r>
          </a:p>
          <a:p>
            <a:pPr>
              <a:lnSpc>
                <a:spcPct val="100000"/>
              </a:lnSpc>
              <a:spcBef>
                <a:spcPts val="800"/>
              </a:spcBef>
            </a:pPr>
            <a:endParaRPr lang="en-US" sz="1600" dirty="0" smtClean="0">
              <a:latin typeface="+mj-lt"/>
            </a:endParaRPr>
          </a:p>
        </p:txBody>
      </p:sp>
      <p:pic>
        <p:nvPicPr>
          <p:cNvPr id="5" name="Picture 4" descr="Dark-current data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t="1068" r="3527"/>
          <a:stretch/>
        </p:blipFill>
        <p:spPr>
          <a:xfrm>
            <a:off x="2209800" y="1219200"/>
            <a:ext cx="3953310" cy="32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376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066800" y="57150"/>
            <a:ext cx="7086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 anchor="ctr"/>
          <a:lstStyle/>
          <a:p>
            <a:pPr algn="ctr">
              <a:lnSpc>
                <a:spcPts val="3000"/>
              </a:lnSpc>
            </a:pPr>
            <a:r>
              <a:rPr lang="en-US" sz="2800" b="1" dirty="0" smtClean="0">
                <a:solidFill>
                  <a:schemeClr val="tx2"/>
                </a:solidFill>
              </a:rPr>
              <a:t>Petal-Chip CCDs for Wider FOV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28600" y="1295400"/>
            <a:ext cx="41148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/>
          <a:lstStyle/>
          <a:p>
            <a:pPr marL="342900" indent="-342900">
              <a:lnSpc>
                <a:spcPts val="16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600" b="1" dirty="0"/>
              <a:t>Cover 1.14 </a:t>
            </a:r>
            <a:r>
              <a:rPr lang="en-US" sz="1600" b="1" dirty="0" smtClean="0"/>
              <a:t>sr</a:t>
            </a:r>
            <a:endParaRPr lang="en-US" sz="1600" b="1" dirty="0"/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/>
              <a:t>70° object field-of-view</a:t>
            </a:r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 smtClean="0"/>
              <a:t>Focal-sphere </a:t>
            </a:r>
            <a:r>
              <a:rPr lang="en-US" sz="1400" b="1" dirty="0"/>
              <a:t>radius of 15 mm</a:t>
            </a:r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/>
              <a:t>16 petals surround central disk</a:t>
            </a:r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/>
              <a:t>Pixel dimensions ~ 24 </a:t>
            </a:r>
            <a:r>
              <a:rPr lang="en-US" sz="1400" b="1" dirty="0">
                <a:latin typeface="Symbol" charset="0"/>
              </a:rPr>
              <a:t>m</a:t>
            </a:r>
            <a:r>
              <a:rPr lang="en-US" sz="1400" b="1" dirty="0"/>
              <a:t>m, radially and tangentially</a:t>
            </a:r>
          </a:p>
          <a:p>
            <a:pPr marL="342900" indent="-342900">
              <a:lnSpc>
                <a:spcPts val="16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600" b="1" dirty="0"/>
              <a:t>Image array only, no frame store </a:t>
            </a:r>
          </a:p>
          <a:p>
            <a:pPr marL="342900" indent="-342900">
              <a:lnSpc>
                <a:spcPts val="1600"/>
              </a:lnSpc>
              <a:spcBef>
                <a:spcPct val="25000"/>
              </a:spcBef>
              <a:buSzPct val="125000"/>
              <a:buFontTx/>
              <a:buChar char="•"/>
            </a:pPr>
            <a:r>
              <a:rPr lang="en-US" sz="1600" b="1" dirty="0"/>
              <a:t>Polar array of pixels</a:t>
            </a:r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/>
              <a:t>Rings and columns</a:t>
            </a:r>
          </a:p>
          <a:p>
            <a:pPr marL="1204913" lvl="2" indent="-228600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 "/>
            </a:pPr>
            <a:r>
              <a:rPr lang="en-US" sz="1200" b="1" dirty="0"/>
              <a:t>390,000 pixels</a:t>
            </a:r>
          </a:p>
          <a:p>
            <a:pPr marL="1204913" lvl="2" indent="-228600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 "/>
            </a:pPr>
            <a:r>
              <a:rPr lang="en-US" sz="1200" b="1" dirty="0"/>
              <a:t>360 rings out to serial register</a:t>
            </a:r>
          </a:p>
          <a:p>
            <a:pPr marL="1204913" lvl="2" indent="-228600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 "/>
            </a:pPr>
            <a:r>
              <a:rPr lang="en-US" sz="1200" b="1" dirty="0"/>
              <a:t>Successive rings contain increasing numbers of pixels</a:t>
            </a:r>
          </a:p>
          <a:p>
            <a:pPr marL="1204913" lvl="2" indent="-228600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 "/>
            </a:pPr>
            <a:r>
              <a:rPr lang="en-US" sz="1200" b="1" dirty="0"/>
              <a:t>Column length variable</a:t>
            </a:r>
          </a:p>
          <a:p>
            <a:pPr marL="862013" lvl="1" indent="-341313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–"/>
            </a:pPr>
            <a:r>
              <a:rPr lang="en-US" sz="1400" b="1" dirty="0"/>
              <a:t>Serial register</a:t>
            </a:r>
          </a:p>
          <a:p>
            <a:pPr marL="1204913" lvl="2" indent="-228600">
              <a:lnSpc>
                <a:spcPts val="1600"/>
              </a:lnSpc>
              <a:spcBef>
                <a:spcPct val="25000"/>
              </a:spcBef>
              <a:buSzPct val="100000"/>
              <a:buFontTx/>
              <a:buChar char=" "/>
            </a:pPr>
            <a:r>
              <a:rPr lang="en-US" sz="1200" b="1" dirty="0"/>
              <a:t>Along circumference of each petal</a:t>
            </a:r>
          </a:p>
        </p:txBody>
      </p:sp>
      <p:pic>
        <p:nvPicPr>
          <p:cNvPr id="4" name="Picture 3" descr=" 322402_5C                                                      000035ACJA Zip-1                       AB89E6CB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22" y="3276600"/>
            <a:ext cx="1371599" cy="140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 322649_2C                                                      000035ACJA Zip-1                       AB89E6CB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72" y="4953000"/>
            <a:ext cx="1371498" cy="1178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6400800" y="3733800"/>
            <a:ext cx="2209800" cy="71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/>
              <a:t>54-mm-d</a:t>
            </a:r>
            <a:r>
              <a:rPr lang="en-US" sz="1400" b="1" dirty="0" smtClean="0"/>
              <a:t>iameter petal </a:t>
            </a:r>
          </a:p>
          <a:p>
            <a:pPr>
              <a:lnSpc>
                <a:spcPts val="1600"/>
              </a:lnSpc>
            </a:pPr>
            <a:r>
              <a:rPr lang="en-US" sz="1400" b="1" dirty="0" smtClean="0"/>
              <a:t>membrane extracted </a:t>
            </a:r>
          </a:p>
          <a:p>
            <a:pPr>
              <a:lnSpc>
                <a:spcPts val="1600"/>
              </a:lnSpc>
            </a:pPr>
            <a:r>
              <a:rPr lang="en-US" sz="1400" b="1" dirty="0" smtClean="0"/>
              <a:t>from thinned </a:t>
            </a:r>
            <a:r>
              <a:rPr lang="en-US" sz="1400" b="1" dirty="0"/>
              <a:t>Si w</a:t>
            </a:r>
            <a:r>
              <a:rPr lang="en-US" sz="1400" b="1" dirty="0" smtClean="0"/>
              <a:t>afer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6400800" y="5181600"/>
            <a:ext cx="2493048" cy="709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en-US" sz="1400" b="1" dirty="0"/>
              <a:t>Petal membrane deformed about 38-</a:t>
            </a:r>
            <a:r>
              <a:rPr lang="en-US" sz="1400" b="1" dirty="0" smtClean="0"/>
              <a:t>mm-radius spherical </a:t>
            </a:r>
            <a:r>
              <a:rPr lang="en-US" sz="1400" b="1" dirty="0"/>
              <a:t>mandrel</a:t>
            </a:r>
          </a:p>
        </p:txBody>
      </p:sp>
      <p:sp>
        <p:nvSpPr>
          <p:cNvPr id="6" name="Rectangle 5"/>
          <p:cNvSpPr/>
          <p:nvPr/>
        </p:nvSpPr>
        <p:spPr>
          <a:xfrm>
            <a:off x="4876800" y="2819400"/>
            <a:ext cx="4027665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600" b="1" dirty="0" smtClean="0"/>
              <a:t>Examples of petal chips covering 1.4 sr</a:t>
            </a:r>
            <a:endParaRPr lang="en-US" sz="1600" dirty="0"/>
          </a:p>
        </p:txBody>
      </p:sp>
      <p:pic>
        <p:nvPicPr>
          <p:cNvPr id="9" name="Picture 4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066800"/>
            <a:ext cx="1946442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400800" y="990600"/>
            <a:ext cx="2209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Overlapping of petals during deformation allows for greater solid-angle coverage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15593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Fully Populated Space Surveillance Telescop</a:t>
            </a:r>
            <a:r>
              <a:rPr lang="en-US" dirty="0"/>
              <a:t>e</a:t>
            </a:r>
            <a:r>
              <a:rPr lang="en-US" dirty="0" smtClean="0"/>
              <a:t> Focal Surface</a:t>
            </a:r>
            <a:endParaRPr lang="en-US" dirty="0"/>
          </a:p>
        </p:txBody>
      </p:sp>
      <p:pic>
        <p:nvPicPr>
          <p:cNvPr id="4" name="Picture 4" descr="SST WFC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9600" y="1219200"/>
            <a:ext cx="4572000" cy="3428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1219200"/>
            <a:ext cx="2997200" cy="34855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0" y="4800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/>
              <a:t>12 CCDs mounted to 5.44-m radius of curvature </a:t>
            </a:r>
            <a:r>
              <a:rPr lang="en-US" sz="1600" b="1" dirty="0" smtClean="0"/>
              <a:t>within 3 µm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CCD: 2 k × 4 k, 15-µm pixels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5638800" y="4800600"/>
            <a:ext cx="315753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/>
              <a:t>Space Surveillance Telescope,</a:t>
            </a:r>
          </a:p>
          <a:p>
            <a:pPr algn="ctr"/>
            <a:r>
              <a:rPr lang="en-US" sz="1600" b="1" dirty="0"/>
              <a:t>3.5 m, f/1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2710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877037" y="76200"/>
            <a:ext cx="8229600" cy="813816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Vacuum-Assisted Bonding to Curved Mandrels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4876800"/>
            <a:ext cx="3733800" cy="13716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 smtClean="0">
                <a:ea typeface="ＭＳ Ｐゴシック" pitchFamily="34" charset="-128"/>
              </a:rPr>
              <a:t>Vacuum chuck</a:t>
            </a:r>
          </a:p>
          <a:p>
            <a:pPr lvl="1">
              <a:lnSpc>
                <a:spcPct val="100000"/>
              </a:lnSpc>
            </a:pPr>
            <a:r>
              <a:rPr lang="en-US" sz="1600" dirty="0">
                <a:ea typeface="ＭＳ Ｐゴシック" pitchFamily="34" charset="-128"/>
              </a:rPr>
              <a:t>Machined to desired curvature</a:t>
            </a:r>
            <a:endParaRPr lang="en-US" sz="1600" dirty="0" smtClean="0">
              <a:ea typeface="ＭＳ Ｐゴシック" pitchFamily="34" charset="-128"/>
            </a:endParaRPr>
          </a:p>
          <a:p>
            <a:pPr lvl="1">
              <a:lnSpc>
                <a:spcPct val="100000"/>
              </a:lnSpc>
            </a:pPr>
            <a:r>
              <a:rPr lang="en-US" sz="1600" dirty="0" smtClean="0">
                <a:ea typeface="ＭＳ Ｐゴシック" pitchFamily="34" charset="-128"/>
              </a:rPr>
              <a:t>Eliminates buckling; places membrane in tension</a:t>
            </a:r>
          </a:p>
        </p:txBody>
      </p:sp>
      <p:sp>
        <p:nvSpPr>
          <p:cNvPr id="70" name="Text Box 4"/>
          <p:cNvSpPr txBox="1">
            <a:spLocks noChangeArrowheads="1"/>
          </p:cNvSpPr>
          <p:nvPr/>
        </p:nvSpPr>
        <p:spPr bwMode="auto">
          <a:xfrm>
            <a:off x="8458200" y="4572000"/>
            <a:ext cx="184666" cy="27699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1200" b="1" dirty="0" smtClean="0"/>
              <a:t> </a:t>
            </a:r>
            <a:endParaRPr lang="en-US" sz="12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1700671" y="2819400"/>
            <a:ext cx="2490329" cy="1903413"/>
            <a:chOff x="3073400" y="1143000"/>
            <a:chExt cx="2490329" cy="1903413"/>
          </a:xfrm>
        </p:grpSpPr>
        <p:pic>
          <p:nvPicPr>
            <p:cNvPr id="24589" name="Picture 18" descr="vacuumchuck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073400" y="1143000"/>
              <a:ext cx="1954213" cy="1903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Straight Arrow Connector 4"/>
            <p:cNvCxnSpPr/>
            <p:nvPr/>
          </p:nvCxnSpPr>
          <p:spPr bwMode="auto">
            <a:xfrm>
              <a:off x="5105400" y="1295400"/>
              <a:ext cx="0" cy="1524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6" name="TextBox 5"/>
            <p:cNvSpPr txBox="1"/>
            <p:nvPr/>
          </p:nvSpPr>
          <p:spPr>
            <a:xfrm>
              <a:off x="5105400" y="1752600"/>
              <a:ext cx="4583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/>
                <a:t>150 </a:t>
              </a:r>
            </a:p>
            <a:p>
              <a:pPr algn="ctr"/>
              <a:r>
                <a:rPr lang="en-US" sz="1200" b="1" dirty="0" smtClean="0"/>
                <a:t>mm</a:t>
              </a:r>
              <a:endParaRPr lang="en-US" sz="1200" b="1" dirty="0"/>
            </a:p>
          </p:txBody>
        </p:sp>
      </p:grpSp>
      <p:pic>
        <p:nvPicPr>
          <p:cNvPr id="9" name="Picture 8" descr="CCD for mount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3376959" cy="1292266"/>
          </a:xfrm>
          <a:prstGeom prst="rect">
            <a:avLst/>
          </a:prstGeom>
        </p:spPr>
      </p:pic>
      <p:pic>
        <p:nvPicPr>
          <p:cNvPr id="10" name="Picture 9" descr="Curved chip mounting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219200"/>
            <a:ext cx="2688608" cy="4542154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>
            <a:off x="4648200" y="1143000"/>
            <a:ext cx="914400" cy="1524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1" name="Straight Connector 80"/>
          <p:cNvCxnSpPr/>
          <p:nvPr/>
        </p:nvCxnSpPr>
        <p:spPr bwMode="auto">
          <a:xfrm flipV="1">
            <a:off x="4648200" y="1371600"/>
            <a:ext cx="914400" cy="3810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</p:spTree>
    <p:extLst>
      <p:ext uri="{BB962C8B-B14F-4D97-AF65-F5344CB8AC3E}">
        <p14:creationId xmlns:p14="http://schemas.microsoft.com/office/powerpoint/2010/main" val="390251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ncoln_2012_v1">
  <a:themeElements>
    <a:clrScheme name="Custom 1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3767"/>
      </a:accent4>
      <a:accent5>
        <a:srgbClr val="D2DCF2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1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110" charset="0"/>
          </a:defRPr>
        </a:defPPr>
      </a:lstStyle>
    </a:spDef>
    <a:lnDef>
      <a:spPr bwMode="auto"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>
          <a:defRPr sz="1400" b="1"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Lincoln_2012_v1.potx</Template>
  <TotalTime>10680</TotalTime>
  <Pages>1</Pages>
  <Words>1268</Words>
  <Application>Microsoft Office PowerPoint</Application>
  <PresentationFormat>Presentazione su schermo (4:3)</PresentationFormat>
  <Paragraphs>150</Paragraphs>
  <Slides>12</Slides>
  <Notes>11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Lincoln_2012_v1</vt:lpstr>
      <vt:lpstr>Spherically Curved CCD Imagers for Passive Sensors</vt:lpstr>
      <vt:lpstr>Outline</vt:lpstr>
      <vt:lpstr>Deforming Thin Si Sheets</vt:lpstr>
      <vt:lpstr>Spherically Deforming Thinned Devices</vt:lpstr>
      <vt:lpstr>Effect of Strain on Dark Current</vt:lpstr>
      <vt:lpstr>Scaled Dark Current (ID) vs. Pressure</vt:lpstr>
      <vt:lpstr>Presentazione standard di PowerPoint</vt:lpstr>
      <vt:lpstr>Fully Populated Space Surveillance Telescope Focal Surface</vt:lpstr>
      <vt:lpstr>Vacuum-Assisted Bonding to Curved Mandrels</vt:lpstr>
      <vt:lpstr>Profile Scan Results: CCD Held by Vacuum Chuck</vt:lpstr>
      <vt:lpstr>Post-Bonding Measurements</vt:lpstr>
      <vt:lpstr>Summary</vt:lpstr>
    </vt:vector>
  </TitlesOfParts>
  <Company>Group 18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Ed Sullivan</dc:creator>
  <cp:lastModifiedBy>tecno</cp:lastModifiedBy>
  <cp:revision>220</cp:revision>
  <cp:lastPrinted>2013-09-30T19:43:05Z</cp:lastPrinted>
  <dcterms:created xsi:type="dcterms:W3CDTF">2008-05-27T20:28:58Z</dcterms:created>
  <dcterms:modified xsi:type="dcterms:W3CDTF">2013-10-08T06:09:16Z</dcterms:modified>
</cp:coreProperties>
</file>