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6"/>
  </p:notesMasterIdLst>
  <p:handoutMasterIdLst>
    <p:handoutMasterId r:id="rId17"/>
  </p:handoutMasterIdLst>
  <p:sldIdLst>
    <p:sldId id="315" r:id="rId2"/>
    <p:sldId id="348" r:id="rId3"/>
    <p:sldId id="347" r:id="rId4"/>
    <p:sldId id="329" r:id="rId5"/>
    <p:sldId id="330" r:id="rId6"/>
    <p:sldId id="349" r:id="rId7"/>
    <p:sldId id="323" r:id="rId8"/>
    <p:sldId id="350" r:id="rId9"/>
    <p:sldId id="351" r:id="rId10"/>
    <p:sldId id="340" r:id="rId11"/>
    <p:sldId id="300" r:id="rId12"/>
    <p:sldId id="342" r:id="rId13"/>
    <p:sldId id="346" r:id="rId14"/>
    <p:sldId id="352" r:id="rId15"/>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B5B5B5"/>
    <a:srgbClr val="007635"/>
    <a:srgbClr val="666465"/>
    <a:srgbClr val="887960"/>
    <a:srgbClr val="66735B"/>
    <a:srgbClr val="5E7882"/>
    <a:srgbClr val="50656E"/>
    <a:srgbClr val="880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8315" autoAdjust="0"/>
    <p:restoredTop sz="98385" autoAdjust="0"/>
  </p:normalViewPr>
  <p:slideViewPr>
    <p:cSldViewPr>
      <p:cViewPr varScale="1">
        <p:scale>
          <a:sx n="49" d="100"/>
          <a:sy n="49" d="100"/>
        </p:scale>
        <p:origin x="-1620" y="-102"/>
      </p:cViewPr>
      <p:guideLst>
        <p:guide orient="horz"/>
        <p:guide orient="horz" pos="243"/>
        <p:guide pos="5602"/>
        <p:guide pos="4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3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Improvement over </a:t>
            </a:r>
            <a:r>
              <a:rPr lang="en-US" sz="1400" dirty="0" smtClean="0"/>
              <a:t>single </a:t>
            </a:r>
            <a:r>
              <a:rPr lang="en-US" sz="1400" dirty="0"/>
              <a:t>program</a:t>
            </a:r>
          </a:p>
          <a:p>
            <a:pPr>
              <a:defRPr/>
            </a:pPr>
            <a:r>
              <a:rPr lang="en-US" sz="1200" dirty="0"/>
              <a:t>2.3um cutoff, </a:t>
            </a:r>
            <a:r>
              <a:rPr lang="en-US" sz="1200" dirty="0" smtClean="0"/>
              <a:t>210K</a:t>
            </a:r>
            <a:endParaRPr lang="en-US" sz="1200" dirty="0"/>
          </a:p>
        </c:rich>
      </c:tx>
      <c:layout>
        <c:manualLayout>
          <c:xMode val="edge"/>
          <c:yMode val="edge"/>
          <c:x val="0.17825605132691746"/>
          <c:y val="0"/>
        </c:manualLayout>
      </c:layout>
      <c:overlay val="1"/>
    </c:title>
    <c:autoTitleDeleted val="0"/>
    <c:plotArea>
      <c:layout>
        <c:manualLayout>
          <c:layoutTarget val="inner"/>
          <c:xMode val="edge"/>
          <c:yMode val="edge"/>
          <c:x val="0.15014144065325172"/>
          <c:y val="0.13651936365097223"/>
          <c:w val="0.80026757072032617"/>
          <c:h val="0.64916456871462458"/>
        </c:manualLayout>
      </c:layout>
      <c:scatterChart>
        <c:scatterStyle val="lineMarker"/>
        <c:varyColors val="0"/>
        <c:ser>
          <c:idx val="0"/>
          <c:order val="0"/>
          <c:spPr>
            <a:ln w="28575">
              <a:noFill/>
            </a:ln>
          </c:spPr>
          <c:xVal>
            <c:numRef>
              <c:f>Sheet1!$B$4:$B$25</c:f>
              <c:numCache>
                <c:formatCode>General</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xVal>
          <c:yVal>
            <c:numRef>
              <c:f>Sheet1!$P$4:$P$25</c:f>
              <c:numCache>
                <c:formatCode>General</c:formatCode>
                <c:ptCount val="22"/>
                <c:pt idx="0">
                  <c:v>1.1800000000000002</c:v>
                </c:pt>
                <c:pt idx="1">
                  <c:v>1.42</c:v>
                </c:pt>
                <c:pt idx="2">
                  <c:v>1.6</c:v>
                </c:pt>
                <c:pt idx="3">
                  <c:v>1.01</c:v>
                </c:pt>
                <c:pt idx="5">
                  <c:v>0.24000000000000002</c:v>
                </c:pt>
                <c:pt idx="6">
                  <c:v>0.35000000000000003</c:v>
                </c:pt>
                <c:pt idx="7">
                  <c:v>0.24000000000000002</c:v>
                </c:pt>
                <c:pt idx="8">
                  <c:v>0.17300000000000001</c:v>
                </c:pt>
                <c:pt idx="9">
                  <c:v>0.94000000000000006</c:v>
                </c:pt>
                <c:pt idx="10">
                  <c:v>0.48000000000000004</c:v>
                </c:pt>
                <c:pt idx="11">
                  <c:v>0.27</c:v>
                </c:pt>
                <c:pt idx="12">
                  <c:v>0.85000000000000009</c:v>
                </c:pt>
                <c:pt idx="14">
                  <c:v>0.5</c:v>
                </c:pt>
                <c:pt idx="15">
                  <c:v>0.49000000000000005</c:v>
                </c:pt>
                <c:pt idx="17">
                  <c:v>0.2</c:v>
                </c:pt>
                <c:pt idx="18">
                  <c:v>0.13</c:v>
                </c:pt>
                <c:pt idx="19">
                  <c:v>0.13</c:v>
                </c:pt>
                <c:pt idx="20">
                  <c:v>0.14000000000000001</c:v>
                </c:pt>
                <c:pt idx="21">
                  <c:v>0.14000000000000001</c:v>
                </c:pt>
              </c:numCache>
            </c:numRef>
          </c:yVal>
          <c:smooth val="0"/>
        </c:ser>
        <c:dLbls>
          <c:showLegendKey val="0"/>
          <c:showVal val="0"/>
          <c:showCatName val="0"/>
          <c:showSerName val="0"/>
          <c:showPercent val="0"/>
          <c:showBubbleSize val="0"/>
        </c:dLbls>
        <c:axId val="59791552"/>
        <c:axId val="59792704"/>
      </c:scatterChart>
      <c:valAx>
        <c:axId val="59791552"/>
        <c:scaling>
          <c:orientation val="minMax"/>
        </c:scaling>
        <c:delete val="0"/>
        <c:axPos val="b"/>
        <c:title>
          <c:tx>
            <c:rich>
              <a:bodyPr/>
              <a:lstStyle/>
              <a:p>
                <a:pPr>
                  <a:defRPr/>
                </a:pPr>
                <a:r>
                  <a:rPr lang="en-US"/>
                  <a:t>Wafer (in build order)</a:t>
                </a:r>
              </a:p>
            </c:rich>
          </c:tx>
          <c:overlay val="0"/>
        </c:title>
        <c:numFmt formatCode="General" sourceLinked="1"/>
        <c:majorTickMark val="out"/>
        <c:minorTickMark val="none"/>
        <c:tickLblPos val="nextTo"/>
        <c:crossAx val="59792704"/>
        <c:crosses val="autoZero"/>
        <c:crossBetween val="midCat"/>
      </c:valAx>
      <c:valAx>
        <c:axId val="59792704"/>
        <c:scaling>
          <c:orientation val="minMax"/>
          <c:max val="2"/>
        </c:scaling>
        <c:delete val="0"/>
        <c:axPos val="l"/>
        <c:majorGridlines/>
        <c:title>
          <c:tx>
            <c:rich>
              <a:bodyPr rot="-5400000" vert="horz"/>
              <a:lstStyle/>
              <a:p>
                <a:pPr>
                  <a:defRPr/>
                </a:pPr>
                <a:r>
                  <a:rPr lang="en-US"/>
                  <a:t>Dark Current on TSA (pA)</a:t>
                </a:r>
              </a:p>
            </c:rich>
          </c:tx>
          <c:overlay val="0"/>
        </c:title>
        <c:numFmt formatCode="General" sourceLinked="1"/>
        <c:majorTickMark val="out"/>
        <c:minorTickMark val="none"/>
        <c:tickLblPos val="nextTo"/>
        <c:crossAx val="59791552"/>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algn="l" defTabSz="931863" eaLnBrk="0" hangingPunct="0">
              <a:spcBef>
                <a:spcPct val="0"/>
              </a:spcBef>
              <a:buClrTx/>
              <a:buSzTx/>
              <a:defRPr sz="1200" b="1"/>
            </a:lvl1pPr>
          </a:lstStyle>
          <a:p>
            <a:pPr>
              <a:defRPr/>
            </a:pPr>
            <a:r>
              <a:rPr lang="en-US"/>
              <a:t>Presentation Title</a:t>
            </a:r>
          </a:p>
        </p:txBody>
      </p:sp>
      <p:sp>
        <p:nvSpPr>
          <p:cNvPr id="3075" name="Rectangle 3"/>
          <p:cNvSpPr>
            <a:spLocks noGrp="1" noChangeArrowheads="1"/>
          </p:cNvSpPr>
          <p:nvPr>
            <p:ph type="dt" sz="quarter" idx="1"/>
          </p:nvPr>
        </p:nvSpPr>
        <p:spPr bwMode="auto">
          <a:xfrm>
            <a:off x="3971925"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algn="r" defTabSz="931863" eaLnBrk="0" hangingPunct="0">
              <a:spcBef>
                <a:spcPct val="0"/>
              </a:spcBef>
              <a:buClrTx/>
              <a:buSzTx/>
              <a:defRPr sz="1200" b="1"/>
            </a:lvl1pPr>
          </a:lstStyle>
          <a:p>
            <a:pPr>
              <a:defRPr/>
            </a:pPr>
            <a:fld id="{D13B9CB1-775E-4A87-A5B6-B2FC2E20A358}" type="datetime4">
              <a:rPr lang="en-US"/>
              <a:pPr>
                <a:defRPr/>
              </a:pPr>
              <a:t>October 8, 2013</a:t>
            </a:fld>
            <a:endParaRPr lang="en-US"/>
          </a:p>
        </p:txBody>
      </p:sp>
      <p:sp>
        <p:nvSpPr>
          <p:cNvPr id="3076" name="Rectangle 4"/>
          <p:cNvSpPr>
            <a:spLocks noGrp="1" noChangeArrowheads="1"/>
          </p:cNvSpPr>
          <p:nvPr>
            <p:ph type="ftr" sz="quarter" idx="2"/>
          </p:nvPr>
        </p:nvSpPr>
        <p:spPr bwMode="auto">
          <a:xfrm>
            <a:off x="0"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l" defTabSz="931863" eaLnBrk="0" hangingPunct="0">
              <a:spcBef>
                <a:spcPct val="0"/>
              </a:spcBef>
              <a:buClrTx/>
              <a:buSzTx/>
              <a:defRPr sz="1200" b="1"/>
            </a:lvl1pPr>
          </a:lstStyle>
          <a:p>
            <a:pPr>
              <a:defRPr/>
            </a:pPr>
            <a:r>
              <a:rPr lang="en-US"/>
              <a:t>Speaker Name</a:t>
            </a:r>
          </a:p>
        </p:txBody>
      </p:sp>
      <p:sp>
        <p:nvSpPr>
          <p:cNvPr id="3077" name="Rectangle 5"/>
          <p:cNvSpPr>
            <a:spLocks noGrp="1" noChangeArrowheads="1"/>
          </p:cNvSpPr>
          <p:nvPr>
            <p:ph type="sldNum" sz="quarter" idx="3"/>
          </p:nvPr>
        </p:nvSpPr>
        <p:spPr bwMode="auto">
          <a:xfrm>
            <a:off x="3971925"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r" defTabSz="931863" eaLnBrk="0" hangingPunct="0">
              <a:spcBef>
                <a:spcPct val="0"/>
              </a:spcBef>
              <a:buClrTx/>
              <a:buSzTx/>
              <a:defRPr sz="1200" b="1"/>
            </a:lvl1pPr>
          </a:lstStyle>
          <a:p>
            <a:pPr>
              <a:defRPr/>
            </a:pPr>
            <a:fld id="{BBE87627-12EF-4045-8D5F-CBDABA9C0D34}" type="slidenum">
              <a:rPr lang="en-US"/>
              <a:pPr>
                <a:defRPr/>
              </a:pPr>
              <a:t>‹N›</a:t>
            </a:fld>
            <a:endParaRPr lang="en-US"/>
          </a:p>
        </p:txBody>
      </p:sp>
    </p:spTree>
    <p:extLst>
      <p:ext uri="{BB962C8B-B14F-4D97-AF65-F5344CB8AC3E}">
        <p14:creationId xmlns:p14="http://schemas.microsoft.com/office/powerpoint/2010/main" val="3787521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idx="2"/>
          </p:nvPr>
        </p:nvSpPr>
        <p:spPr bwMode="auto">
          <a:xfrm>
            <a:off x="1189038" y="703263"/>
            <a:ext cx="4633912" cy="3475037"/>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35038" y="4414838"/>
            <a:ext cx="5138737" cy="4181475"/>
          </a:xfrm>
          <a:prstGeom prst="rect">
            <a:avLst/>
          </a:prstGeom>
          <a:noFill/>
          <a:ln w="12700">
            <a:noFill/>
            <a:miter lim="800000"/>
            <a:headEnd/>
            <a:tailEnd/>
          </a:ln>
          <a:effectLst/>
        </p:spPr>
        <p:txBody>
          <a:bodyPr vert="horz" wrap="square" lIns="95433" tIns="46907" rIns="95433" bIns="46907"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2052" name="Rectangle 4"/>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algn="l" defTabSz="931863" eaLnBrk="0" hangingPunct="0">
              <a:spcBef>
                <a:spcPct val="0"/>
              </a:spcBef>
              <a:buClrTx/>
              <a:buSzTx/>
              <a:defRPr sz="1000" b="1"/>
            </a:lvl1pPr>
          </a:lstStyle>
          <a:p>
            <a:pPr>
              <a:defRPr/>
            </a:pPr>
            <a:r>
              <a:rPr lang="en-US"/>
              <a:t>Presentation Title</a:t>
            </a:r>
          </a:p>
        </p:txBody>
      </p:sp>
      <p:sp>
        <p:nvSpPr>
          <p:cNvPr id="2054" name="Rectangle 6"/>
          <p:cNvSpPr>
            <a:spLocks noGrp="1" noChangeArrowheads="1"/>
          </p:cNvSpPr>
          <p:nvPr>
            <p:ph type="ftr" sz="quarter" idx="4"/>
          </p:nvPr>
        </p:nvSpPr>
        <p:spPr bwMode="auto">
          <a:xfrm>
            <a:off x="0"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l" defTabSz="931863" eaLnBrk="0" hangingPunct="0">
              <a:spcBef>
                <a:spcPct val="0"/>
              </a:spcBef>
              <a:buClrTx/>
              <a:buSzTx/>
              <a:defRPr sz="1000" b="1"/>
            </a:lvl1pPr>
          </a:lstStyle>
          <a:p>
            <a:pPr>
              <a:defRPr/>
            </a:pPr>
            <a:r>
              <a:rPr lang="en-US"/>
              <a:t>Speaker Name</a:t>
            </a:r>
          </a:p>
        </p:txBody>
      </p:sp>
      <p:sp>
        <p:nvSpPr>
          <p:cNvPr id="2055" name="Rectangle 7"/>
          <p:cNvSpPr>
            <a:spLocks noGrp="1" noChangeArrowheads="1"/>
          </p:cNvSpPr>
          <p:nvPr>
            <p:ph type="sldNum" sz="quarter" idx="5"/>
          </p:nvPr>
        </p:nvSpPr>
        <p:spPr bwMode="auto">
          <a:xfrm>
            <a:off x="3971925"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r" defTabSz="931863" eaLnBrk="0" hangingPunct="0">
              <a:spcBef>
                <a:spcPct val="0"/>
              </a:spcBef>
              <a:buClrTx/>
              <a:buSzTx/>
              <a:defRPr sz="1000" b="1"/>
            </a:lvl1pPr>
          </a:lstStyle>
          <a:p>
            <a:pPr>
              <a:defRPr/>
            </a:pPr>
            <a:fld id="{10FED0CA-BA91-4482-95D9-D1E07031C8F7}" type="slidenum">
              <a:rPr lang="en-US"/>
              <a:pPr>
                <a:defRPr/>
              </a:pPr>
              <a:t>‹N›</a:t>
            </a:fld>
            <a:endParaRPr lang="en-US"/>
          </a:p>
        </p:txBody>
      </p:sp>
      <p:sp>
        <p:nvSpPr>
          <p:cNvPr id="8" name="Date Placeholder 7"/>
          <p:cNvSpPr>
            <a:spLocks noGrp="1"/>
          </p:cNvSpPr>
          <p:nvPr>
            <p:ph type="dt" idx="1"/>
          </p:nvPr>
        </p:nvSpPr>
        <p:spPr>
          <a:xfrm>
            <a:off x="3970338" y="0"/>
            <a:ext cx="3038475" cy="465138"/>
          </a:xfrm>
          <a:prstGeom prst="rect">
            <a:avLst/>
          </a:prstGeom>
        </p:spPr>
        <p:txBody>
          <a:bodyPr vert="horz" lIns="91440" tIns="45720" rIns="91440" bIns="45720" rtlCol="0"/>
          <a:lstStyle>
            <a:lvl1pPr algn="r" eaLnBrk="0" hangingPunct="0">
              <a:spcBef>
                <a:spcPct val="20000"/>
              </a:spcBef>
              <a:buClr>
                <a:schemeClr val="tx1"/>
              </a:buClr>
              <a:buSzPct val="110000"/>
              <a:defRPr sz="1200"/>
            </a:lvl1pPr>
          </a:lstStyle>
          <a:p>
            <a:pPr>
              <a:defRPr/>
            </a:pPr>
            <a:fld id="{66BC6BDC-FF1E-4D03-8718-879246A29B3C}" type="datetimeFigureOut">
              <a:rPr lang="en-US"/>
              <a:pPr>
                <a:defRPr/>
              </a:pPr>
              <a:t>10/8/2013</a:t>
            </a:fld>
            <a:endParaRPr lang="en-US"/>
          </a:p>
        </p:txBody>
      </p:sp>
    </p:spTree>
    <p:extLst>
      <p:ext uri="{BB962C8B-B14F-4D97-AF65-F5344CB8AC3E}">
        <p14:creationId xmlns:p14="http://schemas.microsoft.com/office/powerpoint/2010/main" val="1835314330"/>
      </p:ext>
    </p:extLst>
  </p:cSld>
  <p:clrMap bg1="lt1" tx1="dk1" bg2="lt2" tx2="dk2" accent1="accent1" accent2="accent2" accent3="accent3" accent4="accent4" accent5="accent5" accent6="accent6" hlink="hlink" folHlink="folHlink"/>
  <p:hf/>
  <p:notesStyle>
    <a:lvl1pPr marL="233363" indent="-233363" algn="l" rtl="0" eaLnBrk="0" fontAlgn="base" hangingPunct="0">
      <a:spcBef>
        <a:spcPct val="30000"/>
      </a:spcBef>
      <a:spcAft>
        <a:spcPct val="0"/>
      </a:spcAft>
      <a:defRPr sz="1200" kern="1200">
        <a:solidFill>
          <a:schemeClr val="tx1"/>
        </a:solidFill>
        <a:latin typeface="Arial" charset="0"/>
        <a:ea typeface="+mn-ea"/>
        <a:cs typeface="+mn-cs"/>
      </a:defRPr>
    </a:lvl1pPr>
    <a:lvl2pPr marL="457200" indent="-204788"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r>
              <a:rPr lang="en-US" sz="1000"/>
              <a:t>Presentation Title</a:t>
            </a:r>
          </a:p>
        </p:txBody>
      </p:sp>
      <p:sp>
        <p:nvSpPr>
          <p:cNvPr id="16387" name="Rectangle 5"/>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fld id="{3C8DBBE7-434A-44A7-AEFB-2AA2959B91EE}" type="datetime4">
              <a:rPr lang="en-US" sz="1000"/>
              <a:pPr/>
              <a:t>October 8, 2013</a:t>
            </a:fld>
            <a:endParaRPr lang="en-US" sz="1000"/>
          </a:p>
        </p:txBody>
      </p:sp>
      <p:sp>
        <p:nvSpPr>
          <p:cNvPr id="16388"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r>
              <a:rPr lang="en-US" sz="1000"/>
              <a:t>Speaker Name</a:t>
            </a:r>
          </a:p>
        </p:txBody>
      </p:sp>
      <p:sp>
        <p:nvSpPr>
          <p:cNvPr id="163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fld id="{FB274FE5-1732-4A0A-A874-E4FFFF0197D4}" type="slidenum">
              <a:rPr lang="en-US" sz="1000"/>
              <a:pPr/>
              <a:t>4</a:t>
            </a:fld>
            <a:endParaRPr lang="en-US" sz="1000"/>
          </a:p>
        </p:txBody>
      </p:sp>
      <p:sp>
        <p:nvSpPr>
          <p:cNvPr id="16390" name="Rectangle 2"/>
          <p:cNvSpPr>
            <a:spLocks noGrp="1" noRot="1" noChangeAspect="1" noChangeArrowheads="1" noTextEdit="1"/>
          </p:cNvSpPr>
          <p:nvPr>
            <p:ph type="sldImg"/>
          </p:nvPr>
        </p:nvSpPr>
        <p:spPr>
          <a:ln/>
        </p:spPr>
      </p:sp>
      <p:sp>
        <p:nvSpPr>
          <p:cNvPr id="163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r>
              <a:rPr lang="en-US" sz="1000"/>
              <a:t>Presentation Title</a:t>
            </a:r>
          </a:p>
        </p:txBody>
      </p:sp>
      <p:sp>
        <p:nvSpPr>
          <p:cNvPr id="17411" name="Rectangle 5"/>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fld id="{37C590F6-302C-4F85-BB38-D32FD429A623}" type="datetime4">
              <a:rPr lang="en-US" sz="1000"/>
              <a:pPr/>
              <a:t>October 8, 2013</a:t>
            </a:fld>
            <a:endParaRPr lang="en-US" sz="1000"/>
          </a:p>
        </p:txBody>
      </p:sp>
      <p:sp>
        <p:nvSpPr>
          <p:cNvPr id="1741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r>
              <a:rPr lang="en-US" sz="1000"/>
              <a:t>Speaker Name</a:t>
            </a:r>
          </a:p>
        </p:txBody>
      </p:sp>
      <p:sp>
        <p:nvSpPr>
          <p:cNvPr id="174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fld id="{C3CB5326-AB0A-44B8-ADE9-D5DEC855E72D}" type="slidenum">
              <a:rPr lang="en-US" sz="1000"/>
              <a:pPr/>
              <a:t>5</a:t>
            </a:fld>
            <a:endParaRPr lang="en-US" sz="1000"/>
          </a:p>
        </p:txBody>
      </p:sp>
      <p:sp>
        <p:nvSpPr>
          <p:cNvPr id="17414" name="Rectangle 2"/>
          <p:cNvSpPr>
            <a:spLocks noGrp="1" noRot="1" noChangeAspect="1" noChangeArrowheads="1" noTextEdit="1"/>
          </p:cNvSpPr>
          <p:nvPr>
            <p:ph type="sldImg"/>
          </p:nvPr>
        </p:nvSpPr>
        <p:spPr>
          <a:xfrm>
            <a:off x="1193800" y="706438"/>
            <a:ext cx="4622800" cy="3468687"/>
          </a:xfrm>
          <a:ln/>
        </p:spPr>
      </p:sp>
      <p:sp>
        <p:nvSpPr>
          <p:cNvPr id="17415" name="Rectangle 3"/>
          <p:cNvSpPr>
            <a:spLocks noGrp="1" noChangeArrowheads="1"/>
          </p:cNvSpPr>
          <p:nvPr>
            <p:ph type="body" idx="1"/>
          </p:nvPr>
        </p:nvSpPr>
        <p:spPr>
          <a:xfrm>
            <a:off x="936896" y="4412354"/>
            <a:ext cx="5135055" cy="4185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r>
              <a:rPr lang="en-US" sz="1000"/>
              <a:t>Presentation Title</a:t>
            </a:r>
          </a:p>
        </p:txBody>
      </p:sp>
      <p:sp>
        <p:nvSpPr>
          <p:cNvPr id="25603" name="Rectangle 5"/>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fld id="{D8D5C4E4-4830-4BCF-86DF-3B930BD0CEB4}" type="datetime4">
              <a:rPr lang="en-US" sz="1000"/>
              <a:pPr/>
              <a:t>October 8, 2013</a:t>
            </a:fld>
            <a:endParaRPr lang="en-US" sz="1000"/>
          </a:p>
        </p:txBody>
      </p:sp>
      <p:sp>
        <p:nvSpPr>
          <p:cNvPr id="2560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r>
              <a:rPr lang="en-US" sz="1000"/>
              <a:t>Speaker Name</a:t>
            </a:r>
          </a:p>
        </p:txBody>
      </p:sp>
      <p:sp>
        <p:nvSpPr>
          <p:cNvPr id="256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1857">
              <a:defRPr sz="2400">
                <a:solidFill>
                  <a:schemeClr val="tx1"/>
                </a:solidFill>
                <a:latin typeface="Arial" charset="0"/>
              </a:defRPr>
            </a:lvl1pPr>
            <a:lvl2pPr marL="729280" indent="-280492" defTabSz="931857">
              <a:defRPr sz="2400">
                <a:solidFill>
                  <a:schemeClr val="tx1"/>
                </a:solidFill>
                <a:latin typeface="Arial" charset="0"/>
              </a:defRPr>
            </a:lvl2pPr>
            <a:lvl3pPr marL="1121969" indent="-224394" defTabSz="931857">
              <a:defRPr sz="2400">
                <a:solidFill>
                  <a:schemeClr val="tx1"/>
                </a:solidFill>
                <a:latin typeface="Arial" charset="0"/>
              </a:defRPr>
            </a:lvl3pPr>
            <a:lvl4pPr marL="1570756" indent="-224394" defTabSz="931857">
              <a:defRPr sz="2400">
                <a:solidFill>
                  <a:schemeClr val="tx1"/>
                </a:solidFill>
                <a:latin typeface="Arial" charset="0"/>
              </a:defRPr>
            </a:lvl4pPr>
            <a:lvl5pPr marL="2019544" indent="-224394" defTabSz="931857">
              <a:defRPr sz="2400">
                <a:solidFill>
                  <a:schemeClr val="tx1"/>
                </a:solidFill>
                <a:latin typeface="Arial" charset="0"/>
              </a:defRPr>
            </a:lvl5pPr>
            <a:lvl6pPr marL="2468331" indent="-224394" defTabSz="931857" eaLnBrk="0" fontAlgn="base" hangingPunct="0">
              <a:spcBef>
                <a:spcPct val="20000"/>
              </a:spcBef>
              <a:spcAft>
                <a:spcPct val="0"/>
              </a:spcAft>
              <a:buClr>
                <a:schemeClr val="tx1"/>
              </a:buClr>
              <a:buSzPct val="110000"/>
              <a:defRPr sz="2400">
                <a:solidFill>
                  <a:schemeClr val="tx1"/>
                </a:solidFill>
                <a:latin typeface="Arial" charset="0"/>
              </a:defRPr>
            </a:lvl6pPr>
            <a:lvl7pPr marL="2917119" indent="-224394" defTabSz="931857" eaLnBrk="0" fontAlgn="base" hangingPunct="0">
              <a:spcBef>
                <a:spcPct val="20000"/>
              </a:spcBef>
              <a:spcAft>
                <a:spcPct val="0"/>
              </a:spcAft>
              <a:buClr>
                <a:schemeClr val="tx1"/>
              </a:buClr>
              <a:buSzPct val="110000"/>
              <a:defRPr sz="2400">
                <a:solidFill>
                  <a:schemeClr val="tx1"/>
                </a:solidFill>
                <a:latin typeface="Arial" charset="0"/>
              </a:defRPr>
            </a:lvl7pPr>
            <a:lvl8pPr marL="3365906" indent="-224394" defTabSz="931857" eaLnBrk="0" fontAlgn="base" hangingPunct="0">
              <a:spcBef>
                <a:spcPct val="20000"/>
              </a:spcBef>
              <a:spcAft>
                <a:spcPct val="0"/>
              </a:spcAft>
              <a:buClr>
                <a:schemeClr val="tx1"/>
              </a:buClr>
              <a:buSzPct val="110000"/>
              <a:defRPr sz="2400">
                <a:solidFill>
                  <a:schemeClr val="tx1"/>
                </a:solidFill>
                <a:latin typeface="Arial" charset="0"/>
              </a:defRPr>
            </a:lvl8pPr>
            <a:lvl9pPr marL="3814694" indent="-224394" defTabSz="931857" eaLnBrk="0" fontAlgn="base" hangingPunct="0">
              <a:spcBef>
                <a:spcPct val="20000"/>
              </a:spcBef>
              <a:spcAft>
                <a:spcPct val="0"/>
              </a:spcAft>
              <a:buClr>
                <a:schemeClr val="tx1"/>
              </a:buClr>
              <a:buSzPct val="110000"/>
              <a:defRPr sz="2400">
                <a:solidFill>
                  <a:schemeClr val="tx1"/>
                </a:solidFill>
                <a:latin typeface="Arial" charset="0"/>
              </a:defRPr>
            </a:lvl9pPr>
          </a:lstStyle>
          <a:p>
            <a:fld id="{4BB63D6E-73BF-450F-BBC6-2D7A6E85C951}" type="slidenum">
              <a:rPr lang="en-US" sz="1000"/>
              <a:pPr/>
              <a:t>10</a:t>
            </a:fld>
            <a:endParaRPr lang="en-US" sz="100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3"/>
          <p:cNvSpPr/>
          <p:nvPr userDrawn="1"/>
        </p:nvSpPr>
        <p:spPr>
          <a:xfrm>
            <a:off x="7156450" y="6111875"/>
            <a:ext cx="198755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sp>
        <p:nvSpPr>
          <p:cNvPr id="5" name="Rectangle 19"/>
          <p:cNvSpPr/>
          <p:nvPr userDrawn="1"/>
        </p:nvSpPr>
        <p:spPr>
          <a:xfrm>
            <a:off x="7004050" y="100013"/>
            <a:ext cx="1989138"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pic>
        <p:nvPicPr>
          <p:cNvPr id="6" name="Picture 3" descr="RTAG_RGB_RB"/>
          <p:cNvPicPr>
            <a:picLocks noChangeAspect="1" noChangeArrowheads="1"/>
          </p:cNvPicPr>
          <p:nvPr userDrawn="1"/>
        </p:nvPicPr>
        <p:blipFill>
          <a:blip r:embed="rId2"/>
          <a:srcRect/>
          <a:stretch>
            <a:fillRect/>
          </a:stretch>
        </p:blipFill>
        <p:spPr bwMode="auto">
          <a:xfrm>
            <a:off x="7219950" y="212725"/>
            <a:ext cx="1627188" cy="393700"/>
          </a:xfrm>
          <a:prstGeom prst="rect">
            <a:avLst/>
          </a:prstGeom>
          <a:noFill/>
          <a:ln w="9525">
            <a:noFill/>
            <a:miter lim="800000"/>
            <a:headEnd/>
            <a:tailEnd/>
          </a:ln>
        </p:spPr>
      </p:pic>
      <p:sp>
        <p:nvSpPr>
          <p:cNvPr id="7" name="Text Box 15"/>
          <p:cNvSpPr txBox="1">
            <a:spLocks noChangeArrowheads="1"/>
          </p:cNvSpPr>
          <p:nvPr userDrawn="1"/>
        </p:nvSpPr>
        <p:spPr bwMode="auto">
          <a:xfrm>
            <a:off x="5816244" y="6616700"/>
            <a:ext cx="3319819" cy="236988"/>
          </a:xfrm>
          <a:prstGeom prst="rect">
            <a:avLst/>
          </a:prstGeom>
          <a:noFill/>
          <a:ln w="9525" algn="ctr">
            <a:noFill/>
            <a:miter lim="800000"/>
            <a:headEnd/>
            <a:tailEnd/>
          </a:ln>
          <a:effectLst/>
        </p:spPr>
        <p:txBody>
          <a:bodyPr wrap="none" lIns="0" tIns="0" rIns="0" bIns="0">
            <a:spAutoFit/>
          </a:bodyPr>
          <a:lstStyle/>
          <a:p>
            <a:pPr marL="230188" indent="-230188" algn="r" eaLnBrk="0" hangingPunct="0">
              <a:spcBef>
                <a:spcPct val="20000"/>
              </a:spcBef>
              <a:buClr>
                <a:schemeClr val="tx1"/>
              </a:buClr>
              <a:buSzPct val="110000"/>
              <a:defRPr/>
            </a:pPr>
            <a:r>
              <a:rPr lang="en-US" sz="700" dirty="0"/>
              <a:t>Copyright </a:t>
            </a:r>
            <a:r>
              <a:rPr lang="en-US" sz="700" dirty="0">
                <a:cs typeface="Arial" charset="0"/>
              </a:rPr>
              <a:t>© </a:t>
            </a:r>
            <a:r>
              <a:rPr lang="en-US" sz="700" dirty="0" smtClean="0">
                <a:cs typeface="Arial" charset="0"/>
              </a:rPr>
              <a:t>2013 </a:t>
            </a:r>
            <a:r>
              <a:rPr lang="en-US" sz="700" dirty="0">
                <a:cs typeface="Arial" charset="0"/>
              </a:rPr>
              <a:t>Raytheon Company. All rights reserved.</a:t>
            </a:r>
          </a:p>
          <a:p>
            <a:pPr marL="230188" indent="-230188" algn="r" eaLnBrk="0" hangingPunct="0">
              <a:spcBef>
                <a:spcPct val="20000"/>
              </a:spcBef>
              <a:buClr>
                <a:schemeClr val="tx1"/>
              </a:buClr>
              <a:buSzPct val="110000"/>
              <a:defRPr/>
            </a:pPr>
            <a:r>
              <a:rPr lang="en-US" sz="700" i="1" dirty="0">
                <a:cs typeface="Arial" charset="0"/>
              </a:rPr>
              <a:t>Customer Success Is Our Mission</a:t>
            </a:r>
            <a:r>
              <a:rPr lang="en-US" sz="700" dirty="0">
                <a:cs typeface="Arial" charset="0"/>
              </a:rPr>
              <a:t> is a registered trademark of Raytheon Company.</a:t>
            </a:r>
          </a:p>
        </p:txBody>
      </p:sp>
      <p:pic>
        <p:nvPicPr>
          <p:cNvPr id="8" name="Picture 12" descr="NEW PPT Cover graphic words"/>
          <p:cNvPicPr>
            <a:picLocks noChangeAspect="1" noChangeArrowheads="1"/>
          </p:cNvPicPr>
          <p:nvPr userDrawn="1"/>
        </p:nvPicPr>
        <p:blipFill>
          <a:blip r:embed="rId3"/>
          <a:srcRect/>
          <a:stretch>
            <a:fillRect/>
          </a:stretch>
        </p:blipFill>
        <p:spPr bwMode="auto">
          <a:xfrm>
            <a:off x="0" y="1465263"/>
            <a:ext cx="6330950" cy="4554537"/>
          </a:xfrm>
          <a:prstGeom prst="rect">
            <a:avLst/>
          </a:prstGeom>
          <a:noFill/>
          <a:ln w="9525">
            <a:noFill/>
            <a:miter lim="800000"/>
            <a:headEnd/>
            <a:tailEnd/>
          </a:ln>
        </p:spPr>
      </p:pic>
      <p:sp>
        <p:nvSpPr>
          <p:cNvPr id="9" name="Line 5"/>
          <p:cNvSpPr>
            <a:spLocks noChangeShapeType="1"/>
          </p:cNvSpPr>
          <p:nvPr userDrawn="1"/>
        </p:nvSpPr>
        <p:spPr bwMode="auto">
          <a:xfrm>
            <a:off x="0" y="1455738"/>
            <a:ext cx="9144000" cy="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0" name="Line 6"/>
          <p:cNvSpPr>
            <a:spLocks noChangeShapeType="1"/>
          </p:cNvSpPr>
          <p:nvPr userDrawn="1"/>
        </p:nvSpPr>
        <p:spPr bwMode="auto">
          <a:xfrm>
            <a:off x="0" y="6015038"/>
            <a:ext cx="9144000" cy="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1" name="Rectangle 4"/>
          <p:cNvSpPr>
            <a:spLocks noChangeArrowheads="1"/>
          </p:cNvSpPr>
          <p:nvPr userDrawn="1"/>
        </p:nvSpPr>
        <p:spPr bwMode="auto">
          <a:xfrm>
            <a:off x="8966200" y="1457325"/>
            <a:ext cx="177800" cy="4549775"/>
          </a:xfrm>
          <a:prstGeom prst="rect">
            <a:avLst/>
          </a:prstGeom>
          <a:solidFill>
            <a:srgbClr val="CE1126"/>
          </a:solidFill>
          <a:ln w="9525">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2" name="Rectangle 13"/>
          <p:cNvSpPr/>
          <p:nvPr userDrawn="1"/>
        </p:nvSpPr>
        <p:spPr>
          <a:xfrm>
            <a:off x="0" y="914400"/>
            <a:ext cx="9144000" cy="889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spcBef>
                <a:spcPct val="20000"/>
              </a:spcBef>
              <a:buClr>
                <a:schemeClr val="tx1"/>
              </a:buClr>
              <a:buSzPct val="110000"/>
              <a:defRPr/>
            </a:pPr>
            <a:endParaRPr lang="en-US"/>
          </a:p>
        </p:txBody>
      </p:sp>
      <p:sp>
        <p:nvSpPr>
          <p:cNvPr id="13" name="Line 9"/>
          <p:cNvSpPr>
            <a:spLocks noChangeShapeType="1"/>
          </p:cNvSpPr>
          <p:nvPr userDrawn="1"/>
        </p:nvSpPr>
        <p:spPr bwMode="auto">
          <a:xfrm>
            <a:off x="760413" y="0"/>
            <a:ext cx="0" cy="685800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23" name="Text Placeholder 22"/>
          <p:cNvSpPr>
            <a:spLocks noGrp="1"/>
          </p:cNvSpPr>
          <p:nvPr>
            <p:ph type="body" sz="quarter" idx="10" hasCustomPrompt="1"/>
          </p:nvPr>
        </p:nvSpPr>
        <p:spPr>
          <a:xfrm>
            <a:off x="5029200" y="4589463"/>
            <a:ext cx="3936999" cy="1425443"/>
          </a:xfrm>
          <a:prstGeom prst="rect">
            <a:avLst/>
          </a:prstGeom>
        </p:spPr>
        <p:txBody>
          <a:bodyPr lIns="0" tIns="0" rIns="0" bIns="0" anchor="b"/>
          <a:lstStyle>
            <a:lvl1pPr marL="0" indent="0" algn="l">
              <a:buNone/>
              <a:defRPr sz="1800" b="1" baseline="0"/>
            </a:lvl1pPr>
          </a:lstStyle>
          <a:p>
            <a:pPr lvl="0"/>
            <a:r>
              <a:rPr lang="en-US" dirty="0" smtClean="0"/>
              <a:t>L. Mears, E. Corrales, J. Getty,(RVS)               D. </a:t>
            </a:r>
            <a:r>
              <a:rPr lang="en-US" dirty="0" err="1" smtClean="0"/>
              <a:t>Figer</a:t>
            </a:r>
            <a:r>
              <a:rPr lang="en-US" dirty="0" smtClean="0"/>
              <a:t>, B, </a:t>
            </a:r>
            <a:r>
              <a:rPr lang="en-US" dirty="0" err="1" smtClean="0"/>
              <a:t>Hanold</a:t>
            </a:r>
            <a:r>
              <a:rPr lang="en-US" dirty="0" smtClean="0"/>
              <a:t> (RIT)</a:t>
            </a:r>
          </a:p>
        </p:txBody>
      </p:sp>
      <p:sp>
        <p:nvSpPr>
          <p:cNvPr id="27" name="Title 26"/>
          <p:cNvSpPr>
            <a:spLocks noGrp="1"/>
          </p:cNvSpPr>
          <p:nvPr>
            <p:ph type="title" hasCustomPrompt="1"/>
          </p:nvPr>
        </p:nvSpPr>
        <p:spPr>
          <a:xfrm>
            <a:off x="4999839" y="1979802"/>
            <a:ext cx="3842157" cy="1459683"/>
          </a:xfrm>
          <a:prstGeom prst="rect">
            <a:avLst/>
          </a:prstGeom>
        </p:spPr>
        <p:txBody>
          <a:bodyPr lIns="0" tIns="0" rIns="0" bIns="0" anchor="b" anchorCtr="0"/>
          <a:lstStyle>
            <a:lvl1pPr algn="r">
              <a:defRPr sz="2800" baseline="0"/>
            </a:lvl1pPr>
          </a:lstStyle>
          <a:p>
            <a:r>
              <a:rPr lang="en-US" dirty="0" smtClean="0"/>
              <a:t>RVS and RIT Demonstrate MBE/Si Detectors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rIns="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0" rIns="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fld id="{4B2588F0-3500-4954-8434-290A74828B55}" type="datetime1">
              <a:rPr lang="en-US"/>
              <a:pPr>
                <a:defRPr/>
              </a:pPr>
              <a:t>10/8/2013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15" name="Content Placeholder 19"/>
          <p:cNvSpPr>
            <a:spLocks noGrp="1"/>
          </p:cNvSpPr>
          <p:nvPr>
            <p:ph sz="quarter" idx="14"/>
          </p:nvPr>
        </p:nvSpPr>
        <p:spPr>
          <a:xfrm>
            <a:off x="301752" y="1097280"/>
            <a:ext cx="4206240" cy="544068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9"/>
          <p:cNvSpPr>
            <a:spLocks noGrp="1"/>
          </p:cNvSpPr>
          <p:nvPr>
            <p:ph sz="quarter" idx="15"/>
          </p:nvPr>
        </p:nvSpPr>
        <p:spPr>
          <a:xfrm>
            <a:off x="4617720" y="1097280"/>
            <a:ext cx="4206240" cy="544068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6"/>
          <p:cNvSpPr>
            <a:spLocks noGrp="1" noChangeArrowheads="1"/>
          </p:cNvSpPr>
          <p:nvPr>
            <p:ph type="dt" sz="half" idx="16"/>
          </p:nvPr>
        </p:nvSpPr>
        <p:spPr>
          <a:ln/>
        </p:spPr>
        <p:txBody>
          <a:bodyPr/>
          <a:lstStyle>
            <a:lvl1pPr>
              <a:defRPr/>
            </a:lvl1pPr>
          </a:lstStyle>
          <a:p>
            <a:pPr>
              <a:defRPr/>
            </a:pPr>
            <a:fld id="{B01248C3-9728-408D-B52C-0B0B203EFA44}" type="datetime1">
              <a:rPr lang="en-US"/>
              <a:pPr>
                <a:defRPr/>
              </a:pPr>
              <a:t>10/8/2013</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8" name="Content Placeholder 19"/>
          <p:cNvSpPr>
            <a:spLocks noGrp="1"/>
          </p:cNvSpPr>
          <p:nvPr>
            <p:ph sz="quarter" idx="14"/>
          </p:nvPr>
        </p:nvSpPr>
        <p:spPr>
          <a:xfrm>
            <a:off x="301752" y="1097280"/>
            <a:ext cx="42062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9"/>
          <p:cNvSpPr>
            <a:spLocks noGrp="1"/>
          </p:cNvSpPr>
          <p:nvPr>
            <p:ph sz="quarter" idx="15"/>
          </p:nvPr>
        </p:nvSpPr>
        <p:spPr>
          <a:xfrm>
            <a:off x="4617720" y="1097280"/>
            <a:ext cx="42062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10" name="Content Placeholder 19"/>
          <p:cNvSpPr>
            <a:spLocks noGrp="1"/>
          </p:cNvSpPr>
          <p:nvPr>
            <p:ph sz="quarter" idx="16"/>
          </p:nvPr>
        </p:nvSpPr>
        <p:spPr>
          <a:xfrm>
            <a:off x="301752" y="3886200"/>
            <a:ext cx="42062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9"/>
          <p:cNvSpPr>
            <a:spLocks noGrp="1"/>
          </p:cNvSpPr>
          <p:nvPr>
            <p:ph sz="quarter" idx="17"/>
          </p:nvPr>
        </p:nvSpPr>
        <p:spPr>
          <a:xfrm>
            <a:off x="4617720" y="3886200"/>
            <a:ext cx="42062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6"/>
          <p:cNvSpPr>
            <a:spLocks noGrp="1" noChangeArrowheads="1"/>
          </p:cNvSpPr>
          <p:nvPr>
            <p:ph type="dt" sz="half" idx="18"/>
          </p:nvPr>
        </p:nvSpPr>
        <p:spPr>
          <a:ln/>
        </p:spPr>
        <p:txBody>
          <a:bodyPr/>
          <a:lstStyle>
            <a:lvl1pPr>
              <a:defRPr/>
            </a:lvl1pPr>
          </a:lstStyle>
          <a:p>
            <a:pPr>
              <a:defRPr/>
            </a:pPr>
            <a:fld id="{87403D4C-5BDC-4D9B-BE00-F13B3AA82905}" type="datetime1">
              <a:rPr lang="en-US"/>
              <a:pPr>
                <a:defRPr/>
              </a:pPr>
              <a:t>10/8/2013</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Chart w/ Takeaway">
    <p:spTree>
      <p:nvGrpSpPr>
        <p:cNvPr id="1" name=""/>
        <p:cNvGrpSpPr/>
        <p:nvPr/>
      </p:nvGrpSpPr>
      <p:grpSpPr>
        <a:xfrm>
          <a:off x="0" y="0"/>
          <a:ext cx="0" cy="0"/>
          <a:chOff x="0" y="0"/>
          <a:chExt cx="0" cy="0"/>
        </a:xfrm>
      </p:grpSpPr>
      <p:sp>
        <p:nvSpPr>
          <p:cNvPr id="8" name="Content Placeholder 19"/>
          <p:cNvSpPr>
            <a:spLocks noGrp="1"/>
          </p:cNvSpPr>
          <p:nvPr>
            <p:ph sz="quarter" idx="14"/>
          </p:nvPr>
        </p:nvSpPr>
        <p:spPr>
          <a:xfrm>
            <a:off x="301752" y="1097280"/>
            <a:ext cx="4206240" cy="246888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9"/>
          <p:cNvSpPr>
            <a:spLocks noGrp="1"/>
          </p:cNvSpPr>
          <p:nvPr>
            <p:ph sz="quarter" idx="15"/>
          </p:nvPr>
        </p:nvSpPr>
        <p:spPr>
          <a:xfrm>
            <a:off x="4617720" y="1097280"/>
            <a:ext cx="4206240" cy="246888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10" name="Content Placeholder 19"/>
          <p:cNvSpPr>
            <a:spLocks noGrp="1"/>
          </p:cNvSpPr>
          <p:nvPr>
            <p:ph sz="quarter" idx="16"/>
          </p:nvPr>
        </p:nvSpPr>
        <p:spPr>
          <a:xfrm>
            <a:off x="301752" y="3703320"/>
            <a:ext cx="4206240" cy="246888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9"/>
          <p:cNvSpPr>
            <a:spLocks noGrp="1"/>
          </p:cNvSpPr>
          <p:nvPr>
            <p:ph sz="quarter" idx="17"/>
          </p:nvPr>
        </p:nvSpPr>
        <p:spPr>
          <a:xfrm>
            <a:off x="4617720" y="3703320"/>
            <a:ext cx="4206240" cy="246888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6"/>
          <p:cNvSpPr>
            <a:spLocks noGrp="1"/>
          </p:cNvSpPr>
          <p:nvPr>
            <p:ph sz="quarter" idx="11"/>
          </p:nvPr>
        </p:nvSpPr>
        <p:spPr>
          <a:xfrm>
            <a:off x="1116013" y="6207125"/>
            <a:ext cx="6870700" cy="336550"/>
          </a:xfrm>
          <a:prstGeom prst="rect">
            <a:avLst/>
          </a:prstGeom>
          <a:solidFill>
            <a:srgbClr val="B5B5B5"/>
          </a:solidFill>
        </p:spPr>
        <p:txBody>
          <a:bodyPr/>
          <a:lstStyle>
            <a:lvl1pPr algn="ctr">
              <a:buNone/>
              <a:defRPr sz="2000" b="1"/>
            </a:lvl1pPr>
          </a:lstStyle>
          <a:p>
            <a:pPr lvl="0"/>
            <a:r>
              <a:rPr lang="en-US" dirty="0" smtClean="0"/>
              <a:t>Click to edit Master text styles</a:t>
            </a:r>
          </a:p>
        </p:txBody>
      </p:sp>
      <p:sp>
        <p:nvSpPr>
          <p:cNvPr id="12" name="Rectangle 26"/>
          <p:cNvSpPr>
            <a:spLocks noGrp="1" noChangeArrowheads="1"/>
          </p:cNvSpPr>
          <p:nvPr>
            <p:ph type="dt" sz="half" idx="18"/>
          </p:nvPr>
        </p:nvSpPr>
        <p:spPr>
          <a:ln/>
        </p:spPr>
        <p:txBody>
          <a:bodyPr/>
          <a:lstStyle>
            <a:lvl1pPr>
              <a:defRPr/>
            </a:lvl1pPr>
          </a:lstStyle>
          <a:p>
            <a:pPr>
              <a:defRPr/>
            </a:pPr>
            <a:fld id="{2C13B7A7-B16B-4390-AA32-E02E3FFD81AA}" type="datetime1">
              <a:rPr lang="en-US"/>
              <a:pPr>
                <a:defRPr/>
              </a:pPr>
              <a:t>10/8/2013</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005" y="1098885"/>
            <a:ext cx="4206240" cy="639762"/>
          </a:xfrm>
          <a:prstGeom prst="rect">
            <a:avLst/>
          </a:prstGeo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17720" y="1098885"/>
            <a:ext cx="4206240" cy="639762"/>
          </a:xfrm>
          <a:prstGeom prst="rect">
            <a:avLst/>
          </a:prstGeo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14" name="Content Placeholder 19"/>
          <p:cNvSpPr>
            <a:spLocks noGrp="1"/>
          </p:cNvSpPr>
          <p:nvPr>
            <p:ph sz="quarter" idx="14"/>
          </p:nvPr>
        </p:nvSpPr>
        <p:spPr>
          <a:xfrm>
            <a:off x="301752" y="1736521"/>
            <a:ext cx="4206240" cy="4801439"/>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9"/>
          <p:cNvSpPr>
            <a:spLocks noGrp="1"/>
          </p:cNvSpPr>
          <p:nvPr>
            <p:ph sz="quarter" idx="15"/>
          </p:nvPr>
        </p:nvSpPr>
        <p:spPr>
          <a:xfrm>
            <a:off x="4617720" y="1736521"/>
            <a:ext cx="4206240" cy="4801439"/>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6"/>
          <p:cNvSpPr>
            <a:spLocks noGrp="1" noChangeArrowheads="1"/>
          </p:cNvSpPr>
          <p:nvPr>
            <p:ph type="dt" sz="half" idx="16"/>
          </p:nvPr>
        </p:nvSpPr>
        <p:spPr>
          <a:ln/>
        </p:spPr>
        <p:txBody>
          <a:bodyPr/>
          <a:lstStyle>
            <a:lvl1pPr>
              <a:defRPr/>
            </a:lvl1pPr>
          </a:lstStyle>
          <a:p>
            <a:pPr>
              <a:defRPr/>
            </a:pPr>
            <a:fld id="{0F370514-1074-4D53-BB41-E102F8F1D644}" type="datetime1">
              <a:rPr lang="en-US"/>
              <a:pPr>
                <a:defRPr/>
              </a:pPr>
              <a:t>10/8/2013</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3" name="Rectangle 26"/>
          <p:cNvSpPr>
            <a:spLocks noGrp="1" noChangeArrowheads="1"/>
          </p:cNvSpPr>
          <p:nvPr>
            <p:ph type="dt" sz="half" idx="10"/>
          </p:nvPr>
        </p:nvSpPr>
        <p:spPr>
          <a:ln/>
        </p:spPr>
        <p:txBody>
          <a:bodyPr/>
          <a:lstStyle>
            <a:lvl1pPr>
              <a:defRPr/>
            </a:lvl1pPr>
          </a:lstStyle>
          <a:p>
            <a:pPr>
              <a:defRPr/>
            </a:pPr>
            <a:fld id="{F42293F7-CB55-4674-8F23-05DE8E2C113E}" type="datetime1">
              <a:rPr lang="en-US"/>
              <a:pPr>
                <a:defRPr/>
              </a:pPr>
              <a:t>10/8/2013</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fld id="{93F54001-BB12-42F3-91F8-B48168D00445}" type="datetime1">
              <a:rPr lang="en-US"/>
              <a:pPr>
                <a:defRPr/>
              </a:pPr>
              <a:t>10/8/2013</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Content Placeholder 19"/>
          <p:cNvSpPr>
            <a:spLocks noGrp="1"/>
          </p:cNvSpPr>
          <p:nvPr>
            <p:ph sz="quarter" idx="11"/>
          </p:nvPr>
        </p:nvSpPr>
        <p:spPr>
          <a:xfrm>
            <a:off x="3573710" y="486561"/>
            <a:ext cx="5117284" cy="6053077"/>
          </a:xfrm>
          <a:prstGeom prst="rect">
            <a:avLst/>
          </a:prstGeom>
          <a:solidFill>
            <a:schemeClr val="bg1"/>
          </a:solidFill>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482775"/>
            <a:ext cx="3008313" cy="1162050"/>
          </a:xfrm>
          <a:prstGeom prst="rect">
            <a:avLst/>
          </a:prstGeom>
          <a:solidFill>
            <a:schemeClr val="bg1"/>
          </a:solidFill>
        </p:spPr>
        <p:txBody>
          <a:bodyPr lIns="0" rIns="0"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644242"/>
            <a:ext cx="3008313" cy="4907560"/>
          </a:xfrm>
          <a:prstGeom prst="rect">
            <a:avLst/>
          </a:prstGeo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2"/>
          </p:nvPr>
        </p:nvSpPr>
        <p:spPr>
          <a:ln/>
        </p:spPr>
        <p:txBody>
          <a:bodyPr/>
          <a:lstStyle>
            <a:lvl1pPr>
              <a:defRPr/>
            </a:lvl1pPr>
          </a:lstStyle>
          <a:p>
            <a:pPr>
              <a:defRPr/>
            </a:pPr>
            <a:fld id="{11BEC449-A8C1-4E73-8583-FB38B091493D}" type="datetime1">
              <a:rPr lang="en-US"/>
              <a:pPr>
                <a:defRPr/>
              </a:pPr>
              <a:t>10/8/2013</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10" name="Content Placeholder 19"/>
          <p:cNvSpPr>
            <a:spLocks noGrp="1"/>
          </p:cNvSpPr>
          <p:nvPr>
            <p:ph sz="quarter" idx="11"/>
          </p:nvPr>
        </p:nvSpPr>
        <p:spPr>
          <a:xfrm>
            <a:off x="301752" y="1098958"/>
            <a:ext cx="8549640" cy="5440680"/>
          </a:xfrm>
          <a:prstGeom prst="rect">
            <a:avLst/>
          </a:prstGeom>
        </p:spPr>
        <p:txBody>
          <a:bodyPr vert="vert"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6"/>
          <p:cNvSpPr>
            <a:spLocks noGrp="1" noChangeArrowheads="1"/>
          </p:cNvSpPr>
          <p:nvPr>
            <p:ph type="dt" sz="half" idx="12"/>
          </p:nvPr>
        </p:nvSpPr>
        <p:spPr>
          <a:ln/>
        </p:spPr>
        <p:txBody>
          <a:bodyPr/>
          <a:lstStyle>
            <a:lvl1pPr>
              <a:defRPr/>
            </a:lvl1pPr>
          </a:lstStyle>
          <a:p>
            <a:pPr>
              <a:defRPr/>
            </a:pPr>
            <a:fld id="{3DA5EF85-FF96-4329-B0C9-B5742F3907D2}" type="datetime1">
              <a:rPr lang="en-US"/>
              <a:pPr>
                <a:defRPr/>
              </a:pPr>
              <a:t>10/8/2013</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11729"/>
            <a:ext cx="2057400" cy="6031684"/>
          </a:xfrm>
          <a:prstGeom prst="rect">
            <a:avLst/>
          </a:prstGeom>
          <a:solidFill>
            <a:schemeClr val="bg1"/>
          </a:solidFill>
        </p:spPr>
        <p:txBody>
          <a:bodyPr vert="eaVert"/>
          <a:lstStyle/>
          <a:p>
            <a:r>
              <a:rPr lang="en-US" smtClean="0"/>
              <a:t>Click to edit Master title style</a:t>
            </a:r>
            <a:endParaRPr lang="en-US"/>
          </a:p>
        </p:txBody>
      </p:sp>
      <p:sp>
        <p:nvSpPr>
          <p:cNvPr id="9" name="Content Placeholder 19"/>
          <p:cNvSpPr>
            <a:spLocks noGrp="1"/>
          </p:cNvSpPr>
          <p:nvPr>
            <p:ph sz="quarter" idx="11"/>
          </p:nvPr>
        </p:nvSpPr>
        <p:spPr>
          <a:xfrm>
            <a:off x="301752" y="511728"/>
            <a:ext cx="6191327" cy="6027910"/>
          </a:xfrm>
          <a:prstGeom prst="rect">
            <a:avLst/>
          </a:prstGeom>
          <a:solidFill>
            <a:schemeClr val="bg1"/>
          </a:solidFill>
        </p:spPr>
        <p:txBody>
          <a:bodyPr vert="vert"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6"/>
          <p:cNvSpPr>
            <a:spLocks noGrp="1" noChangeArrowheads="1"/>
          </p:cNvSpPr>
          <p:nvPr>
            <p:ph type="dt" sz="half" idx="12"/>
          </p:nvPr>
        </p:nvSpPr>
        <p:spPr>
          <a:ln/>
        </p:spPr>
        <p:txBody>
          <a:bodyPr/>
          <a:lstStyle>
            <a:lvl1pPr>
              <a:defRPr/>
            </a:lvl1pPr>
          </a:lstStyle>
          <a:p>
            <a:pPr>
              <a:defRPr/>
            </a:pPr>
            <a:fld id="{577EAAFB-0CC3-44AD-89F6-0EC6B69D7F31}" type="datetime1">
              <a:rPr lang="en-US"/>
              <a:pPr>
                <a:defRPr/>
              </a:pPr>
              <a:t>10/8/2013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18"/>
          <p:cNvSpPr/>
          <p:nvPr userDrawn="1"/>
        </p:nvSpPr>
        <p:spPr>
          <a:xfrm>
            <a:off x="0" y="914400"/>
            <a:ext cx="9144000" cy="889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spcBef>
                <a:spcPct val="20000"/>
              </a:spcBef>
              <a:buClr>
                <a:schemeClr val="tx1"/>
              </a:buClr>
              <a:buSzPct val="110000"/>
              <a:defRPr/>
            </a:pPr>
            <a:endParaRPr lang="en-US"/>
          </a:p>
        </p:txBody>
      </p:sp>
      <p:sp>
        <p:nvSpPr>
          <p:cNvPr id="5" name="Rectangle 23"/>
          <p:cNvSpPr/>
          <p:nvPr userDrawn="1"/>
        </p:nvSpPr>
        <p:spPr>
          <a:xfrm>
            <a:off x="7156450" y="6111875"/>
            <a:ext cx="198755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sp>
        <p:nvSpPr>
          <p:cNvPr id="6" name="Rectangle 19"/>
          <p:cNvSpPr/>
          <p:nvPr userDrawn="1"/>
        </p:nvSpPr>
        <p:spPr>
          <a:xfrm>
            <a:off x="7004050" y="100013"/>
            <a:ext cx="1989138"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pic>
        <p:nvPicPr>
          <p:cNvPr id="7" name="Picture 2" descr="LF cover artwork_2"/>
          <p:cNvPicPr>
            <a:picLocks noChangeAspect="1" noChangeArrowheads="1"/>
          </p:cNvPicPr>
          <p:nvPr userDrawn="1"/>
        </p:nvPicPr>
        <p:blipFill>
          <a:blip r:embed="rId2"/>
          <a:srcRect/>
          <a:stretch>
            <a:fillRect/>
          </a:stretch>
        </p:blipFill>
        <p:spPr bwMode="auto">
          <a:xfrm>
            <a:off x="0" y="1455738"/>
            <a:ext cx="6381750" cy="4557712"/>
          </a:xfrm>
          <a:prstGeom prst="rect">
            <a:avLst/>
          </a:prstGeom>
          <a:noFill/>
          <a:ln w="9525">
            <a:noFill/>
            <a:miter lim="800000"/>
            <a:headEnd/>
            <a:tailEnd/>
          </a:ln>
        </p:spPr>
      </p:pic>
      <p:pic>
        <p:nvPicPr>
          <p:cNvPr id="8" name="Picture 3" descr="RTAG_RGB_RB"/>
          <p:cNvPicPr>
            <a:picLocks noChangeAspect="1" noChangeArrowheads="1"/>
          </p:cNvPicPr>
          <p:nvPr userDrawn="1"/>
        </p:nvPicPr>
        <p:blipFill>
          <a:blip r:embed="rId3"/>
          <a:srcRect/>
          <a:stretch>
            <a:fillRect/>
          </a:stretch>
        </p:blipFill>
        <p:spPr bwMode="auto">
          <a:xfrm>
            <a:off x="7219950" y="212725"/>
            <a:ext cx="1627188" cy="393700"/>
          </a:xfrm>
          <a:prstGeom prst="rect">
            <a:avLst/>
          </a:prstGeom>
          <a:noFill/>
          <a:ln w="9525">
            <a:noFill/>
            <a:miter lim="800000"/>
            <a:headEnd/>
            <a:tailEnd/>
          </a:ln>
        </p:spPr>
      </p:pic>
      <p:sp>
        <p:nvSpPr>
          <p:cNvPr id="9" name="Rectangle 4"/>
          <p:cNvSpPr>
            <a:spLocks noChangeArrowheads="1"/>
          </p:cNvSpPr>
          <p:nvPr userDrawn="1"/>
        </p:nvSpPr>
        <p:spPr bwMode="auto">
          <a:xfrm>
            <a:off x="8966200" y="1457325"/>
            <a:ext cx="177800" cy="4549775"/>
          </a:xfrm>
          <a:prstGeom prst="rect">
            <a:avLst/>
          </a:prstGeom>
          <a:solidFill>
            <a:srgbClr val="CE1126"/>
          </a:solidFill>
          <a:ln w="9525">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0" name="Line 5"/>
          <p:cNvSpPr>
            <a:spLocks noChangeShapeType="1"/>
          </p:cNvSpPr>
          <p:nvPr userDrawn="1"/>
        </p:nvSpPr>
        <p:spPr bwMode="auto">
          <a:xfrm>
            <a:off x="0" y="1455738"/>
            <a:ext cx="9144000" cy="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1" name="Line 6"/>
          <p:cNvSpPr>
            <a:spLocks noChangeShapeType="1"/>
          </p:cNvSpPr>
          <p:nvPr userDrawn="1"/>
        </p:nvSpPr>
        <p:spPr bwMode="auto">
          <a:xfrm>
            <a:off x="0" y="6007100"/>
            <a:ext cx="9144000" cy="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2" name="Line 9"/>
          <p:cNvSpPr>
            <a:spLocks noChangeShapeType="1"/>
          </p:cNvSpPr>
          <p:nvPr userDrawn="1"/>
        </p:nvSpPr>
        <p:spPr bwMode="auto">
          <a:xfrm>
            <a:off x="1004888" y="0"/>
            <a:ext cx="0" cy="685800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3" name="Text Box 15"/>
          <p:cNvSpPr txBox="1">
            <a:spLocks noChangeArrowheads="1"/>
          </p:cNvSpPr>
          <p:nvPr userDrawn="1"/>
        </p:nvSpPr>
        <p:spPr bwMode="auto">
          <a:xfrm>
            <a:off x="5848350" y="6616700"/>
            <a:ext cx="3287713" cy="233363"/>
          </a:xfrm>
          <a:prstGeom prst="rect">
            <a:avLst/>
          </a:prstGeom>
          <a:noFill/>
          <a:ln w="9525" algn="ctr">
            <a:noFill/>
            <a:miter lim="800000"/>
            <a:headEnd/>
            <a:tailEnd/>
          </a:ln>
          <a:effectLst/>
        </p:spPr>
        <p:txBody>
          <a:bodyPr wrap="none" lIns="0" tIns="0" rIns="0" bIns="0">
            <a:spAutoFit/>
          </a:bodyPr>
          <a:lstStyle/>
          <a:p>
            <a:pPr marL="230188" indent="-230188" algn="r" eaLnBrk="0" hangingPunct="0">
              <a:spcBef>
                <a:spcPct val="20000"/>
              </a:spcBef>
              <a:buClr>
                <a:schemeClr val="tx1"/>
              </a:buClr>
              <a:buSzPct val="110000"/>
              <a:defRPr/>
            </a:pPr>
            <a:r>
              <a:rPr lang="en-US" sz="700" dirty="0"/>
              <a:t>Copyright </a:t>
            </a:r>
            <a:r>
              <a:rPr lang="en-US" sz="700" dirty="0">
                <a:cs typeface="Arial" charset="0"/>
              </a:rPr>
              <a:t>© 2009 Raytheon Company. All rights reserved.</a:t>
            </a:r>
          </a:p>
          <a:p>
            <a:pPr marL="230188" indent="-230188" algn="r" eaLnBrk="0" hangingPunct="0">
              <a:spcBef>
                <a:spcPct val="20000"/>
              </a:spcBef>
              <a:buClr>
                <a:schemeClr val="tx1"/>
              </a:buClr>
              <a:buSzPct val="110000"/>
              <a:defRPr/>
            </a:pPr>
            <a:r>
              <a:rPr lang="en-US" sz="700" i="1" dirty="0">
                <a:cs typeface="Arial" charset="0"/>
              </a:rPr>
              <a:t>Customer Success Is Our Mission</a:t>
            </a:r>
            <a:r>
              <a:rPr lang="en-US" sz="700" dirty="0">
                <a:cs typeface="Arial" charset="0"/>
              </a:rPr>
              <a:t> is a registered trademark of Raytheon Company.</a:t>
            </a:r>
          </a:p>
        </p:txBody>
      </p:sp>
      <p:sp>
        <p:nvSpPr>
          <p:cNvPr id="14" name="Text Box 16"/>
          <p:cNvSpPr txBox="1">
            <a:spLocks noChangeArrowheads="1"/>
          </p:cNvSpPr>
          <p:nvPr userDrawn="1"/>
        </p:nvSpPr>
        <p:spPr bwMode="auto">
          <a:xfrm>
            <a:off x="0" y="6032500"/>
            <a:ext cx="5257800" cy="623888"/>
          </a:xfrm>
          <a:prstGeom prst="rect">
            <a:avLst/>
          </a:prstGeom>
          <a:noFill/>
          <a:ln w="0" algn="ctr">
            <a:noFill/>
            <a:miter lim="800000"/>
            <a:headEnd/>
            <a:tailEnd/>
          </a:ln>
          <a:effectLst/>
        </p:spPr>
        <p:txBody>
          <a:bodyPr>
            <a:spAutoFit/>
          </a:bodyPr>
          <a:lstStyle/>
          <a:p>
            <a:pPr>
              <a:defRPr/>
            </a:pPr>
            <a:r>
              <a:rPr lang="en-US" sz="700" dirty="0">
                <a:solidFill>
                  <a:srgbClr val="000000"/>
                </a:solidFill>
                <a:cs typeface="Arial" charset="0"/>
              </a:rPr>
              <a:t>- RAYTHEON PROPRIETARY- This document contains proprietary data or information pertaining to items, or components, or processes, or other matter developed or acquired by or for Raytheon Company and is restricted to use only by persons authorized by Raytheon in writing to use it. Disclosure to unauthorized persons would likely cause substantial competitive harm to Raytheon’s business position. Neither said document nor said technical data or information shall be furnished or disclosed to or copied or used by persons outside Raytheon without the express written approval of Raytheon.</a:t>
            </a:r>
            <a:endParaRPr lang="en-US" sz="700" dirty="0"/>
          </a:p>
        </p:txBody>
      </p:sp>
      <p:sp>
        <p:nvSpPr>
          <p:cNvPr id="23" name="Text Placeholder 22"/>
          <p:cNvSpPr>
            <a:spLocks noGrp="1"/>
          </p:cNvSpPr>
          <p:nvPr>
            <p:ph type="body" sz="quarter" idx="10"/>
          </p:nvPr>
        </p:nvSpPr>
        <p:spPr>
          <a:xfrm>
            <a:off x="5453065" y="4589463"/>
            <a:ext cx="3388931" cy="1425443"/>
          </a:xfrm>
          <a:prstGeom prst="rect">
            <a:avLst/>
          </a:prstGeom>
        </p:spPr>
        <p:txBody>
          <a:bodyPr lIns="0" tIns="0" rIns="0" bIns="0" anchor="b"/>
          <a:lstStyle>
            <a:lvl1pPr marL="0" indent="0" algn="r">
              <a:buNone/>
              <a:defRPr sz="1800" b="1"/>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itle 26"/>
          <p:cNvSpPr>
            <a:spLocks noGrp="1"/>
          </p:cNvSpPr>
          <p:nvPr>
            <p:ph type="title"/>
          </p:nvPr>
        </p:nvSpPr>
        <p:spPr>
          <a:xfrm>
            <a:off x="4899171" y="1979802"/>
            <a:ext cx="3942825" cy="1459683"/>
          </a:xfrm>
          <a:prstGeom prst="rect">
            <a:avLst/>
          </a:prstGeom>
        </p:spPr>
        <p:txBody>
          <a:bodyPr lIns="0" tIns="0" rIns="0" bIns="0" anchor="b" anchorCtr="0"/>
          <a:lstStyle>
            <a:lvl1pPr algn="r">
              <a:defRPr baseline="0"/>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r Schem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23850" y="1255713"/>
            <a:ext cx="1706563" cy="660400"/>
          </a:xfrm>
          <a:prstGeom prst="rect">
            <a:avLst/>
          </a:prstGeom>
          <a:noFill/>
          <a:ln w="12700">
            <a:noFill/>
            <a:miter lim="800000"/>
            <a:headEnd/>
            <a:tailEnd/>
          </a:ln>
          <a:effectLst/>
        </p:spPr>
        <p:txBody>
          <a:bodyPr lIns="0" tIns="0" rIns="0" bIns="0">
            <a:spAutoFit/>
          </a:bodyPr>
          <a:lstStyle/>
          <a:p>
            <a:pPr eaLnBrk="0" hangingPunct="0">
              <a:lnSpc>
                <a:spcPts val="1300"/>
              </a:lnSpc>
              <a:defRPr/>
            </a:pPr>
            <a:r>
              <a:rPr lang="en-US" sz="1200" b="1"/>
              <a:t>Accent colors for charts, graphs, clip art, etc. (as specified in slide color scheme)</a:t>
            </a:r>
          </a:p>
        </p:txBody>
      </p:sp>
      <p:sp>
        <p:nvSpPr>
          <p:cNvPr id="4" name="Rectangle 3"/>
          <p:cNvSpPr>
            <a:spLocks noChangeArrowheads="1"/>
          </p:cNvSpPr>
          <p:nvPr userDrawn="1"/>
        </p:nvSpPr>
        <p:spPr bwMode="auto">
          <a:xfrm>
            <a:off x="2189163" y="1260475"/>
            <a:ext cx="749300" cy="749300"/>
          </a:xfrm>
          <a:prstGeom prst="rect">
            <a:avLst/>
          </a:prstGeom>
          <a:solidFill>
            <a:srgbClr val="95A289"/>
          </a:solidFill>
          <a:ln w="12700">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5" name="Rectangle 4"/>
          <p:cNvSpPr>
            <a:spLocks noChangeArrowheads="1"/>
          </p:cNvSpPr>
          <p:nvPr userDrawn="1"/>
        </p:nvSpPr>
        <p:spPr bwMode="auto">
          <a:xfrm>
            <a:off x="3865563" y="1260475"/>
            <a:ext cx="749300" cy="749300"/>
          </a:xfrm>
          <a:prstGeom prst="rect">
            <a:avLst/>
          </a:prstGeom>
          <a:solidFill>
            <a:srgbClr val="7C96A1"/>
          </a:solidFill>
          <a:ln w="12700">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6" name="Rectangle 5"/>
          <p:cNvSpPr>
            <a:spLocks noChangeArrowheads="1"/>
          </p:cNvSpPr>
          <p:nvPr userDrawn="1"/>
        </p:nvSpPr>
        <p:spPr bwMode="auto">
          <a:xfrm>
            <a:off x="3027363" y="1260475"/>
            <a:ext cx="749300" cy="749300"/>
          </a:xfrm>
          <a:prstGeom prst="rect">
            <a:avLst/>
          </a:prstGeom>
          <a:solidFill>
            <a:srgbClr val="DAD9AD"/>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7" name="Rectangle 6"/>
          <p:cNvSpPr>
            <a:spLocks noChangeArrowheads="1"/>
          </p:cNvSpPr>
          <p:nvPr userDrawn="1"/>
        </p:nvSpPr>
        <p:spPr bwMode="auto">
          <a:xfrm>
            <a:off x="4703763" y="1260475"/>
            <a:ext cx="749300" cy="749300"/>
          </a:xfrm>
          <a:prstGeom prst="rect">
            <a:avLst/>
          </a:prstGeom>
          <a:solidFill>
            <a:srgbClr val="CE1126"/>
          </a:solidFill>
          <a:ln w="12700">
            <a:noFill/>
            <a:miter lim="800000"/>
            <a:headEnd/>
            <a:tailEnd/>
          </a:ln>
          <a:effectLst/>
        </p:spPr>
        <p:txBody>
          <a:bodyPr wrap="none" anchor="ctr"/>
          <a:lstStyle/>
          <a:p>
            <a:pPr marL="230188" indent="-230188" algn="ctr" eaLnBrk="0" hangingPunct="0">
              <a:spcBef>
                <a:spcPct val="20000"/>
              </a:spcBef>
              <a:buClr>
                <a:schemeClr val="tx1"/>
              </a:buClr>
              <a:buSzPct val="110000"/>
              <a:defRPr/>
            </a:pPr>
            <a:endParaRPr lang="en-US"/>
          </a:p>
        </p:txBody>
      </p:sp>
      <p:sp>
        <p:nvSpPr>
          <p:cNvPr id="8" name="Rectangle 7"/>
          <p:cNvSpPr>
            <a:spLocks noChangeArrowheads="1"/>
          </p:cNvSpPr>
          <p:nvPr userDrawn="1"/>
        </p:nvSpPr>
        <p:spPr bwMode="auto">
          <a:xfrm>
            <a:off x="323850" y="3059113"/>
            <a:ext cx="1593850" cy="990600"/>
          </a:xfrm>
          <a:prstGeom prst="rect">
            <a:avLst/>
          </a:prstGeom>
          <a:noFill/>
          <a:ln w="12700">
            <a:noFill/>
            <a:miter lim="800000"/>
            <a:headEnd/>
            <a:tailEnd/>
          </a:ln>
          <a:effectLst/>
        </p:spPr>
        <p:txBody>
          <a:bodyPr lIns="0" tIns="0" rIns="0" bIns="0">
            <a:spAutoFit/>
          </a:bodyPr>
          <a:lstStyle/>
          <a:p>
            <a:pPr eaLnBrk="0" hangingPunct="0">
              <a:lnSpc>
                <a:spcPts val="1300"/>
              </a:lnSpc>
              <a:defRPr/>
            </a:pPr>
            <a:r>
              <a:rPr lang="en-US" sz="1200" b="1"/>
              <a:t>Additional accent  colors (These colors do not appear in the slide color scheme. They must be specified manually.)</a:t>
            </a:r>
          </a:p>
        </p:txBody>
      </p:sp>
      <p:sp>
        <p:nvSpPr>
          <p:cNvPr id="9" name="Rectangle 9"/>
          <p:cNvSpPr>
            <a:spLocks noChangeArrowheads="1"/>
          </p:cNvSpPr>
          <p:nvPr userDrawn="1"/>
        </p:nvSpPr>
        <p:spPr bwMode="auto">
          <a:xfrm>
            <a:off x="2203450" y="2959100"/>
            <a:ext cx="749300" cy="749300"/>
          </a:xfrm>
          <a:prstGeom prst="rect">
            <a:avLst/>
          </a:prstGeom>
          <a:solidFill>
            <a:srgbClr val="66735B"/>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0" name="Rectangle 10"/>
          <p:cNvSpPr>
            <a:spLocks noChangeArrowheads="1"/>
          </p:cNvSpPr>
          <p:nvPr userDrawn="1"/>
        </p:nvSpPr>
        <p:spPr bwMode="auto">
          <a:xfrm>
            <a:off x="3867150" y="2959100"/>
            <a:ext cx="749300" cy="749300"/>
          </a:xfrm>
          <a:prstGeom prst="rect">
            <a:avLst/>
          </a:prstGeom>
          <a:solidFill>
            <a:srgbClr val="50656E"/>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1" name="Rectangle 11"/>
          <p:cNvSpPr>
            <a:spLocks noChangeArrowheads="1"/>
          </p:cNvSpPr>
          <p:nvPr userDrawn="1"/>
        </p:nvSpPr>
        <p:spPr bwMode="auto">
          <a:xfrm>
            <a:off x="3035300" y="2959100"/>
            <a:ext cx="749300" cy="749300"/>
          </a:xfrm>
          <a:prstGeom prst="rect">
            <a:avLst/>
          </a:prstGeom>
          <a:solidFill>
            <a:srgbClr val="AC9F89"/>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2" name="Rectangle 12"/>
          <p:cNvSpPr>
            <a:spLocks noChangeArrowheads="1"/>
          </p:cNvSpPr>
          <p:nvPr userDrawn="1"/>
        </p:nvSpPr>
        <p:spPr bwMode="auto">
          <a:xfrm>
            <a:off x="4699000" y="2959100"/>
            <a:ext cx="749300" cy="749300"/>
          </a:xfrm>
          <a:prstGeom prst="rect">
            <a:avLst/>
          </a:prstGeom>
          <a:solidFill>
            <a:srgbClr val="880C1B"/>
          </a:solidFill>
          <a:ln w="12700">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3" name="Rectangle 13"/>
          <p:cNvSpPr>
            <a:spLocks noChangeArrowheads="1"/>
          </p:cNvSpPr>
          <p:nvPr userDrawn="1"/>
        </p:nvSpPr>
        <p:spPr bwMode="auto">
          <a:xfrm>
            <a:off x="5530850" y="2959100"/>
            <a:ext cx="749300" cy="749300"/>
          </a:xfrm>
          <a:prstGeom prst="rect">
            <a:avLst/>
          </a:prstGeom>
          <a:solidFill>
            <a:srgbClr val="B5B5B5"/>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4" name="Rectangle 14"/>
          <p:cNvSpPr>
            <a:spLocks noChangeArrowheads="1"/>
          </p:cNvSpPr>
          <p:nvPr userDrawn="1"/>
        </p:nvSpPr>
        <p:spPr bwMode="auto">
          <a:xfrm>
            <a:off x="2203450" y="4702175"/>
            <a:ext cx="749300" cy="749300"/>
          </a:xfrm>
          <a:prstGeom prst="rect">
            <a:avLst/>
          </a:prstGeom>
          <a:solidFill>
            <a:srgbClr val="87BF83"/>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5" name="Rectangle 15"/>
          <p:cNvSpPr>
            <a:spLocks noChangeArrowheads="1"/>
          </p:cNvSpPr>
          <p:nvPr userDrawn="1"/>
        </p:nvSpPr>
        <p:spPr bwMode="auto">
          <a:xfrm>
            <a:off x="6362700" y="2959100"/>
            <a:ext cx="749300" cy="749300"/>
          </a:xfrm>
          <a:prstGeom prst="rect">
            <a:avLst/>
          </a:prstGeom>
          <a:solidFill>
            <a:srgbClr val="666465"/>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6" name="Rectangle 16"/>
          <p:cNvSpPr>
            <a:spLocks noChangeArrowheads="1"/>
          </p:cNvSpPr>
          <p:nvPr userDrawn="1"/>
        </p:nvSpPr>
        <p:spPr bwMode="auto">
          <a:xfrm>
            <a:off x="3035300" y="4702175"/>
            <a:ext cx="749300" cy="749300"/>
          </a:xfrm>
          <a:prstGeom prst="rect">
            <a:avLst/>
          </a:prstGeom>
          <a:solidFill>
            <a:srgbClr val="996633"/>
          </a:solidFill>
          <a:ln w="12700" algn="ctr">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7" name="Text Box 17"/>
          <p:cNvSpPr txBox="1">
            <a:spLocks noChangeArrowheads="1"/>
          </p:cNvSpPr>
          <p:nvPr userDrawn="1"/>
        </p:nvSpPr>
        <p:spPr bwMode="auto">
          <a:xfrm>
            <a:off x="2198688" y="2138363"/>
            <a:ext cx="582612"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149</a:t>
            </a:r>
          </a:p>
          <a:p>
            <a:pPr marL="230188" indent="-230188" eaLnBrk="0" hangingPunct="0">
              <a:buClr>
                <a:schemeClr val="tx1"/>
              </a:buClr>
              <a:buSzPct val="110000"/>
              <a:defRPr/>
            </a:pPr>
            <a:r>
              <a:rPr lang="en-US" sz="1200"/>
              <a:t>G 162</a:t>
            </a:r>
          </a:p>
          <a:p>
            <a:pPr marL="230188" indent="-230188" eaLnBrk="0" hangingPunct="0">
              <a:buClr>
                <a:schemeClr val="tx1"/>
              </a:buClr>
              <a:buSzPct val="110000"/>
              <a:defRPr/>
            </a:pPr>
            <a:r>
              <a:rPr lang="en-US" sz="1200"/>
              <a:t>B 137</a:t>
            </a:r>
          </a:p>
        </p:txBody>
      </p:sp>
      <p:sp>
        <p:nvSpPr>
          <p:cNvPr id="18" name="Text Box 18"/>
          <p:cNvSpPr txBox="1">
            <a:spLocks noChangeArrowheads="1"/>
          </p:cNvSpPr>
          <p:nvPr userDrawn="1"/>
        </p:nvSpPr>
        <p:spPr bwMode="auto">
          <a:xfrm>
            <a:off x="3036888" y="2138363"/>
            <a:ext cx="582612"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218</a:t>
            </a:r>
          </a:p>
          <a:p>
            <a:pPr marL="230188" indent="-230188" eaLnBrk="0" hangingPunct="0">
              <a:buClr>
                <a:schemeClr val="tx1"/>
              </a:buClr>
              <a:buSzPct val="110000"/>
              <a:defRPr/>
            </a:pPr>
            <a:r>
              <a:rPr lang="en-US" sz="1200"/>
              <a:t>G 217</a:t>
            </a:r>
          </a:p>
          <a:p>
            <a:pPr marL="230188" indent="-230188" eaLnBrk="0" hangingPunct="0">
              <a:buClr>
                <a:schemeClr val="tx1"/>
              </a:buClr>
              <a:buSzPct val="110000"/>
              <a:defRPr/>
            </a:pPr>
            <a:r>
              <a:rPr lang="en-US" sz="1200"/>
              <a:t>B 173</a:t>
            </a:r>
          </a:p>
        </p:txBody>
      </p:sp>
      <p:sp>
        <p:nvSpPr>
          <p:cNvPr id="19" name="Text Box 19"/>
          <p:cNvSpPr txBox="1">
            <a:spLocks noChangeArrowheads="1"/>
          </p:cNvSpPr>
          <p:nvPr userDrawn="1"/>
        </p:nvSpPr>
        <p:spPr bwMode="auto">
          <a:xfrm>
            <a:off x="3890963" y="2138363"/>
            <a:ext cx="582612"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124</a:t>
            </a:r>
          </a:p>
          <a:p>
            <a:pPr marL="230188" indent="-230188" eaLnBrk="0" hangingPunct="0">
              <a:buClr>
                <a:schemeClr val="tx1"/>
              </a:buClr>
              <a:buSzPct val="110000"/>
              <a:defRPr/>
            </a:pPr>
            <a:r>
              <a:rPr lang="en-US" sz="1200"/>
              <a:t>G 150</a:t>
            </a:r>
          </a:p>
          <a:p>
            <a:pPr marL="230188" indent="-230188" eaLnBrk="0" hangingPunct="0">
              <a:buClr>
                <a:schemeClr val="tx1"/>
              </a:buClr>
              <a:buSzPct val="110000"/>
              <a:defRPr/>
            </a:pPr>
            <a:r>
              <a:rPr lang="en-US" sz="1200"/>
              <a:t>B 161</a:t>
            </a:r>
          </a:p>
        </p:txBody>
      </p:sp>
      <p:sp>
        <p:nvSpPr>
          <p:cNvPr id="20" name="Text Box 20"/>
          <p:cNvSpPr txBox="1">
            <a:spLocks noChangeArrowheads="1"/>
          </p:cNvSpPr>
          <p:nvPr userDrawn="1"/>
        </p:nvSpPr>
        <p:spPr bwMode="auto">
          <a:xfrm>
            <a:off x="4714875" y="2138363"/>
            <a:ext cx="582613"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206</a:t>
            </a:r>
          </a:p>
          <a:p>
            <a:pPr marL="230188" indent="-230188" eaLnBrk="0" hangingPunct="0">
              <a:buClr>
                <a:schemeClr val="tx1"/>
              </a:buClr>
              <a:buSzPct val="110000"/>
              <a:defRPr/>
            </a:pPr>
            <a:r>
              <a:rPr lang="en-US" sz="1200"/>
              <a:t>G 17</a:t>
            </a:r>
          </a:p>
          <a:p>
            <a:pPr marL="230188" indent="-230188" eaLnBrk="0" hangingPunct="0">
              <a:buClr>
                <a:schemeClr val="tx1"/>
              </a:buClr>
              <a:buSzPct val="110000"/>
              <a:defRPr/>
            </a:pPr>
            <a:r>
              <a:rPr lang="en-US" sz="1200"/>
              <a:t>B 38</a:t>
            </a:r>
          </a:p>
        </p:txBody>
      </p:sp>
      <p:sp>
        <p:nvSpPr>
          <p:cNvPr id="21" name="Text Box 21"/>
          <p:cNvSpPr txBox="1">
            <a:spLocks noChangeArrowheads="1"/>
          </p:cNvSpPr>
          <p:nvPr userDrawn="1"/>
        </p:nvSpPr>
        <p:spPr bwMode="auto">
          <a:xfrm>
            <a:off x="2198688" y="3792538"/>
            <a:ext cx="582612"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102</a:t>
            </a:r>
          </a:p>
          <a:p>
            <a:pPr marL="230188" indent="-230188" eaLnBrk="0" hangingPunct="0">
              <a:buClr>
                <a:schemeClr val="tx1"/>
              </a:buClr>
              <a:buSzPct val="110000"/>
              <a:defRPr/>
            </a:pPr>
            <a:r>
              <a:rPr lang="en-US" sz="1200"/>
              <a:t>G 115</a:t>
            </a:r>
          </a:p>
          <a:p>
            <a:pPr marL="230188" indent="-230188" eaLnBrk="0" hangingPunct="0">
              <a:buClr>
                <a:schemeClr val="tx1"/>
              </a:buClr>
              <a:buSzPct val="110000"/>
              <a:defRPr/>
            </a:pPr>
            <a:r>
              <a:rPr lang="en-US" sz="1200"/>
              <a:t>B 91</a:t>
            </a:r>
          </a:p>
        </p:txBody>
      </p:sp>
      <p:sp>
        <p:nvSpPr>
          <p:cNvPr id="22" name="Text Box 22"/>
          <p:cNvSpPr txBox="1">
            <a:spLocks noChangeArrowheads="1"/>
          </p:cNvSpPr>
          <p:nvPr userDrawn="1"/>
        </p:nvSpPr>
        <p:spPr bwMode="auto">
          <a:xfrm>
            <a:off x="3036888" y="3792538"/>
            <a:ext cx="582612"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172</a:t>
            </a:r>
          </a:p>
          <a:p>
            <a:pPr marL="230188" indent="-230188" eaLnBrk="0" hangingPunct="0">
              <a:buClr>
                <a:schemeClr val="tx1"/>
              </a:buClr>
              <a:buSzPct val="110000"/>
              <a:defRPr/>
            </a:pPr>
            <a:r>
              <a:rPr lang="en-US" sz="1200"/>
              <a:t>G 159</a:t>
            </a:r>
          </a:p>
          <a:p>
            <a:pPr marL="230188" indent="-230188" eaLnBrk="0" hangingPunct="0">
              <a:buClr>
                <a:schemeClr val="tx1"/>
              </a:buClr>
              <a:buSzPct val="110000"/>
              <a:defRPr/>
            </a:pPr>
            <a:r>
              <a:rPr lang="en-US" sz="1200"/>
              <a:t>B 137</a:t>
            </a:r>
          </a:p>
        </p:txBody>
      </p:sp>
      <p:sp>
        <p:nvSpPr>
          <p:cNvPr id="23" name="Text Box 23"/>
          <p:cNvSpPr txBox="1">
            <a:spLocks noChangeArrowheads="1"/>
          </p:cNvSpPr>
          <p:nvPr userDrawn="1"/>
        </p:nvSpPr>
        <p:spPr bwMode="auto">
          <a:xfrm>
            <a:off x="3890963" y="3792538"/>
            <a:ext cx="582612"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80</a:t>
            </a:r>
          </a:p>
          <a:p>
            <a:pPr marL="230188" indent="-230188" eaLnBrk="0" hangingPunct="0">
              <a:buClr>
                <a:schemeClr val="tx1"/>
              </a:buClr>
              <a:buSzPct val="110000"/>
              <a:defRPr/>
            </a:pPr>
            <a:r>
              <a:rPr lang="en-US" sz="1200"/>
              <a:t>G 101</a:t>
            </a:r>
          </a:p>
          <a:p>
            <a:pPr marL="230188" indent="-230188" eaLnBrk="0" hangingPunct="0">
              <a:buClr>
                <a:schemeClr val="tx1"/>
              </a:buClr>
              <a:buSzPct val="110000"/>
              <a:defRPr/>
            </a:pPr>
            <a:r>
              <a:rPr lang="en-US" sz="1200"/>
              <a:t>B 110</a:t>
            </a:r>
          </a:p>
        </p:txBody>
      </p:sp>
      <p:sp>
        <p:nvSpPr>
          <p:cNvPr id="24" name="Text Box 24"/>
          <p:cNvSpPr txBox="1">
            <a:spLocks noChangeArrowheads="1"/>
          </p:cNvSpPr>
          <p:nvPr userDrawn="1"/>
        </p:nvSpPr>
        <p:spPr bwMode="auto">
          <a:xfrm>
            <a:off x="4714875" y="3792538"/>
            <a:ext cx="582613"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136</a:t>
            </a:r>
          </a:p>
          <a:p>
            <a:pPr marL="230188" indent="-230188" eaLnBrk="0" hangingPunct="0">
              <a:buClr>
                <a:schemeClr val="tx1"/>
              </a:buClr>
              <a:buSzPct val="110000"/>
              <a:defRPr/>
            </a:pPr>
            <a:r>
              <a:rPr lang="en-US" sz="1200"/>
              <a:t>G 12</a:t>
            </a:r>
          </a:p>
          <a:p>
            <a:pPr marL="230188" indent="-230188" eaLnBrk="0" hangingPunct="0">
              <a:buClr>
                <a:schemeClr val="tx1"/>
              </a:buClr>
              <a:buSzPct val="110000"/>
              <a:defRPr/>
            </a:pPr>
            <a:r>
              <a:rPr lang="en-US" sz="1200"/>
              <a:t>B 27</a:t>
            </a:r>
          </a:p>
        </p:txBody>
      </p:sp>
      <p:sp>
        <p:nvSpPr>
          <p:cNvPr id="25" name="Text Box 25"/>
          <p:cNvSpPr txBox="1">
            <a:spLocks noChangeArrowheads="1"/>
          </p:cNvSpPr>
          <p:nvPr userDrawn="1"/>
        </p:nvSpPr>
        <p:spPr bwMode="auto">
          <a:xfrm>
            <a:off x="5545138" y="3792538"/>
            <a:ext cx="582612"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181</a:t>
            </a:r>
          </a:p>
          <a:p>
            <a:pPr marL="230188" indent="-230188" eaLnBrk="0" hangingPunct="0">
              <a:buClr>
                <a:schemeClr val="tx1"/>
              </a:buClr>
              <a:buSzPct val="110000"/>
              <a:defRPr/>
            </a:pPr>
            <a:r>
              <a:rPr lang="en-US" sz="1200"/>
              <a:t>G 181</a:t>
            </a:r>
          </a:p>
          <a:p>
            <a:pPr marL="230188" indent="-230188" eaLnBrk="0" hangingPunct="0">
              <a:buClr>
                <a:schemeClr val="tx1"/>
              </a:buClr>
              <a:buSzPct val="110000"/>
              <a:defRPr/>
            </a:pPr>
            <a:r>
              <a:rPr lang="en-US" sz="1200"/>
              <a:t>B 181</a:t>
            </a:r>
          </a:p>
        </p:txBody>
      </p:sp>
      <p:sp>
        <p:nvSpPr>
          <p:cNvPr id="26" name="Text Box 26"/>
          <p:cNvSpPr txBox="1">
            <a:spLocks noChangeArrowheads="1"/>
          </p:cNvSpPr>
          <p:nvPr userDrawn="1"/>
        </p:nvSpPr>
        <p:spPr bwMode="auto">
          <a:xfrm>
            <a:off x="6369050" y="3792538"/>
            <a:ext cx="582613" cy="547687"/>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102</a:t>
            </a:r>
          </a:p>
          <a:p>
            <a:pPr marL="230188" indent="-230188" eaLnBrk="0" hangingPunct="0">
              <a:buClr>
                <a:schemeClr val="tx1"/>
              </a:buClr>
              <a:buSzPct val="110000"/>
              <a:defRPr/>
            </a:pPr>
            <a:r>
              <a:rPr lang="en-US" sz="1200"/>
              <a:t>G 100</a:t>
            </a:r>
          </a:p>
          <a:p>
            <a:pPr marL="230188" indent="-230188" eaLnBrk="0" hangingPunct="0">
              <a:buClr>
                <a:schemeClr val="tx1"/>
              </a:buClr>
              <a:buSzPct val="110000"/>
              <a:defRPr/>
            </a:pPr>
            <a:r>
              <a:rPr lang="en-US" sz="1200"/>
              <a:t>B 101</a:t>
            </a:r>
          </a:p>
        </p:txBody>
      </p:sp>
      <p:sp>
        <p:nvSpPr>
          <p:cNvPr id="27" name="Text Box 27"/>
          <p:cNvSpPr txBox="1">
            <a:spLocks noChangeArrowheads="1"/>
          </p:cNvSpPr>
          <p:nvPr userDrawn="1"/>
        </p:nvSpPr>
        <p:spPr bwMode="auto">
          <a:xfrm>
            <a:off x="2198688" y="5524500"/>
            <a:ext cx="582612" cy="547688"/>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135</a:t>
            </a:r>
          </a:p>
          <a:p>
            <a:pPr marL="230188" indent="-230188" eaLnBrk="0" hangingPunct="0">
              <a:buClr>
                <a:schemeClr val="tx1"/>
              </a:buClr>
              <a:buSzPct val="110000"/>
              <a:defRPr/>
            </a:pPr>
            <a:r>
              <a:rPr lang="en-US" sz="1200"/>
              <a:t>G 191</a:t>
            </a:r>
          </a:p>
          <a:p>
            <a:pPr marL="230188" indent="-230188" eaLnBrk="0" hangingPunct="0">
              <a:buClr>
                <a:schemeClr val="tx1"/>
              </a:buClr>
              <a:buSzPct val="110000"/>
              <a:defRPr/>
            </a:pPr>
            <a:r>
              <a:rPr lang="en-US" sz="1200"/>
              <a:t>B 131</a:t>
            </a:r>
          </a:p>
        </p:txBody>
      </p:sp>
      <p:sp>
        <p:nvSpPr>
          <p:cNvPr id="28" name="Text Box 28"/>
          <p:cNvSpPr txBox="1">
            <a:spLocks noChangeArrowheads="1"/>
          </p:cNvSpPr>
          <p:nvPr userDrawn="1"/>
        </p:nvSpPr>
        <p:spPr bwMode="auto">
          <a:xfrm>
            <a:off x="3036888" y="5524500"/>
            <a:ext cx="582612" cy="547688"/>
          </a:xfrm>
          <a:prstGeom prst="rect">
            <a:avLst/>
          </a:prstGeom>
          <a:noFill/>
          <a:ln w="9525" algn="ctr">
            <a:noFill/>
            <a:miter lim="800000"/>
            <a:headEnd/>
            <a:tailEnd/>
          </a:ln>
          <a:effectLst/>
        </p:spPr>
        <p:txBody>
          <a:bodyPr lIns="0" tIns="0" rIns="0" bIns="0">
            <a:spAutoFit/>
          </a:bodyPr>
          <a:lstStyle/>
          <a:p>
            <a:pPr marL="230188" indent="-230188" eaLnBrk="0" hangingPunct="0">
              <a:buClr>
                <a:schemeClr val="tx1"/>
              </a:buClr>
              <a:buSzPct val="110000"/>
              <a:defRPr/>
            </a:pPr>
            <a:r>
              <a:rPr lang="en-US" sz="1200"/>
              <a:t>R 153</a:t>
            </a:r>
          </a:p>
          <a:p>
            <a:pPr marL="230188" indent="-230188" eaLnBrk="0" hangingPunct="0">
              <a:buClr>
                <a:schemeClr val="tx1"/>
              </a:buClr>
              <a:buSzPct val="110000"/>
              <a:defRPr/>
            </a:pPr>
            <a:r>
              <a:rPr lang="en-US" sz="1200"/>
              <a:t>G 102</a:t>
            </a:r>
          </a:p>
          <a:p>
            <a:pPr marL="230188" indent="-230188" eaLnBrk="0" hangingPunct="0">
              <a:buClr>
                <a:schemeClr val="tx1"/>
              </a:buClr>
              <a:buSzPct val="110000"/>
              <a:defRPr/>
            </a:pPr>
            <a:r>
              <a:rPr lang="en-US" sz="1200"/>
              <a:t>B 51</a:t>
            </a:r>
          </a:p>
        </p:txBody>
      </p:sp>
      <p:sp>
        <p:nvSpPr>
          <p:cNvPr id="30"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29" name="Date Placeholder 2"/>
          <p:cNvSpPr>
            <a:spLocks noGrp="1"/>
          </p:cNvSpPr>
          <p:nvPr>
            <p:ph type="dt" sz="half" idx="10"/>
          </p:nvPr>
        </p:nvSpPr>
        <p:spPr/>
        <p:txBody>
          <a:bodyPr/>
          <a:lstStyle>
            <a:lvl1pPr>
              <a:defRPr/>
            </a:lvl1pPr>
          </a:lstStyle>
          <a:p>
            <a:pPr>
              <a:defRPr/>
            </a:pPr>
            <a:fld id="{D34DDE6F-455B-4F1F-A301-E784A5A32FB6}" type="datetime1">
              <a:rPr lang="en-US"/>
              <a:pPr>
                <a:defRPr/>
              </a:pPr>
              <a:t>10/8/2013</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dt" sz="half" idx="10"/>
          </p:nvPr>
        </p:nvSpPr>
        <p:spPr>
          <a:ln/>
        </p:spPr>
        <p:txBody>
          <a:bodyPr/>
          <a:lstStyle>
            <a:lvl1pPr>
              <a:defRPr/>
            </a:lvl1pPr>
          </a:lstStyle>
          <a:p>
            <a:pPr>
              <a:defRPr/>
            </a:pPr>
            <a:fld id="{B32615D6-7058-40E4-8DF5-3B1D4B7DE9CB}" type="datetime1">
              <a:rPr lang="en-US"/>
              <a:pPr>
                <a:defRPr/>
              </a:pPr>
              <a:t>10/8/2013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13"/>
          <p:cNvSpPr/>
          <p:nvPr userDrawn="1"/>
        </p:nvSpPr>
        <p:spPr>
          <a:xfrm>
            <a:off x="0" y="914400"/>
            <a:ext cx="9144000" cy="889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0" hangingPunct="0">
              <a:spcBef>
                <a:spcPct val="20000"/>
              </a:spcBef>
              <a:buClr>
                <a:schemeClr val="tx1"/>
              </a:buClr>
              <a:buSzPct val="110000"/>
              <a:defRPr/>
            </a:pPr>
            <a:endParaRPr lang="en-US"/>
          </a:p>
        </p:txBody>
      </p:sp>
      <p:sp>
        <p:nvSpPr>
          <p:cNvPr id="5" name="Rectangle 23"/>
          <p:cNvSpPr/>
          <p:nvPr userDrawn="1"/>
        </p:nvSpPr>
        <p:spPr>
          <a:xfrm>
            <a:off x="7156450" y="6111875"/>
            <a:ext cx="198755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sp>
        <p:nvSpPr>
          <p:cNvPr id="6" name="Rectangle 19"/>
          <p:cNvSpPr/>
          <p:nvPr userDrawn="1"/>
        </p:nvSpPr>
        <p:spPr>
          <a:xfrm>
            <a:off x="7004050" y="100013"/>
            <a:ext cx="1989138"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pic>
        <p:nvPicPr>
          <p:cNvPr id="7" name="Picture 3" descr="RTAG_RGB_RB"/>
          <p:cNvPicPr>
            <a:picLocks noChangeAspect="1" noChangeArrowheads="1"/>
          </p:cNvPicPr>
          <p:nvPr userDrawn="1"/>
        </p:nvPicPr>
        <p:blipFill>
          <a:blip r:embed="rId2"/>
          <a:srcRect/>
          <a:stretch>
            <a:fillRect/>
          </a:stretch>
        </p:blipFill>
        <p:spPr bwMode="auto">
          <a:xfrm>
            <a:off x="7219950" y="212725"/>
            <a:ext cx="1627188" cy="393700"/>
          </a:xfrm>
          <a:prstGeom prst="rect">
            <a:avLst/>
          </a:prstGeom>
          <a:noFill/>
          <a:ln w="9525">
            <a:noFill/>
            <a:miter lim="800000"/>
            <a:headEnd/>
            <a:tailEnd/>
          </a:ln>
        </p:spPr>
      </p:pic>
      <p:sp>
        <p:nvSpPr>
          <p:cNvPr id="8" name="Text Box 15"/>
          <p:cNvSpPr txBox="1">
            <a:spLocks noChangeArrowheads="1"/>
          </p:cNvSpPr>
          <p:nvPr userDrawn="1"/>
        </p:nvSpPr>
        <p:spPr bwMode="auto">
          <a:xfrm>
            <a:off x="5848350" y="6616700"/>
            <a:ext cx="3287713" cy="233363"/>
          </a:xfrm>
          <a:prstGeom prst="rect">
            <a:avLst/>
          </a:prstGeom>
          <a:noFill/>
          <a:ln w="9525" algn="ctr">
            <a:noFill/>
            <a:miter lim="800000"/>
            <a:headEnd/>
            <a:tailEnd/>
          </a:ln>
          <a:effectLst/>
        </p:spPr>
        <p:txBody>
          <a:bodyPr wrap="none" lIns="0" tIns="0" rIns="0" bIns="0">
            <a:spAutoFit/>
          </a:bodyPr>
          <a:lstStyle/>
          <a:p>
            <a:pPr marL="230188" indent="-230188" algn="r" eaLnBrk="0" hangingPunct="0">
              <a:spcBef>
                <a:spcPct val="20000"/>
              </a:spcBef>
              <a:buClr>
                <a:schemeClr val="tx1"/>
              </a:buClr>
              <a:buSzPct val="110000"/>
              <a:defRPr/>
            </a:pPr>
            <a:r>
              <a:rPr lang="en-US" sz="700" dirty="0"/>
              <a:t>Copyright </a:t>
            </a:r>
            <a:r>
              <a:rPr lang="en-US" sz="700" dirty="0">
                <a:cs typeface="Arial" charset="0"/>
              </a:rPr>
              <a:t>© 2009 Raytheon Company. All rights reserved.</a:t>
            </a:r>
          </a:p>
          <a:p>
            <a:pPr marL="230188" indent="-230188" algn="r" eaLnBrk="0" hangingPunct="0">
              <a:spcBef>
                <a:spcPct val="20000"/>
              </a:spcBef>
              <a:buClr>
                <a:schemeClr val="tx1"/>
              </a:buClr>
              <a:buSzPct val="110000"/>
              <a:defRPr/>
            </a:pPr>
            <a:r>
              <a:rPr lang="en-US" sz="700" i="1" dirty="0">
                <a:cs typeface="Arial" charset="0"/>
              </a:rPr>
              <a:t>Customer Success Is Our Mission</a:t>
            </a:r>
            <a:r>
              <a:rPr lang="en-US" sz="700" dirty="0">
                <a:cs typeface="Arial" charset="0"/>
              </a:rPr>
              <a:t> is a registered trademark of Raytheon Company.</a:t>
            </a:r>
          </a:p>
        </p:txBody>
      </p:sp>
      <p:pic>
        <p:nvPicPr>
          <p:cNvPr id="9" name="Picture 2" descr="Untitled-1"/>
          <p:cNvPicPr>
            <a:picLocks noChangeAspect="1" noChangeArrowheads="1"/>
          </p:cNvPicPr>
          <p:nvPr userDrawn="1"/>
        </p:nvPicPr>
        <p:blipFill>
          <a:blip r:embed="rId3"/>
          <a:srcRect/>
          <a:stretch>
            <a:fillRect/>
          </a:stretch>
        </p:blipFill>
        <p:spPr bwMode="auto">
          <a:xfrm>
            <a:off x="0" y="1463675"/>
            <a:ext cx="5692775" cy="4541838"/>
          </a:xfrm>
          <a:prstGeom prst="rect">
            <a:avLst/>
          </a:prstGeom>
          <a:noFill/>
          <a:ln w="9525">
            <a:noFill/>
            <a:miter lim="800000"/>
            <a:headEnd/>
            <a:tailEnd/>
          </a:ln>
        </p:spPr>
      </p:pic>
      <p:sp>
        <p:nvSpPr>
          <p:cNvPr id="10" name="Rectangle 4"/>
          <p:cNvSpPr>
            <a:spLocks noChangeArrowheads="1"/>
          </p:cNvSpPr>
          <p:nvPr userDrawn="1"/>
        </p:nvSpPr>
        <p:spPr bwMode="auto">
          <a:xfrm>
            <a:off x="8966200" y="1457325"/>
            <a:ext cx="177800" cy="4549775"/>
          </a:xfrm>
          <a:prstGeom prst="rect">
            <a:avLst/>
          </a:prstGeom>
          <a:solidFill>
            <a:srgbClr val="CE1126"/>
          </a:solidFill>
          <a:ln w="9525">
            <a:noFill/>
            <a:miter lim="800000"/>
            <a:headEnd/>
            <a:tailEnd/>
          </a:ln>
          <a:effectLst/>
        </p:spPr>
        <p:txBody>
          <a:bodyPr wrap="none" anchor="ctr"/>
          <a:lstStyle/>
          <a:p>
            <a:pPr algn="ctr" eaLnBrk="0" hangingPunct="0">
              <a:spcBef>
                <a:spcPct val="20000"/>
              </a:spcBef>
              <a:buClr>
                <a:schemeClr val="tx1"/>
              </a:buClr>
              <a:buSzPct val="110000"/>
              <a:defRPr/>
            </a:pPr>
            <a:endParaRPr lang="en-US"/>
          </a:p>
        </p:txBody>
      </p:sp>
      <p:sp>
        <p:nvSpPr>
          <p:cNvPr id="11" name="Line 5"/>
          <p:cNvSpPr>
            <a:spLocks noChangeShapeType="1"/>
          </p:cNvSpPr>
          <p:nvPr userDrawn="1"/>
        </p:nvSpPr>
        <p:spPr bwMode="auto">
          <a:xfrm>
            <a:off x="0" y="1455738"/>
            <a:ext cx="9144000" cy="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2" name="Line 6"/>
          <p:cNvSpPr>
            <a:spLocks noChangeShapeType="1"/>
          </p:cNvSpPr>
          <p:nvPr userDrawn="1"/>
        </p:nvSpPr>
        <p:spPr bwMode="auto">
          <a:xfrm>
            <a:off x="0" y="6007100"/>
            <a:ext cx="9144000" cy="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3" name="Line 9"/>
          <p:cNvSpPr>
            <a:spLocks noChangeShapeType="1"/>
          </p:cNvSpPr>
          <p:nvPr userDrawn="1"/>
        </p:nvSpPr>
        <p:spPr bwMode="auto">
          <a:xfrm>
            <a:off x="1131888" y="0"/>
            <a:ext cx="0" cy="6858000"/>
          </a:xfrm>
          <a:prstGeom prst="line">
            <a:avLst/>
          </a:prstGeom>
          <a:noFill/>
          <a:ln w="9525">
            <a:solidFill>
              <a:srgbClr val="B2B2B2"/>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14" name="Text Box 16"/>
          <p:cNvSpPr txBox="1">
            <a:spLocks noChangeArrowheads="1"/>
          </p:cNvSpPr>
          <p:nvPr userDrawn="1"/>
        </p:nvSpPr>
        <p:spPr bwMode="auto">
          <a:xfrm>
            <a:off x="0" y="6032500"/>
            <a:ext cx="5257800" cy="623888"/>
          </a:xfrm>
          <a:prstGeom prst="rect">
            <a:avLst/>
          </a:prstGeom>
          <a:noFill/>
          <a:ln w="0" algn="ctr">
            <a:noFill/>
            <a:miter lim="800000"/>
            <a:headEnd/>
            <a:tailEnd/>
          </a:ln>
          <a:effectLst/>
        </p:spPr>
        <p:txBody>
          <a:bodyPr>
            <a:spAutoFit/>
          </a:bodyPr>
          <a:lstStyle/>
          <a:p>
            <a:pPr>
              <a:defRPr/>
            </a:pPr>
            <a:r>
              <a:rPr lang="en-US" sz="700" dirty="0">
                <a:solidFill>
                  <a:srgbClr val="000000"/>
                </a:solidFill>
                <a:cs typeface="Arial" charset="0"/>
              </a:rPr>
              <a:t>- RAYTHEON PROPRIETARY- This document contains proprietary data or information pertaining to items, or components, or processes, or other matter developed or acquired by or for Raytheon Company and is restricted to use only by persons authorized by Raytheon in writing to use it. Disclosure to unauthorized persons would likely cause substantial competitive harm to Raytheon’s business position. Neither said document nor said technical data or information shall be furnished or disclosed to or copied or used by persons outside Raytheon without the express written approval of Raytheon.</a:t>
            </a:r>
            <a:endParaRPr lang="en-US" sz="700" dirty="0"/>
          </a:p>
        </p:txBody>
      </p:sp>
      <p:sp>
        <p:nvSpPr>
          <p:cNvPr id="25" name="Text Placeholder 22"/>
          <p:cNvSpPr>
            <a:spLocks noGrp="1"/>
          </p:cNvSpPr>
          <p:nvPr>
            <p:ph type="body" sz="quarter" idx="10"/>
          </p:nvPr>
        </p:nvSpPr>
        <p:spPr>
          <a:xfrm>
            <a:off x="1069847" y="3429000"/>
            <a:ext cx="7406640" cy="1399032"/>
          </a:xfrm>
          <a:prstGeom prst="rect">
            <a:avLst/>
          </a:prstGeom>
        </p:spPr>
        <p:txBody>
          <a:bodyPr lIns="0" tIns="0" rIns="0" bIns="0" anchor="b"/>
          <a:lstStyle>
            <a:lvl1pPr marL="0" indent="0" algn="r">
              <a:buNone/>
              <a:defRPr sz="1800" b="1"/>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itle 26"/>
          <p:cNvSpPr>
            <a:spLocks noGrp="1"/>
          </p:cNvSpPr>
          <p:nvPr>
            <p:ph type="title"/>
          </p:nvPr>
        </p:nvSpPr>
        <p:spPr>
          <a:xfrm>
            <a:off x="1069848" y="2121408"/>
            <a:ext cx="7406640" cy="923544"/>
          </a:xfrm>
          <a:prstGeom prst="rect">
            <a:avLst/>
          </a:prstGeom>
        </p:spPr>
        <p:txBody>
          <a:bodyPr lIns="0" tIns="0" rIns="0" bIns="0" anchor="b" anchorCtr="0"/>
          <a:lstStyle>
            <a:lvl1pPr algn="r">
              <a:defRPr baseline="0"/>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Title Slide">
    <p:spTree>
      <p:nvGrpSpPr>
        <p:cNvPr id="1" name=""/>
        <p:cNvGrpSpPr/>
        <p:nvPr/>
      </p:nvGrpSpPr>
      <p:grpSpPr>
        <a:xfrm>
          <a:off x="0" y="0"/>
          <a:ext cx="0" cy="0"/>
          <a:chOff x="0" y="0"/>
          <a:chExt cx="0" cy="0"/>
        </a:xfrm>
      </p:grpSpPr>
      <p:sp>
        <p:nvSpPr>
          <p:cNvPr id="4" name="Rectangle 18"/>
          <p:cNvSpPr/>
          <p:nvPr userDrawn="1"/>
        </p:nvSpPr>
        <p:spPr>
          <a:xfrm>
            <a:off x="0" y="863600"/>
            <a:ext cx="9144000"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sp>
        <p:nvSpPr>
          <p:cNvPr id="5" name="Rectangle 5"/>
          <p:cNvSpPr/>
          <p:nvPr userDrawn="1"/>
        </p:nvSpPr>
        <p:spPr>
          <a:xfrm>
            <a:off x="7085013" y="6445250"/>
            <a:ext cx="2058987"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sp>
        <p:nvSpPr>
          <p:cNvPr id="6" name="Text Box 24"/>
          <p:cNvSpPr txBox="1">
            <a:spLocks noChangeArrowheads="1"/>
          </p:cNvSpPr>
          <p:nvPr userDrawn="1"/>
        </p:nvSpPr>
        <p:spPr bwMode="auto">
          <a:xfrm>
            <a:off x="5848350" y="6616700"/>
            <a:ext cx="3287713" cy="233363"/>
          </a:xfrm>
          <a:prstGeom prst="rect">
            <a:avLst/>
          </a:prstGeom>
          <a:noFill/>
          <a:ln w="9525" algn="ctr">
            <a:noFill/>
            <a:miter lim="800000"/>
            <a:headEnd/>
            <a:tailEnd/>
          </a:ln>
          <a:effectLst/>
        </p:spPr>
        <p:txBody>
          <a:bodyPr wrap="none" lIns="0" tIns="0" rIns="0" bIns="0">
            <a:spAutoFit/>
          </a:bodyPr>
          <a:lstStyle/>
          <a:p>
            <a:pPr marL="230188" indent="-230188" algn="r" eaLnBrk="0" hangingPunct="0">
              <a:spcBef>
                <a:spcPct val="20000"/>
              </a:spcBef>
              <a:buClr>
                <a:schemeClr val="tx1"/>
              </a:buClr>
              <a:buSzPct val="110000"/>
              <a:defRPr/>
            </a:pPr>
            <a:r>
              <a:rPr lang="en-US" sz="700"/>
              <a:t>Copyright </a:t>
            </a:r>
            <a:r>
              <a:rPr lang="en-US" sz="700">
                <a:cs typeface="Arial" charset="0"/>
              </a:rPr>
              <a:t>© 2009 Raytheon Company. All rights reserved.</a:t>
            </a:r>
          </a:p>
          <a:p>
            <a:pPr marL="230188" indent="-230188" algn="r" eaLnBrk="0" hangingPunct="0">
              <a:spcBef>
                <a:spcPct val="20000"/>
              </a:spcBef>
              <a:buClr>
                <a:schemeClr val="tx1"/>
              </a:buClr>
              <a:buSzPct val="110000"/>
              <a:defRPr/>
            </a:pPr>
            <a:r>
              <a:rPr lang="en-US" sz="700" i="1">
                <a:cs typeface="Arial" charset="0"/>
              </a:rPr>
              <a:t>Customer Success Is Our Mission</a:t>
            </a:r>
            <a:r>
              <a:rPr lang="en-US" sz="700">
                <a:cs typeface="Arial" charset="0"/>
              </a:rPr>
              <a:t> is a registered trademark of Raytheon Company.</a:t>
            </a:r>
          </a:p>
        </p:txBody>
      </p:sp>
      <p:sp>
        <p:nvSpPr>
          <p:cNvPr id="7" name="Text Box 25"/>
          <p:cNvSpPr txBox="1">
            <a:spLocks noChangeArrowheads="1"/>
          </p:cNvSpPr>
          <p:nvPr userDrawn="1"/>
        </p:nvSpPr>
        <p:spPr bwMode="auto">
          <a:xfrm>
            <a:off x="0" y="6032500"/>
            <a:ext cx="5257800" cy="623888"/>
          </a:xfrm>
          <a:prstGeom prst="rect">
            <a:avLst/>
          </a:prstGeom>
          <a:noFill/>
          <a:ln w="0" algn="ctr">
            <a:noFill/>
            <a:miter lim="800000"/>
            <a:headEnd/>
            <a:tailEnd/>
          </a:ln>
          <a:effectLst/>
        </p:spPr>
        <p:txBody>
          <a:bodyPr>
            <a:spAutoFit/>
          </a:bodyPr>
          <a:lstStyle/>
          <a:p>
            <a:pPr>
              <a:defRPr/>
            </a:pPr>
            <a:r>
              <a:rPr lang="en-US" sz="700" dirty="0">
                <a:solidFill>
                  <a:srgbClr val="000000"/>
                </a:solidFill>
                <a:cs typeface="Arial" charset="0"/>
              </a:rPr>
              <a:t>- RAYTHEON PROPRIETARY- This document contains proprietary data or information pertaining to items, or components, or processes, or other matter developed or acquired by or for Raytheon Company and is restricted to use only by persons authorized by Raytheon in writing to use it. Disclosure to unauthorized persons would likely cause substantial competitive harm to Raytheon’s business position. Neither said document nor said technical data or information shall be furnished or disclosed to or copied or used by persons outside Raytheon without the express written approval of Raytheon.</a:t>
            </a:r>
            <a:endParaRPr lang="en-US" sz="700" dirty="0"/>
          </a:p>
        </p:txBody>
      </p:sp>
      <p:sp>
        <p:nvSpPr>
          <p:cNvPr id="8" name="Rectangle 8"/>
          <p:cNvSpPr/>
          <p:nvPr userDrawn="1"/>
        </p:nvSpPr>
        <p:spPr>
          <a:xfrm>
            <a:off x="7004050" y="100013"/>
            <a:ext cx="1989138"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pic>
        <p:nvPicPr>
          <p:cNvPr id="9" name="Picture 27" descr="RTAG_RGB_RB"/>
          <p:cNvPicPr>
            <a:picLocks noChangeAspect="1" noChangeArrowheads="1"/>
          </p:cNvPicPr>
          <p:nvPr userDrawn="1"/>
        </p:nvPicPr>
        <p:blipFill>
          <a:blip r:embed="rId2"/>
          <a:srcRect/>
          <a:stretch>
            <a:fillRect/>
          </a:stretch>
        </p:blipFill>
        <p:spPr bwMode="auto">
          <a:xfrm>
            <a:off x="7267575" y="212725"/>
            <a:ext cx="1627188" cy="393700"/>
          </a:xfrm>
          <a:prstGeom prst="rect">
            <a:avLst/>
          </a:prstGeom>
          <a:noFill/>
          <a:ln w="9525">
            <a:noFill/>
            <a:miter lim="800000"/>
            <a:headEnd/>
            <a:tailEnd/>
          </a:ln>
        </p:spPr>
      </p:pic>
      <p:sp>
        <p:nvSpPr>
          <p:cNvPr id="13" name="Rectangle 2"/>
          <p:cNvSpPr>
            <a:spLocks noGrp="1" noChangeArrowheads="1"/>
          </p:cNvSpPr>
          <p:nvPr>
            <p:ph type="subTitle" idx="1"/>
          </p:nvPr>
        </p:nvSpPr>
        <p:spPr>
          <a:xfrm>
            <a:off x="1069975" y="3941064"/>
            <a:ext cx="7402513" cy="1400175"/>
          </a:xfrm>
          <a:prstGeom prst="rect">
            <a:avLst/>
          </a:prstGeom>
          <a:ln w="12700"/>
        </p:spPr>
        <p:txBody>
          <a:bodyPr lIns="0" tIns="44450" rIns="90487" bIns="44450"/>
          <a:lstStyle>
            <a:lvl1pPr marL="0" indent="0">
              <a:buFont typeface="Wingdings" pitchFamily="2" charset="2"/>
              <a:buNone/>
              <a:defRPr sz="2800" b="1"/>
            </a:lvl1pPr>
          </a:lstStyle>
          <a:p>
            <a:r>
              <a:rPr lang="en-US" dirty="0"/>
              <a:t>Click to edit Master subtitle style</a:t>
            </a:r>
          </a:p>
        </p:txBody>
      </p:sp>
      <p:sp>
        <p:nvSpPr>
          <p:cNvPr id="16" name="Rectangle 4"/>
          <p:cNvSpPr>
            <a:spLocks noGrp="1" noChangeArrowheads="1"/>
          </p:cNvSpPr>
          <p:nvPr>
            <p:ph type="ctrTitle"/>
          </p:nvPr>
        </p:nvSpPr>
        <p:spPr>
          <a:xfrm>
            <a:off x="1065213" y="2119313"/>
            <a:ext cx="7407275" cy="919162"/>
          </a:xfrm>
          <a:prstGeom prst="rect">
            <a:avLst/>
          </a:prstGeom>
        </p:spPr>
        <p:txBody>
          <a:bodyPr lIns="0" anchor="t"/>
          <a:lstStyle>
            <a:lvl1pPr>
              <a:defRPr sz="4000"/>
            </a:lvl1pPr>
          </a:lstStyle>
          <a:p>
            <a:r>
              <a:rPr lang="en-US" dirty="0"/>
              <a:t>Click to edit Master title style</a:t>
            </a:r>
          </a:p>
        </p:txBody>
      </p:sp>
      <p:sp>
        <p:nvSpPr>
          <p:cNvPr id="10" name="Rectangle 26"/>
          <p:cNvSpPr>
            <a:spLocks noGrp="1" noChangeArrowheads="1"/>
          </p:cNvSpPr>
          <p:nvPr>
            <p:ph type="dt" sz="half" idx="10"/>
          </p:nvPr>
        </p:nvSpPr>
        <p:spPr/>
        <p:txBody>
          <a:bodyPr/>
          <a:lstStyle>
            <a:lvl1pPr algn="r">
              <a:spcBef>
                <a:spcPct val="0"/>
              </a:spcBef>
              <a:buClrTx/>
              <a:buSzTx/>
              <a:defRPr sz="1000"/>
            </a:lvl1pPr>
          </a:lstStyle>
          <a:p>
            <a:pPr>
              <a:defRPr/>
            </a:pPr>
            <a:fld id="{4FDCA167-7714-4B39-9BC1-D3328B7EBD69}" type="datetime1">
              <a:rPr lang="en-US"/>
              <a:pPr>
                <a:defRPr/>
              </a:pPr>
              <a:t>10/8/2013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opic Title Slide">
    <p:spTree>
      <p:nvGrpSpPr>
        <p:cNvPr id="1" name=""/>
        <p:cNvGrpSpPr/>
        <p:nvPr/>
      </p:nvGrpSpPr>
      <p:grpSpPr>
        <a:xfrm>
          <a:off x="0" y="0"/>
          <a:ext cx="0" cy="0"/>
          <a:chOff x="0" y="0"/>
          <a:chExt cx="0" cy="0"/>
        </a:xfrm>
      </p:grpSpPr>
      <p:sp>
        <p:nvSpPr>
          <p:cNvPr id="4" name="Rectangle 18"/>
          <p:cNvSpPr/>
          <p:nvPr userDrawn="1"/>
        </p:nvSpPr>
        <p:spPr>
          <a:xfrm>
            <a:off x="0" y="863600"/>
            <a:ext cx="9144000"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1"/>
              </a:buClr>
              <a:buSzPct val="110000"/>
              <a:defRPr/>
            </a:pPr>
            <a:endParaRPr lang="en-US"/>
          </a:p>
        </p:txBody>
      </p:sp>
      <p:sp>
        <p:nvSpPr>
          <p:cNvPr id="13" name="Rectangle 2"/>
          <p:cNvSpPr>
            <a:spLocks noGrp="1" noChangeArrowheads="1"/>
          </p:cNvSpPr>
          <p:nvPr>
            <p:ph type="subTitle" idx="1"/>
          </p:nvPr>
        </p:nvSpPr>
        <p:spPr>
          <a:xfrm>
            <a:off x="1069975" y="3429000"/>
            <a:ext cx="7402513" cy="1400175"/>
          </a:xfrm>
          <a:prstGeom prst="rect">
            <a:avLst/>
          </a:prstGeom>
          <a:ln w="12700"/>
        </p:spPr>
        <p:txBody>
          <a:bodyPr lIns="0" tIns="44450" rIns="90487" bIns="44450"/>
          <a:lstStyle>
            <a:lvl1pPr marL="0" indent="0">
              <a:buFont typeface="Wingdings" pitchFamily="2" charset="2"/>
              <a:buNone/>
              <a:defRPr sz="2800" b="1"/>
            </a:lvl1pPr>
          </a:lstStyle>
          <a:p>
            <a:r>
              <a:rPr lang="en-US" dirty="0"/>
              <a:t>Click to edit Master subtitle style</a:t>
            </a:r>
          </a:p>
        </p:txBody>
      </p:sp>
      <p:sp>
        <p:nvSpPr>
          <p:cNvPr id="16" name="Rectangle 4"/>
          <p:cNvSpPr>
            <a:spLocks noGrp="1" noChangeArrowheads="1"/>
          </p:cNvSpPr>
          <p:nvPr>
            <p:ph type="ctrTitle"/>
          </p:nvPr>
        </p:nvSpPr>
        <p:spPr>
          <a:xfrm>
            <a:off x="1065213" y="2119313"/>
            <a:ext cx="7407275" cy="919162"/>
          </a:xfrm>
          <a:prstGeom prst="rect">
            <a:avLst/>
          </a:prstGeom>
        </p:spPr>
        <p:txBody>
          <a:bodyPr lIns="0" anchor="t"/>
          <a:lstStyle>
            <a:lvl1pPr>
              <a:defRPr sz="4000"/>
            </a:lvl1pPr>
          </a:lstStyle>
          <a:p>
            <a:r>
              <a:rPr lang="en-US" dirty="0"/>
              <a:t>Click to edit Master title style</a:t>
            </a:r>
          </a:p>
        </p:txBody>
      </p:sp>
      <p:sp>
        <p:nvSpPr>
          <p:cNvPr id="5" name="Rectangle 26"/>
          <p:cNvSpPr>
            <a:spLocks noGrp="1" noChangeArrowheads="1"/>
          </p:cNvSpPr>
          <p:nvPr>
            <p:ph type="dt" sz="half" idx="10"/>
          </p:nvPr>
        </p:nvSpPr>
        <p:spPr/>
        <p:txBody>
          <a:bodyPr/>
          <a:lstStyle>
            <a:lvl1pPr algn="r">
              <a:spcBef>
                <a:spcPct val="0"/>
              </a:spcBef>
              <a:buClrTx/>
              <a:buSzTx/>
              <a:defRPr sz="1000"/>
            </a:lvl1pPr>
          </a:lstStyle>
          <a:p>
            <a:pPr>
              <a:defRPr/>
            </a:pPr>
            <a:fld id="{1FDA8325-9B92-4C6C-8EB4-9562A967E202}" type="datetime1">
              <a:rPr lang="en-US"/>
              <a:pPr>
                <a:defRPr/>
              </a:pPr>
              <a:t>10/8/2013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Content Placeholder 19"/>
          <p:cNvSpPr>
            <a:spLocks noGrp="1"/>
          </p:cNvSpPr>
          <p:nvPr>
            <p:ph sz="quarter" idx="11"/>
          </p:nvPr>
        </p:nvSpPr>
        <p:spPr>
          <a:xfrm>
            <a:off x="301752" y="1098958"/>
            <a:ext cx="8549640" cy="544068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4" name="Rectangle 26"/>
          <p:cNvSpPr>
            <a:spLocks noGrp="1" noChangeArrowheads="1"/>
          </p:cNvSpPr>
          <p:nvPr>
            <p:ph type="dt" sz="half" idx="12"/>
          </p:nvPr>
        </p:nvSpPr>
        <p:spPr>
          <a:ln/>
        </p:spPr>
        <p:txBody>
          <a:bodyPr/>
          <a:lstStyle>
            <a:lvl1pPr>
              <a:defRPr/>
            </a:lvl1pPr>
          </a:lstStyle>
          <a:p>
            <a:pPr>
              <a:defRPr/>
            </a:pPr>
            <a:fld id="{6152E7A3-7EF0-47AB-89A9-CBBCBF876E40}" type="datetime1">
              <a:rPr lang="en-US"/>
              <a:pPr>
                <a:defRPr/>
              </a:pPr>
              <a:t>10/8/2013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Main Takeaway">
    <p:spTree>
      <p:nvGrpSpPr>
        <p:cNvPr id="1" name=""/>
        <p:cNvGrpSpPr/>
        <p:nvPr/>
      </p:nvGrpSpPr>
      <p:grpSpPr>
        <a:xfrm>
          <a:off x="0" y="0"/>
          <a:ext cx="0" cy="0"/>
          <a:chOff x="0" y="0"/>
          <a:chExt cx="0" cy="0"/>
        </a:xfrm>
      </p:grpSpPr>
      <p:sp>
        <p:nvSpPr>
          <p:cNvPr id="8" name="Content Placeholder 19"/>
          <p:cNvSpPr>
            <a:spLocks noGrp="1"/>
          </p:cNvSpPr>
          <p:nvPr>
            <p:ph sz="quarter" idx="12"/>
          </p:nvPr>
        </p:nvSpPr>
        <p:spPr>
          <a:xfrm>
            <a:off x="301752" y="1098958"/>
            <a:ext cx="8549640" cy="5041783"/>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1"/>
          </p:nvPr>
        </p:nvSpPr>
        <p:spPr>
          <a:xfrm>
            <a:off x="1116013" y="6207125"/>
            <a:ext cx="6870700" cy="336550"/>
          </a:xfrm>
          <a:prstGeom prst="rect">
            <a:avLst/>
          </a:prstGeom>
          <a:solidFill>
            <a:srgbClr val="B5B5B5"/>
          </a:solidFill>
        </p:spPr>
        <p:txBody>
          <a:bodyPr/>
          <a:lstStyle>
            <a:lvl1pPr algn="ctr">
              <a:buNone/>
              <a:defRPr sz="2000" b="1"/>
            </a:lvl1pPr>
          </a:lstStyle>
          <a:p>
            <a:pPr lvl="0"/>
            <a:r>
              <a:rPr lang="en-US" dirty="0" smtClean="0"/>
              <a:t>Click to edit Master text styles</a:t>
            </a:r>
          </a:p>
        </p:txBody>
      </p:sp>
      <p:sp>
        <p:nvSpPr>
          <p:cNvPr id="16"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5" name="Rectangle 26"/>
          <p:cNvSpPr>
            <a:spLocks noGrp="1" noChangeArrowheads="1"/>
          </p:cNvSpPr>
          <p:nvPr>
            <p:ph type="dt" sz="half" idx="13"/>
          </p:nvPr>
        </p:nvSpPr>
        <p:spPr>
          <a:ln/>
        </p:spPr>
        <p:txBody>
          <a:bodyPr/>
          <a:lstStyle>
            <a:lvl1pPr>
              <a:defRPr/>
            </a:lvl1pPr>
          </a:lstStyle>
          <a:p>
            <a:pPr>
              <a:defRPr/>
            </a:pPr>
            <a:fld id="{B2A47D94-CF17-402C-8F3E-2640EB75DDDF}" type="datetime1">
              <a:rPr lang="en-US"/>
              <a:pPr>
                <a:defRPr/>
              </a:pPr>
              <a:t>10/8/2013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and Bottom">
    <p:spTree>
      <p:nvGrpSpPr>
        <p:cNvPr id="1" name=""/>
        <p:cNvGrpSpPr/>
        <p:nvPr/>
      </p:nvGrpSpPr>
      <p:grpSpPr>
        <a:xfrm>
          <a:off x="0" y="0"/>
          <a:ext cx="0" cy="0"/>
          <a:chOff x="0" y="0"/>
          <a:chExt cx="0" cy="0"/>
        </a:xfrm>
      </p:grpSpPr>
      <p:sp>
        <p:nvSpPr>
          <p:cNvPr id="6" name="Content Placeholder 19"/>
          <p:cNvSpPr>
            <a:spLocks noGrp="1"/>
          </p:cNvSpPr>
          <p:nvPr>
            <p:ph sz="quarter" idx="12"/>
          </p:nvPr>
        </p:nvSpPr>
        <p:spPr>
          <a:xfrm>
            <a:off x="301752" y="3886200"/>
            <a:ext cx="85496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7" name="Content Placeholder 19"/>
          <p:cNvSpPr>
            <a:spLocks noGrp="1"/>
          </p:cNvSpPr>
          <p:nvPr>
            <p:ph sz="quarter" idx="13"/>
          </p:nvPr>
        </p:nvSpPr>
        <p:spPr>
          <a:xfrm>
            <a:off x="301752" y="1097280"/>
            <a:ext cx="85496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6"/>
          <p:cNvSpPr>
            <a:spLocks noGrp="1" noChangeArrowheads="1"/>
          </p:cNvSpPr>
          <p:nvPr>
            <p:ph type="dt" sz="half" idx="14"/>
          </p:nvPr>
        </p:nvSpPr>
        <p:spPr>
          <a:ln/>
        </p:spPr>
        <p:txBody>
          <a:bodyPr/>
          <a:lstStyle>
            <a:lvl1pPr>
              <a:defRPr/>
            </a:lvl1pPr>
          </a:lstStyle>
          <a:p>
            <a:pPr>
              <a:defRPr/>
            </a:pPr>
            <a:fld id="{54C077A7-A4ED-43BF-B06F-D49951CBC651}" type="datetime1">
              <a:rPr lang="en-US"/>
              <a:pPr>
                <a:defRPr/>
              </a:pPr>
              <a:t>10/8/2013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on Top and 1 on Bottom">
    <p:spTree>
      <p:nvGrpSpPr>
        <p:cNvPr id="1" name=""/>
        <p:cNvGrpSpPr/>
        <p:nvPr/>
      </p:nvGrpSpPr>
      <p:grpSpPr>
        <a:xfrm>
          <a:off x="0" y="0"/>
          <a:ext cx="0" cy="0"/>
          <a:chOff x="0" y="0"/>
          <a:chExt cx="0" cy="0"/>
        </a:xfrm>
      </p:grpSpPr>
      <p:sp>
        <p:nvSpPr>
          <p:cNvPr id="7" name="Content Placeholder 19"/>
          <p:cNvSpPr>
            <a:spLocks noGrp="1"/>
          </p:cNvSpPr>
          <p:nvPr>
            <p:ph sz="quarter" idx="13"/>
          </p:nvPr>
        </p:nvSpPr>
        <p:spPr>
          <a:xfrm>
            <a:off x="301752" y="3886200"/>
            <a:ext cx="85496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9"/>
          <p:cNvSpPr>
            <a:spLocks noGrp="1"/>
          </p:cNvSpPr>
          <p:nvPr>
            <p:ph sz="quarter" idx="14"/>
          </p:nvPr>
        </p:nvSpPr>
        <p:spPr>
          <a:xfrm>
            <a:off x="301752" y="1097280"/>
            <a:ext cx="42062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304800" y="145990"/>
            <a:ext cx="7354888" cy="831850"/>
          </a:xfrm>
          <a:prstGeom prst="rect">
            <a:avLst/>
          </a:prstGeom>
        </p:spPr>
        <p:txBody>
          <a:bodyPr lIns="0" rIns="0" anchor="b"/>
          <a:lstStyle/>
          <a:p>
            <a:r>
              <a:rPr lang="en-US" dirty="0" smtClean="0"/>
              <a:t>Click to edit Master title style</a:t>
            </a:r>
            <a:endParaRPr lang="en-US" dirty="0"/>
          </a:p>
        </p:txBody>
      </p:sp>
      <p:sp>
        <p:nvSpPr>
          <p:cNvPr id="5" name="Text Placeholder 12"/>
          <p:cNvSpPr>
            <a:spLocks noGrp="1"/>
          </p:cNvSpPr>
          <p:nvPr>
            <p:ph type="body" sz="quarter" idx="11"/>
          </p:nvPr>
        </p:nvSpPr>
        <p:spPr>
          <a:xfrm>
            <a:off x="303023" y="3886200"/>
            <a:ext cx="854075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9"/>
          <p:cNvSpPr>
            <a:spLocks noGrp="1"/>
          </p:cNvSpPr>
          <p:nvPr>
            <p:ph sz="quarter" idx="15"/>
          </p:nvPr>
        </p:nvSpPr>
        <p:spPr>
          <a:xfrm>
            <a:off x="4617720" y="1097280"/>
            <a:ext cx="4206240" cy="2651760"/>
          </a:xfrm>
          <a:prstGeom prst="rect">
            <a:avLst/>
          </a:prstGeom>
        </p:spPr>
        <p:txBody>
          <a:bodyPr lIns="0" tIns="0" rIns="0" bIns="0"/>
          <a:lstStyle>
            <a:lvl1pPr marL="228600" indent="-228600">
              <a:buSzPct val="60000"/>
              <a:buFont typeface="Wingdings" pitchFamily="2" charset="2"/>
              <a:buChar char=""/>
              <a:defRPr sz="2400" b="1"/>
            </a:lvl1pPr>
            <a:lvl2pPr marL="457200" indent="-228600">
              <a:buSzPct val="110000"/>
              <a:defRPr sz="2000"/>
            </a:lvl2pPr>
            <a:lvl3pPr marL="676656" indent="-210312">
              <a:buSzPct val="50000"/>
              <a:buFont typeface="Wingdings" pitchFamily="2" charset="2"/>
              <a:buChar char=""/>
              <a:defRPr sz="1800"/>
            </a:lvl3pPr>
            <a:lvl4pPr marL="969264" indent="-182880">
              <a:buSzPct val="110000"/>
              <a:defRPr sz="1400"/>
            </a:lvl4pPr>
            <a:lvl5pPr marL="1188720" indent="-18288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26"/>
          <p:cNvSpPr>
            <a:spLocks noGrp="1" noChangeArrowheads="1"/>
          </p:cNvSpPr>
          <p:nvPr>
            <p:ph type="dt" sz="half" idx="16"/>
          </p:nvPr>
        </p:nvSpPr>
        <p:spPr>
          <a:ln/>
        </p:spPr>
        <p:txBody>
          <a:bodyPr/>
          <a:lstStyle>
            <a:lvl1pPr>
              <a:defRPr/>
            </a:lvl1pPr>
          </a:lstStyle>
          <a:p>
            <a:pPr>
              <a:defRPr/>
            </a:pPr>
            <a:fld id="{312D0D7F-97A6-4A2B-9AA7-B69F52463A80}" type="datetime1">
              <a:rPr lang="en-US"/>
              <a:pPr>
                <a:defRPr/>
              </a:pPr>
              <a:t>10/8/2013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0" descr="RTN_RGB_RED"/>
          <p:cNvPicPr>
            <a:picLocks noChangeAspect="1" noChangeArrowheads="1"/>
          </p:cNvPicPr>
          <p:nvPr userDrawn="1"/>
        </p:nvPicPr>
        <p:blipFill>
          <a:blip r:embed="rId23"/>
          <a:srcRect/>
          <a:stretch>
            <a:fillRect/>
          </a:stretch>
        </p:blipFill>
        <p:spPr bwMode="auto">
          <a:xfrm>
            <a:off x="7727950" y="212725"/>
            <a:ext cx="1143000" cy="219075"/>
          </a:xfrm>
          <a:prstGeom prst="rect">
            <a:avLst/>
          </a:prstGeom>
          <a:noFill/>
          <a:ln w="9525">
            <a:noFill/>
            <a:miter lim="800000"/>
            <a:headEnd/>
            <a:tailEnd/>
          </a:ln>
        </p:spPr>
      </p:pic>
      <p:sp>
        <p:nvSpPr>
          <p:cNvPr id="20" name="Line 4"/>
          <p:cNvSpPr>
            <a:spLocks noChangeShapeType="1"/>
          </p:cNvSpPr>
          <p:nvPr userDrawn="1"/>
        </p:nvSpPr>
        <p:spPr bwMode="auto">
          <a:xfrm>
            <a:off x="0" y="957263"/>
            <a:ext cx="9137650" cy="0"/>
          </a:xfrm>
          <a:prstGeom prst="line">
            <a:avLst/>
          </a:prstGeom>
          <a:noFill/>
          <a:ln w="12700">
            <a:solidFill>
              <a:srgbClr val="CE1126"/>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26" name="Text Box 42"/>
          <p:cNvSpPr txBox="1">
            <a:spLocks noChangeArrowheads="1"/>
          </p:cNvSpPr>
          <p:nvPr userDrawn="1"/>
        </p:nvSpPr>
        <p:spPr bwMode="auto">
          <a:xfrm>
            <a:off x="2678113" y="0"/>
            <a:ext cx="3787775" cy="152400"/>
          </a:xfrm>
          <a:prstGeom prst="rect">
            <a:avLst/>
          </a:prstGeom>
          <a:noFill/>
          <a:ln w="12700" cap="sq">
            <a:noFill/>
            <a:miter lim="800000"/>
            <a:headEnd type="none" w="sm" len="sm"/>
            <a:tailEnd type="none" w="sm" len="sm"/>
          </a:ln>
          <a:effectLst/>
        </p:spPr>
        <p:txBody>
          <a:bodyPr tIns="0" bIns="0">
            <a:spAutoFit/>
          </a:bodyPr>
          <a:lstStyle/>
          <a:p>
            <a:pPr algn="ctr" eaLnBrk="0" hangingPunct="0">
              <a:spcBef>
                <a:spcPct val="50000"/>
              </a:spcBef>
              <a:defRPr/>
            </a:pPr>
            <a:r>
              <a:rPr lang="en-US" sz="1000" i="1" dirty="0" smtClean="0"/>
              <a:t> </a:t>
            </a:r>
            <a:endParaRPr lang="en-US" sz="1000" i="1" dirty="0"/>
          </a:p>
        </p:txBody>
      </p:sp>
      <p:sp>
        <p:nvSpPr>
          <p:cNvPr id="32" name="Rectangle 26"/>
          <p:cNvSpPr>
            <a:spLocks noGrp="1" noChangeArrowheads="1"/>
          </p:cNvSpPr>
          <p:nvPr>
            <p:ph type="dt" sz="half" idx="2"/>
          </p:nvPr>
        </p:nvSpPr>
        <p:spPr bwMode="auto">
          <a:xfrm>
            <a:off x="7165975" y="6630988"/>
            <a:ext cx="1187450" cy="17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0"/>
              </a:spcBef>
              <a:buClrTx/>
              <a:buSzTx/>
              <a:defRPr sz="1000"/>
            </a:lvl1pPr>
          </a:lstStyle>
          <a:p>
            <a:pPr>
              <a:defRPr/>
            </a:pPr>
            <a:fld id="{D8D5B20B-4CE3-49A8-B3C6-AF8C399ED102}" type="datetime1">
              <a:rPr lang="en-US"/>
              <a:pPr>
                <a:defRPr/>
              </a:pPr>
              <a:t>10/8/2013</a:t>
            </a:fld>
            <a:endParaRPr lang="en-US"/>
          </a:p>
        </p:txBody>
      </p:sp>
      <p:sp>
        <p:nvSpPr>
          <p:cNvPr id="33" name="Rectangle 27"/>
          <p:cNvSpPr>
            <a:spLocks noChangeArrowheads="1"/>
          </p:cNvSpPr>
          <p:nvPr userDrawn="1"/>
        </p:nvSpPr>
        <p:spPr bwMode="auto">
          <a:xfrm>
            <a:off x="8499475" y="6630988"/>
            <a:ext cx="644525" cy="173037"/>
          </a:xfrm>
          <a:prstGeom prst="rect">
            <a:avLst/>
          </a:prstGeom>
          <a:noFill/>
          <a:ln w="9525">
            <a:noFill/>
            <a:miter lim="800000"/>
            <a:headEnd/>
            <a:tailEnd/>
          </a:ln>
          <a:effectLst/>
        </p:spPr>
        <p:txBody>
          <a:bodyPr lIns="0" tIns="0" rIns="0" bIns="0"/>
          <a:lstStyle/>
          <a:p>
            <a:pPr eaLnBrk="0" hangingPunct="0">
              <a:defRPr/>
            </a:pPr>
            <a:r>
              <a:rPr lang="en-US" sz="1000" dirty="0"/>
              <a:t>Page </a:t>
            </a:r>
            <a:fld id="{A5FA2CAE-31BE-4C23-B5A7-A283CC38ADB7}" type="slidenum">
              <a:rPr lang="en-US" sz="1000"/>
              <a:pPr eaLnBrk="0" hangingPunct="0">
                <a:defRPr/>
              </a:pPr>
              <a:t>‹N›</a:t>
            </a:fld>
            <a:endParaRPr lang="en-US" sz="1000" dirty="0"/>
          </a:p>
        </p:txBody>
      </p:sp>
      <p:sp>
        <p:nvSpPr>
          <p:cNvPr id="34" name="Line 28"/>
          <p:cNvSpPr>
            <a:spLocks noChangeShapeType="1"/>
          </p:cNvSpPr>
          <p:nvPr userDrawn="1"/>
        </p:nvSpPr>
        <p:spPr bwMode="auto">
          <a:xfrm>
            <a:off x="8428038" y="6608763"/>
            <a:ext cx="0" cy="200025"/>
          </a:xfrm>
          <a:prstGeom prst="line">
            <a:avLst/>
          </a:prstGeom>
          <a:noFill/>
          <a:ln w="12700">
            <a:solidFill>
              <a:schemeClr val="tx1"/>
            </a:solidFill>
            <a:round/>
            <a:headEnd/>
            <a:tailEnd/>
          </a:ln>
          <a:effectLst/>
        </p:spPr>
        <p:txBody>
          <a:bodyPr wrap="none" anchor="ctr"/>
          <a:lstStyle/>
          <a:p>
            <a:pPr algn="ctr" eaLnBrk="0" hangingPunct="0">
              <a:spcBef>
                <a:spcPct val="20000"/>
              </a:spcBef>
              <a:buClr>
                <a:schemeClr val="tx1"/>
              </a:buClr>
              <a:buSzPct val="110000"/>
              <a:defRPr/>
            </a:pPr>
            <a:endParaRPr lang="en-US"/>
          </a:p>
        </p:txBody>
      </p:sp>
      <p:sp>
        <p:nvSpPr>
          <p:cNvPr id="9" name="Text Box 42"/>
          <p:cNvSpPr txBox="1">
            <a:spLocks noChangeArrowheads="1"/>
          </p:cNvSpPr>
          <p:nvPr userDrawn="1"/>
        </p:nvSpPr>
        <p:spPr bwMode="auto">
          <a:xfrm>
            <a:off x="2669646" y="6707940"/>
            <a:ext cx="3787775" cy="152400"/>
          </a:xfrm>
          <a:prstGeom prst="rect">
            <a:avLst/>
          </a:prstGeom>
          <a:noFill/>
          <a:ln w="12700" cap="sq">
            <a:noFill/>
            <a:miter lim="800000"/>
            <a:headEnd type="none" w="sm" len="sm"/>
            <a:tailEnd type="none" w="sm" len="sm"/>
          </a:ln>
          <a:effectLst/>
        </p:spPr>
        <p:txBody>
          <a:bodyPr tIns="0" bIns="0">
            <a:spAutoFit/>
          </a:bodyPr>
          <a:lstStyle/>
          <a:p>
            <a:pPr algn="ctr" eaLnBrk="0" hangingPunct="0">
              <a:spcBef>
                <a:spcPct val="50000"/>
              </a:spcBef>
              <a:defRPr/>
            </a:pPr>
            <a:r>
              <a:rPr lang="en-US" sz="1000" i="1" dirty="0" smtClean="0"/>
              <a:t> </a:t>
            </a:r>
            <a:endParaRPr lang="en-US" sz="1000" i="1"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1" r:id="rId6"/>
    <p:sldLayoutId id="2147483680"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87" r:id="rId20"/>
    <p:sldLayoutId id="2147483667" r:id="rId21"/>
  </p:sldLayoutIdLst>
  <p:hf hdr="0" ftr="0"/>
  <p:txStyles>
    <p:titleStyle>
      <a:lvl1pPr algn="l" rtl="0" eaLnBrk="0" fontAlgn="base" hangingPunct="0">
        <a:spcBef>
          <a:spcPct val="0"/>
        </a:spcBef>
        <a:spcAft>
          <a:spcPct val="0"/>
        </a:spcAft>
        <a:defRPr sz="2800" b="1" kern="1200">
          <a:solidFill>
            <a:schemeClr val="tx1"/>
          </a:solidFill>
          <a:latin typeface="+mj-lt"/>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1.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4"/>
          <p:cNvSpPr>
            <a:spLocks noGrp="1"/>
          </p:cNvSpPr>
          <p:nvPr>
            <p:ph type="body" sz="quarter" idx="10"/>
          </p:nvPr>
        </p:nvSpPr>
        <p:spPr bwMode="auto">
          <a:xfrm>
            <a:off x="5105400" y="4419600"/>
            <a:ext cx="3736975" cy="1201737"/>
          </a:xfrm>
          <a:noFill/>
          <a:ln>
            <a:miter lim="800000"/>
            <a:headEnd/>
            <a:tailEnd/>
          </a:ln>
        </p:spPr>
        <p:txBody>
          <a:bodyPr vert="horz" wrap="square" numCol="1" anchorCtr="0" compatLnSpc="1">
            <a:prstTxWarp prst="textNoShape">
              <a:avLst/>
            </a:prstTxWarp>
          </a:bodyPr>
          <a:lstStyle/>
          <a:p>
            <a:pPr algn="ctr" eaLnBrk="1" hangingPunct="1"/>
            <a:endParaRPr lang="en-US" dirty="0" smtClean="0"/>
          </a:p>
          <a:p>
            <a:pPr algn="ctr" eaLnBrk="1" hangingPunct="1"/>
            <a:r>
              <a:rPr lang="en-US" dirty="0" smtClean="0"/>
              <a:t>L. Mears, J. Bangs, L. Corrales, </a:t>
            </a:r>
            <a:br>
              <a:rPr lang="en-US" dirty="0" smtClean="0"/>
            </a:br>
            <a:r>
              <a:rPr lang="en-US" dirty="0" smtClean="0"/>
              <a:t>J. Getty, C. </a:t>
            </a:r>
            <a:r>
              <a:rPr lang="en-US" dirty="0" err="1" smtClean="0"/>
              <a:t>Keasler</a:t>
            </a:r>
            <a:r>
              <a:rPr lang="en-US" dirty="0" smtClean="0"/>
              <a:t>, M. </a:t>
            </a:r>
            <a:r>
              <a:rPr lang="en-US" dirty="0" err="1" smtClean="0"/>
              <a:t>Mitani</a:t>
            </a:r>
            <a:r>
              <a:rPr lang="en-US" dirty="0" smtClean="0"/>
              <a:t> </a:t>
            </a:r>
            <a:br>
              <a:rPr lang="en-US" dirty="0" smtClean="0"/>
            </a:br>
            <a:r>
              <a:rPr lang="en-US" dirty="0" smtClean="0"/>
              <a:t>Raytheon Vision Systems </a:t>
            </a:r>
            <a:br>
              <a:rPr lang="en-US" dirty="0" smtClean="0"/>
            </a:br>
            <a:r>
              <a:rPr lang="en-US" dirty="0" smtClean="0"/>
              <a:t>D. </a:t>
            </a:r>
            <a:r>
              <a:rPr lang="en-US" dirty="0" err="1" smtClean="0"/>
              <a:t>Figer</a:t>
            </a:r>
            <a:r>
              <a:rPr lang="en-US" dirty="0" smtClean="0"/>
              <a:t>, B </a:t>
            </a:r>
            <a:r>
              <a:rPr lang="en-US" dirty="0" err="1" smtClean="0"/>
              <a:t>Hanold</a:t>
            </a:r>
            <a:r>
              <a:rPr lang="en-US" dirty="0" smtClean="0"/>
              <a:t>, </a:t>
            </a:r>
            <a:r>
              <a:rPr lang="en-US" dirty="0"/>
              <a:t/>
            </a:r>
            <a:br>
              <a:rPr lang="en-US" dirty="0"/>
            </a:br>
            <a:r>
              <a:rPr lang="en-US" dirty="0" smtClean="0"/>
              <a:t>Rochester Institute of Technology</a:t>
            </a:r>
          </a:p>
        </p:txBody>
      </p:sp>
      <p:sp>
        <p:nvSpPr>
          <p:cNvPr id="25602" name="Title 3"/>
          <p:cNvSpPr>
            <a:spLocks noGrp="1"/>
          </p:cNvSpPr>
          <p:nvPr>
            <p:ph type="title"/>
          </p:nvPr>
        </p:nvSpPr>
        <p:spPr bwMode="auto">
          <a:xfrm>
            <a:off x="4495800" y="2133600"/>
            <a:ext cx="4451350" cy="1460500"/>
          </a:xfrm>
          <a:noFill/>
          <a:ln>
            <a:miter lim="800000"/>
            <a:headEnd/>
            <a:tailEnd/>
          </a:ln>
        </p:spPr>
        <p:txBody>
          <a:bodyPr vert="horz" wrap="square" numCol="1" compatLnSpc="1">
            <a:prstTxWarp prst="textNoShape">
              <a:avLst/>
            </a:prstTxWarp>
          </a:bodyPr>
          <a:lstStyle/>
          <a:p>
            <a:pPr eaLnBrk="1" hangingPunct="1">
              <a:spcAft>
                <a:spcPts val="600"/>
              </a:spcAft>
            </a:pPr>
            <a:r>
              <a:rPr lang="en-US" sz="2400" dirty="0" smtClean="0"/>
              <a:t>MBE/Si HgCdTe Detectors </a:t>
            </a:r>
            <a:r>
              <a:rPr lang="en-US" sz="2400" dirty="0"/>
              <a:t>as a Solution for High Performance, Lower Cost </a:t>
            </a:r>
            <a:r>
              <a:rPr lang="en-US" sz="2400" dirty="0" smtClean="0"/>
              <a:t>Focal Planes</a:t>
            </a:r>
            <a:endParaRPr lang="en-US" sz="2400" dirty="0" smtClean="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521" y="3276600"/>
            <a:ext cx="3591793" cy="2384551"/>
          </a:xfrm>
          <a:prstGeom prst="rect">
            <a:avLst/>
          </a:prstGeom>
        </p:spPr>
      </p:pic>
      <p:sp>
        <p:nvSpPr>
          <p:cNvPr id="13314" name="Date Placeholder 3"/>
          <p:cNvSpPr>
            <a:spLocks noGrp="1"/>
          </p:cNvSpPr>
          <p:nvPr>
            <p:ph type="dt" sz="quarter" idx="4294967295"/>
          </p:nvPr>
        </p:nvSpPr>
        <p:spPr>
          <a:xfrm>
            <a:off x="7165975" y="6630988"/>
            <a:ext cx="1187450" cy="177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defRPr>
            </a:lvl9pPr>
          </a:lstStyle>
          <a:p>
            <a:fld id="{AC909A8B-401F-4EB0-8617-EFE9756BA2D0}" type="datetime1">
              <a:rPr lang="en-US" sz="1000" smtClean="0"/>
              <a:pPr/>
              <a:t>10/8/2013</a:t>
            </a:fld>
            <a:endParaRPr lang="en-US" sz="1000" smtClean="0"/>
          </a:p>
        </p:txBody>
      </p:sp>
      <p:sp>
        <p:nvSpPr>
          <p:cNvPr id="13315" name="Rectangle 2"/>
          <p:cNvSpPr>
            <a:spLocks noGrp="1" noChangeArrowheads="1"/>
          </p:cNvSpPr>
          <p:nvPr>
            <p:ph type="title"/>
          </p:nvPr>
        </p:nvSpPr>
        <p:spPr/>
        <p:txBody>
          <a:bodyPr/>
          <a:lstStyle/>
          <a:p>
            <a:r>
              <a:rPr lang="en-US" dirty="0" smtClean="0"/>
              <a:t>SWIR HgCdTe progress since VISTA</a:t>
            </a:r>
          </a:p>
        </p:txBody>
      </p:sp>
      <p:sp>
        <p:nvSpPr>
          <p:cNvPr id="13316" name="AutoShape 3"/>
          <p:cNvSpPr>
            <a:spLocks noChangeArrowheads="1"/>
          </p:cNvSpPr>
          <p:nvPr/>
        </p:nvSpPr>
        <p:spPr bwMode="auto">
          <a:xfrm>
            <a:off x="534988" y="2362200"/>
            <a:ext cx="1295400" cy="2743200"/>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endParaRPr lang="en-US"/>
          </a:p>
        </p:txBody>
      </p:sp>
      <p:sp>
        <p:nvSpPr>
          <p:cNvPr id="13317" name="Text Box 43"/>
          <p:cNvSpPr txBox="1">
            <a:spLocks noChangeArrowheads="1"/>
          </p:cNvSpPr>
          <p:nvPr/>
        </p:nvSpPr>
        <p:spPr bwMode="auto">
          <a:xfrm>
            <a:off x="152400" y="1066800"/>
            <a:ext cx="5943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230188" indent="-2301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defRPr>
            </a:lvl9pPr>
          </a:lstStyle>
          <a:p>
            <a:r>
              <a:rPr lang="en-US" sz="1600" dirty="0" smtClean="0"/>
              <a:t>RVS is </a:t>
            </a:r>
            <a:r>
              <a:rPr lang="en-US" sz="1600" dirty="0"/>
              <a:t>invested in large format processing:</a:t>
            </a:r>
          </a:p>
          <a:p>
            <a:pPr>
              <a:buFont typeface="Arial" charset="0"/>
              <a:buChar char="•"/>
            </a:pPr>
            <a:r>
              <a:rPr lang="en-US" sz="1600" dirty="0"/>
              <a:t>Fully developed </a:t>
            </a:r>
            <a:r>
              <a:rPr lang="en-US" sz="1600" dirty="0" smtClean="0"/>
              <a:t>150 mm </a:t>
            </a:r>
            <a:r>
              <a:rPr lang="en-US" sz="1600" dirty="0" err="1" smtClean="0"/>
              <a:t>HgCdTe</a:t>
            </a:r>
            <a:r>
              <a:rPr lang="en-US" sz="1600" dirty="0" smtClean="0"/>
              <a:t> </a:t>
            </a:r>
            <a:r>
              <a:rPr lang="en-US" sz="1600" dirty="0"/>
              <a:t>processing line</a:t>
            </a:r>
          </a:p>
          <a:p>
            <a:pPr>
              <a:buFont typeface="Arial" charset="0"/>
              <a:buChar char="•"/>
            </a:pPr>
            <a:r>
              <a:rPr lang="en-US" sz="1600" dirty="0"/>
              <a:t>Stepper &amp; projection printing for fine pitch &amp; alignment</a:t>
            </a:r>
          </a:p>
          <a:p>
            <a:pPr>
              <a:buFont typeface="Arial" charset="0"/>
              <a:buChar char="•"/>
            </a:pPr>
            <a:r>
              <a:rPr lang="en-US" sz="1600" dirty="0"/>
              <a:t>Automated mesa etch, solvent cleaning, surface prep tools</a:t>
            </a:r>
          </a:p>
          <a:p>
            <a:pPr>
              <a:buFont typeface="Arial" charset="0"/>
              <a:buChar char="•"/>
            </a:pPr>
            <a:r>
              <a:rPr lang="en-US" sz="1600" dirty="0" smtClean="0"/>
              <a:t>150 mm Hg </a:t>
            </a:r>
            <a:r>
              <a:rPr lang="en-US" sz="1600" dirty="0"/>
              <a:t>annealing </a:t>
            </a:r>
            <a:r>
              <a:rPr lang="en-US" sz="1600" dirty="0" smtClean="0"/>
              <a:t>tools</a:t>
            </a:r>
          </a:p>
          <a:p>
            <a:pPr>
              <a:buFont typeface="Arial" charset="0"/>
              <a:buChar char="•"/>
            </a:pPr>
            <a:r>
              <a:rPr lang="en-US" sz="1600" dirty="0" smtClean="0"/>
              <a:t>Learning cycles have resulted from other products</a:t>
            </a:r>
            <a:endParaRPr lang="en-US" sz="800" dirty="0"/>
          </a:p>
        </p:txBody>
      </p:sp>
      <p:graphicFrame>
        <p:nvGraphicFramePr>
          <p:cNvPr id="45" name="Chart 44"/>
          <p:cNvGraphicFramePr/>
          <p:nvPr>
            <p:extLst>
              <p:ext uri="{D42A27DB-BD31-4B8C-83A1-F6EECF244321}">
                <p14:modId xmlns:p14="http://schemas.microsoft.com/office/powerpoint/2010/main" val="15992159"/>
              </p:ext>
            </p:extLst>
          </p:nvPr>
        </p:nvGraphicFramePr>
        <p:xfrm>
          <a:off x="304771" y="2860801"/>
          <a:ext cx="4114800" cy="2800350"/>
        </p:xfrm>
        <a:graphic>
          <a:graphicData uri="http://schemas.openxmlformats.org/drawingml/2006/chart">
            <c:chart xmlns:c="http://schemas.openxmlformats.org/drawingml/2006/chart" xmlns:r="http://schemas.openxmlformats.org/officeDocument/2006/relationships" r:id="rId4"/>
          </a:graphicData>
        </a:graphic>
      </p:graphicFrame>
      <p:pic>
        <p:nvPicPr>
          <p:cNvPr id="13319" name="Picture 13" descr="JCTD Detectors on 6in wafer sml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798" y="1053975"/>
            <a:ext cx="2370801" cy="222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79697" y="3746684"/>
            <a:ext cx="1753395" cy="738664"/>
          </a:xfrm>
          <a:prstGeom prst="rect">
            <a:avLst/>
          </a:prstGeom>
          <a:solidFill>
            <a:schemeClr val="bg1"/>
          </a:solidFill>
        </p:spPr>
        <p:txBody>
          <a:bodyPr wrap="square" rtlCol="0">
            <a:spAutoFit/>
          </a:bodyPr>
          <a:lstStyle/>
          <a:p>
            <a:pPr algn="ctr"/>
            <a:r>
              <a:rPr lang="en-US" sz="1400" b="1" dirty="0" smtClean="0">
                <a:solidFill>
                  <a:srgbClr val="007635"/>
                </a:solidFill>
              </a:rPr>
              <a:t>Good repeatability obtained after process dial-in</a:t>
            </a:r>
            <a:endParaRPr lang="en-US" sz="1400" b="1" dirty="0">
              <a:solidFill>
                <a:srgbClr val="007635"/>
              </a:solidFill>
            </a:endParaRPr>
          </a:p>
        </p:txBody>
      </p:sp>
      <p:sp>
        <p:nvSpPr>
          <p:cNvPr id="3" name="Oval 2"/>
          <p:cNvSpPr/>
          <p:nvPr/>
        </p:nvSpPr>
        <p:spPr>
          <a:xfrm>
            <a:off x="3085277" y="4753005"/>
            <a:ext cx="838200" cy="3048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 name="Straight Arrow Connector 4"/>
          <p:cNvCxnSpPr/>
          <p:nvPr/>
        </p:nvCxnSpPr>
        <p:spPr>
          <a:xfrm flipH="1">
            <a:off x="3582959" y="4444764"/>
            <a:ext cx="531812" cy="3100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64335" y="5867400"/>
            <a:ext cx="8001000" cy="646331"/>
          </a:xfrm>
          <a:prstGeom prst="rect">
            <a:avLst/>
          </a:prstGeom>
          <a:noFill/>
          <a:ln>
            <a:solidFill>
              <a:schemeClr val="tx1"/>
            </a:solidFill>
          </a:ln>
        </p:spPr>
        <p:txBody>
          <a:bodyPr wrap="square" rtlCol="0">
            <a:spAutoFit/>
          </a:bodyPr>
          <a:lstStyle/>
          <a:p>
            <a:pPr algn="ctr"/>
            <a:r>
              <a:rPr lang="en-US" sz="1800" dirty="0" smtClean="0"/>
              <a:t>Large format tools and processes are well qualified and continually improved resulting in increasing predictability to meet Astronomical Requirements!</a:t>
            </a:r>
            <a:endParaRPr lang="en-US" sz="1800" dirty="0"/>
          </a:p>
        </p:txBody>
      </p:sp>
      <p:cxnSp>
        <p:nvCxnSpPr>
          <p:cNvPr id="10" name="Straight Connector 9"/>
          <p:cNvCxnSpPr/>
          <p:nvPr/>
        </p:nvCxnSpPr>
        <p:spPr>
          <a:xfrm>
            <a:off x="914371" y="3261195"/>
            <a:ext cx="3276600" cy="0"/>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766955" y="3378398"/>
            <a:ext cx="1753395" cy="307777"/>
          </a:xfrm>
          <a:prstGeom prst="rect">
            <a:avLst/>
          </a:prstGeom>
          <a:noFill/>
        </p:spPr>
        <p:txBody>
          <a:bodyPr wrap="square" rtlCol="0">
            <a:spAutoFit/>
          </a:bodyPr>
          <a:lstStyle/>
          <a:p>
            <a:pPr algn="ctr"/>
            <a:r>
              <a:rPr lang="en-US" sz="1400" b="1" dirty="0" smtClean="0">
                <a:solidFill>
                  <a:srgbClr val="007635"/>
                </a:solidFill>
              </a:rPr>
              <a:t>Product spec</a:t>
            </a:r>
            <a:endParaRPr lang="en-US" sz="1400" b="1" dirty="0">
              <a:solidFill>
                <a:srgbClr val="007635"/>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304800" y="146050"/>
            <a:ext cx="7354888" cy="831850"/>
          </a:xfrm>
          <a:noFill/>
          <a:ln>
            <a:miter lim="800000"/>
            <a:headEnd/>
            <a:tailEnd/>
          </a:ln>
        </p:spPr>
        <p:txBody>
          <a:bodyPr vert="horz" wrap="square" tIns="45720" bIns="45720" numCol="1" anchorCtr="0" compatLnSpc="1">
            <a:prstTxWarp prst="textNoShape">
              <a:avLst/>
            </a:prstTxWarp>
          </a:bodyPr>
          <a:lstStyle/>
          <a:p>
            <a:pPr eaLnBrk="1" hangingPunct="1"/>
            <a:r>
              <a:rPr lang="en-US" sz="2400" dirty="0" smtClean="0">
                <a:cs typeface="Arial" charset="0"/>
              </a:rPr>
              <a:t>Detector Materials Performance Comparison</a:t>
            </a:r>
          </a:p>
        </p:txBody>
      </p:sp>
      <p:sp>
        <p:nvSpPr>
          <p:cNvPr id="26626" name="Date Placeholder 3"/>
          <p:cNvSpPr>
            <a:spLocks noGrp="1"/>
          </p:cNvSpPr>
          <p:nvPr>
            <p:ph type="dt" sz="quarter" idx="12"/>
          </p:nvPr>
        </p:nvSpPr>
        <p:spPr>
          <a:xfrm>
            <a:off x="7165975" y="6630988"/>
            <a:ext cx="1187450" cy="177800"/>
          </a:xfrm>
          <a:noFill/>
        </p:spPr>
        <p:txBody>
          <a:bodyPr/>
          <a:lstStyle/>
          <a:p>
            <a:fld id="{49CEA24D-8727-4B72-ADAD-482563B51D74}" type="datetime1">
              <a:rPr lang="en-US" smtClean="0"/>
              <a:pPr/>
              <a:t>10/8/2013</a:t>
            </a:fld>
            <a:endParaRPr lang="en-US" dirty="0" smtClean="0"/>
          </a:p>
        </p:txBody>
      </p:sp>
      <p:graphicFrame>
        <p:nvGraphicFramePr>
          <p:cNvPr id="26692" name="Group 68"/>
          <p:cNvGraphicFramePr>
            <a:graphicFrameLocks noGrp="1"/>
          </p:cNvGraphicFramePr>
          <p:nvPr>
            <p:extLst>
              <p:ext uri="{D42A27DB-BD31-4B8C-83A1-F6EECF244321}">
                <p14:modId xmlns:p14="http://schemas.microsoft.com/office/powerpoint/2010/main" val="2913922879"/>
              </p:ext>
            </p:extLst>
          </p:nvPr>
        </p:nvGraphicFramePr>
        <p:xfrm>
          <a:off x="399914" y="994565"/>
          <a:ext cx="8515485" cy="3781260"/>
        </p:xfrm>
        <a:graphic>
          <a:graphicData uri="http://schemas.openxmlformats.org/drawingml/2006/table">
            <a:tbl>
              <a:tblPr/>
              <a:tblGrid>
                <a:gridCol w="2038486"/>
                <a:gridCol w="2286000"/>
                <a:gridCol w="1981200"/>
                <a:gridCol w="2209799"/>
              </a:tblGrid>
              <a:tr h="429466">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Parameter</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0723" marR="4072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LPE/CZT</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0723" marR="4072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41375" algn="l"/>
                          <a:tab pos="917575" algn="l"/>
                        </a:tabLst>
                      </a:pPr>
                      <a:r>
                        <a:rPr kumimoji="0" lang="en-US" sz="1600" b="1" i="0" u="none" strike="noStrike" cap="none" normalizeH="0" baseline="0" dirty="0" smtClean="0">
                          <a:ln>
                            <a:noFill/>
                          </a:ln>
                          <a:solidFill>
                            <a:schemeClr val="bg1"/>
                          </a:solidFill>
                          <a:effectLst/>
                          <a:latin typeface="Arial" charset="0"/>
                          <a:cs typeface="Times New Roman" pitchFamily="18" charset="0"/>
                        </a:rPr>
                        <a:t>MBE/Si</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0723" marR="4072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41375" algn="l"/>
                          <a:tab pos="917575" algn="l"/>
                        </a:tabLst>
                      </a:pPr>
                      <a:r>
                        <a:rPr kumimoji="0" lang="en-US" sz="1600" b="1" i="0" u="none" strike="noStrike" cap="none" normalizeH="0" baseline="0" dirty="0" smtClean="0">
                          <a:ln>
                            <a:noFill/>
                          </a:ln>
                          <a:solidFill>
                            <a:schemeClr val="bg1"/>
                          </a:solidFill>
                          <a:effectLst/>
                          <a:latin typeface="Arial" charset="0"/>
                          <a:cs typeface="Times New Roman" pitchFamily="18" charset="0"/>
                        </a:rPr>
                        <a:t>Notes</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0723" marR="40723"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r>
              <a:tr h="238928">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Array Formats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89" marR="4218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Times New Roman" pitchFamily="18" charset="0"/>
                        </a:rPr>
                        <a:t>1024</a:t>
                      </a:r>
                      <a:r>
                        <a:rPr kumimoji="0" lang="en-US" sz="1600" b="0" i="0" u="none" strike="noStrike" cap="none" normalizeH="0" baseline="30000" dirty="0" smtClean="0">
                          <a:ln>
                            <a:noFill/>
                          </a:ln>
                          <a:solidFill>
                            <a:schemeClr val="tx1"/>
                          </a:solidFill>
                          <a:effectLst/>
                          <a:latin typeface="Arial" charset="0"/>
                          <a:cs typeface="Times New Roman" pitchFamily="18" charset="0"/>
                        </a:rPr>
                        <a:t>2</a:t>
                      </a:r>
                      <a:r>
                        <a:rPr kumimoji="0" lang="en-US" sz="1600" b="0" i="0" u="none" strike="noStrike" cap="none" normalizeH="0" baseline="0" dirty="0" smtClean="0">
                          <a:ln>
                            <a:noFill/>
                          </a:ln>
                          <a:solidFill>
                            <a:schemeClr val="tx1"/>
                          </a:solidFill>
                          <a:effectLst/>
                          <a:latin typeface="Arial" charset="0"/>
                          <a:cs typeface="Times New Roman" pitchFamily="18" charset="0"/>
                        </a:rPr>
                        <a:t>, 2048</a:t>
                      </a:r>
                      <a:r>
                        <a:rPr kumimoji="0" lang="en-US" sz="1600" b="0" i="0" u="none" strike="noStrike" cap="none" normalizeH="0" baseline="30000" dirty="0" smtClean="0">
                          <a:ln>
                            <a:noFill/>
                          </a:ln>
                          <a:solidFill>
                            <a:schemeClr val="tx1"/>
                          </a:solidFill>
                          <a:effectLst/>
                          <a:latin typeface="Arial" charset="0"/>
                          <a:cs typeface="Times New Roman" pitchFamily="18" charset="0"/>
                        </a:rPr>
                        <a:t>2</a:t>
                      </a:r>
                      <a:endPar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endParaRPr>
                    </a:p>
                  </a:txBody>
                  <a:tcPr marL="42189" marR="4218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Times New Roman" pitchFamily="18" charset="0"/>
                        </a:rPr>
                        <a:t>N * 512 X M * 512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89" marR="4218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Can run multiple formats on the same wafer</a:t>
                      </a:r>
                    </a:p>
                  </a:txBody>
                  <a:tcPr marL="42189" marR="42189"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928">
                <a:tc>
                  <a:txBody>
                    <a:bodyPr/>
                    <a:lstStyle/>
                    <a:p>
                      <a:pPr marL="47625"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cs typeface="Times New Roman" pitchFamily="18" charset="0"/>
                        </a:rPr>
                        <a:t>QE</a:t>
                      </a:r>
                    </a:p>
                    <a:p>
                      <a:pPr marL="47625"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cs typeface="Times New Roman" pitchFamily="18" charset="0"/>
                        </a:rPr>
                        <a:t>QE Non-</a:t>
                      </a:r>
                      <a:r>
                        <a:rPr kumimoji="0" lang="en-US" sz="1600" b="1" i="0" u="none" strike="noStrike" cap="none" normalizeH="0" baseline="0" dirty="0" err="1" smtClean="0">
                          <a:ln>
                            <a:noFill/>
                          </a:ln>
                          <a:solidFill>
                            <a:schemeClr val="tx1"/>
                          </a:solidFill>
                          <a:effectLst/>
                          <a:latin typeface="Arial" charset="0"/>
                          <a:cs typeface="Times New Roman" pitchFamily="18" charset="0"/>
                        </a:rPr>
                        <a:t>unifomity</a:t>
                      </a: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47625"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cs typeface="Times New Roman" pitchFamily="18" charset="0"/>
                        </a:rPr>
                        <a:t>Dark Current</a:t>
                      </a:r>
                    </a:p>
                    <a:p>
                      <a:pPr marL="47625"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cs typeface="Times New Roman" pitchFamily="18" charset="0"/>
                        </a:rPr>
                        <a:t>Noise</a:t>
                      </a:r>
                    </a:p>
                    <a:p>
                      <a:pPr marL="47625"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cs typeface="Times New Roman" pitchFamily="18" charset="0"/>
                        </a:rPr>
                        <a:t>Operability</a:t>
                      </a:r>
                    </a:p>
                  </a:txBody>
                  <a:tcPr marL="42189" marR="4218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&gt;75%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 05 e- @ 78 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&lt;5 e- RMS w/Fowler 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&gt; 98%</a:t>
                      </a:r>
                    </a:p>
                  </a:txBody>
                  <a:tcPr marL="42189" marR="4218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&gt;85%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&lt;.1 e- @ 78 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&lt;5 e- RMS w/Fowler 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&gt; 99.5%</a:t>
                      </a:r>
                    </a:p>
                  </a:txBody>
                  <a:tcPr marL="42189" marR="4218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Dark current slightly higher on MBE/Si but it is offset by improved uniformity and lower cost</a:t>
                      </a:r>
                    </a:p>
                  </a:txBody>
                  <a:tcPr marL="42189" marR="42189"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329">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Wavelength</a:t>
                      </a:r>
                    </a:p>
                  </a:txBody>
                  <a:tcPr marL="42189" marR="4218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0.9 um – 5.5 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0.5 um – 5.5 um</a:t>
                      </a:r>
                    </a:p>
                  </a:txBody>
                  <a:tcPr marL="42189" marR="4218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1.1 um – 5.5 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0.5 um – 5.5 um</a:t>
                      </a:r>
                    </a:p>
                  </a:txBody>
                  <a:tcPr marL="42189" marR="4218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With substrate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Substrate removed</a:t>
                      </a:r>
                    </a:p>
                  </a:txBody>
                  <a:tcPr marL="42189" marR="42189"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743">
                <a:tc>
                  <a:txBody>
                    <a:bodyPr/>
                    <a:lstStyle/>
                    <a:p>
                      <a:pPr marL="47625"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mj-lt"/>
                          <a:cs typeface="Times New Roman" pitchFamily="18" charset="0"/>
                        </a:rPr>
                        <a:t>Defect Densities</a:t>
                      </a:r>
                    </a:p>
                  </a:txBody>
                  <a:tcPr marL="42189" marR="4218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1500/cm</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89" marR="4218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150/cm</a:t>
                      </a:r>
                      <a:r>
                        <a:rPr kumimoji="0" lang="en-US" sz="1600" b="0"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89" marR="4218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10x improvement</a:t>
                      </a:r>
                      <a:endParaRPr kumimoji="0" lang="en-US" sz="1600" b="0" i="0" u="none" strike="noStrike" cap="none" normalizeH="0" baseline="30000" dirty="0" smtClean="0">
                        <a:ln>
                          <a:noFill/>
                        </a:ln>
                        <a:solidFill>
                          <a:schemeClr val="tx1"/>
                        </a:solidFill>
                        <a:effectLst/>
                        <a:latin typeface="Arial" charset="0"/>
                        <a:cs typeface="Times New Roman" pitchFamily="18" charset="0"/>
                      </a:endParaRPr>
                    </a:p>
                  </a:txBody>
                  <a:tcPr marL="42189" marR="42189"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002">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Substrate Size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89" marR="4218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7 x 7 cm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89" marR="4218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150 mm wafer</a:t>
                      </a:r>
                    </a:p>
                  </a:txBody>
                  <a:tcPr marL="42189" marR="4218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marL="42189" marR="42189"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89" name="TextBox 1"/>
          <p:cNvSpPr txBox="1">
            <a:spLocks noChangeArrowheads="1"/>
          </p:cNvSpPr>
          <p:nvPr/>
        </p:nvSpPr>
        <p:spPr bwMode="auto">
          <a:xfrm>
            <a:off x="8075613" y="4648200"/>
            <a:ext cx="187325" cy="461963"/>
          </a:xfrm>
          <a:prstGeom prst="rect">
            <a:avLst/>
          </a:prstGeom>
          <a:noFill/>
          <a:ln w="9525">
            <a:noFill/>
            <a:miter lim="800000"/>
            <a:headEnd/>
            <a:tailEnd/>
          </a:ln>
        </p:spPr>
        <p:txBody>
          <a:bodyPr wrap="none">
            <a:spAutoFit/>
          </a:bodyPr>
          <a:lstStyle/>
          <a:p>
            <a:pPr algn="ctr" eaLnBrk="0" hangingPunct="0">
              <a:spcBef>
                <a:spcPct val="20000"/>
              </a:spcBef>
              <a:buClr>
                <a:schemeClr val="tx1"/>
              </a:buClr>
              <a:buSzPct val="110000"/>
            </a:pPr>
            <a:r>
              <a:rPr lang="en-US"/>
              <a:t>	</a:t>
            </a:r>
          </a:p>
        </p:txBody>
      </p:sp>
      <p:sp>
        <p:nvSpPr>
          <p:cNvPr id="3" name="TextBox 2"/>
          <p:cNvSpPr txBox="1"/>
          <p:nvPr/>
        </p:nvSpPr>
        <p:spPr>
          <a:xfrm>
            <a:off x="593420" y="5327020"/>
            <a:ext cx="8032968" cy="1034129"/>
          </a:xfrm>
          <a:prstGeom prst="rect">
            <a:avLst/>
          </a:prstGeom>
          <a:noFill/>
          <a:ln>
            <a:solidFill>
              <a:schemeClr val="tx1"/>
            </a:solidFill>
          </a:ln>
        </p:spPr>
        <p:txBody>
          <a:bodyPr wrap="none">
            <a:spAutoFit/>
          </a:bodyPr>
          <a:lstStyle/>
          <a:p>
            <a:pPr algn="ctr" eaLnBrk="0" hangingPunct="0">
              <a:spcBef>
                <a:spcPct val="20000"/>
              </a:spcBef>
              <a:buClr>
                <a:schemeClr val="tx1"/>
              </a:buClr>
              <a:buSzPct val="110000"/>
              <a:defRPr/>
            </a:pPr>
            <a:r>
              <a:rPr lang="en-US" sz="1800" b="1" dirty="0" smtClean="0"/>
              <a:t>LPE has slightly better dark current but limited in size increasing cost.  </a:t>
            </a:r>
          </a:p>
          <a:p>
            <a:pPr algn="ctr" eaLnBrk="0" hangingPunct="0">
              <a:spcBef>
                <a:spcPct val="20000"/>
              </a:spcBef>
              <a:buClr>
                <a:schemeClr val="tx1"/>
              </a:buClr>
              <a:buSzPct val="110000"/>
              <a:defRPr/>
            </a:pPr>
            <a:r>
              <a:rPr lang="en-US" sz="1800" b="1" dirty="0" smtClean="0"/>
              <a:t>MBE close in performance</a:t>
            </a:r>
          </a:p>
          <a:p>
            <a:pPr algn="ctr" eaLnBrk="0" hangingPunct="0">
              <a:spcBef>
                <a:spcPct val="20000"/>
              </a:spcBef>
              <a:buClr>
                <a:schemeClr val="tx1"/>
              </a:buClr>
              <a:buSzPct val="110000"/>
              <a:defRPr/>
            </a:pPr>
            <a:r>
              <a:rPr lang="en-US" sz="1800" b="1" dirty="0" smtClean="0"/>
              <a:t>MBE size, stitching and advanced processes </a:t>
            </a:r>
            <a:r>
              <a:rPr lang="en-US" sz="1800" b="1" dirty="0" smtClean="0">
                <a:sym typeface="Symbol"/>
              </a:rPr>
              <a:t></a:t>
            </a:r>
            <a:r>
              <a:rPr lang="en-US" sz="1800" b="1" dirty="0" smtClean="0"/>
              <a:t> lower cost!</a:t>
            </a:r>
            <a:endParaRPr lang="en-US" sz="1800" b="1" dirty="0"/>
          </a:p>
        </p:txBody>
      </p:sp>
      <p:sp>
        <p:nvSpPr>
          <p:cNvPr id="2" name="Rectangle 1"/>
          <p:cNvSpPr/>
          <p:nvPr/>
        </p:nvSpPr>
        <p:spPr>
          <a:xfrm>
            <a:off x="4724399" y="990600"/>
            <a:ext cx="1983923" cy="3810000"/>
          </a:xfrm>
          <a:prstGeom prst="rect">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215900" y="3175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cs typeface="Arial" charset="0"/>
              </a:rPr>
              <a:t> </a:t>
            </a:r>
          </a:p>
        </p:txBody>
      </p:sp>
      <p:sp>
        <p:nvSpPr>
          <p:cNvPr id="21" name="Rectangle 203"/>
          <p:cNvSpPr>
            <a:spLocks noChangeArrowheads="1"/>
          </p:cNvSpPr>
          <p:nvPr/>
        </p:nvSpPr>
        <p:spPr bwMode="auto">
          <a:xfrm>
            <a:off x="71438" y="5848350"/>
            <a:ext cx="601662" cy="311150"/>
          </a:xfrm>
          <a:prstGeom prst="rect">
            <a:avLst/>
          </a:prstGeom>
          <a:noFill/>
          <a:ln w="9525">
            <a:noFill/>
            <a:miter lim="800000"/>
            <a:headEnd/>
            <a:tailEnd/>
          </a:ln>
        </p:spPr>
        <p:txBody>
          <a:bodyPr wrap="none" lIns="91427" tIns="45713" rIns="91427" bIns="45713" anchor="ctr"/>
          <a:lstStyle/>
          <a:p>
            <a:endParaRPr lang="en-US" sz="1000" b="1" dirty="0"/>
          </a:p>
        </p:txBody>
      </p:sp>
      <p:sp>
        <p:nvSpPr>
          <p:cNvPr id="67" name="Date Placeholder 3"/>
          <p:cNvSpPr>
            <a:spLocks noGrp="1"/>
          </p:cNvSpPr>
          <p:nvPr>
            <p:ph type="dt" sz="quarter" idx="4294967295"/>
          </p:nvPr>
        </p:nvSpPr>
        <p:spPr>
          <a:xfrm>
            <a:off x="7258050" y="6586538"/>
            <a:ext cx="1187450" cy="177800"/>
          </a:xfrm>
          <a:prstGeom prst="rect">
            <a:avLst/>
          </a:prstGeom>
          <a:noFill/>
        </p:spPr>
        <p:txBody>
          <a:bodyPr/>
          <a:lstStyle/>
          <a:p>
            <a:pPr algn="r"/>
            <a:fld id="{01891858-5CE0-445C-97F2-CE9AF618FC08}" type="datetime1">
              <a:rPr lang="en-US" sz="1000" smtClean="0"/>
              <a:pPr algn="r"/>
              <a:t>10/8/2013</a:t>
            </a:fld>
            <a:endParaRPr lang="en-US" sz="1000" dirty="0" smtClean="0"/>
          </a:p>
        </p:txBody>
      </p:sp>
      <p:sp>
        <p:nvSpPr>
          <p:cNvPr id="2" name="TextBox 1"/>
          <p:cNvSpPr txBox="1"/>
          <p:nvPr/>
        </p:nvSpPr>
        <p:spPr>
          <a:xfrm>
            <a:off x="373778" y="304800"/>
            <a:ext cx="4221861" cy="461665"/>
          </a:xfrm>
          <a:prstGeom prst="rect">
            <a:avLst/>
          </a:prstGeom>
          <a:noFill/>
        </p:spPr>
        <p:txBody>
          <a:bodyPr wrap="none" rtlCol="0">
            <a:spAutoFit/>
          </a:bodyPr>
          <a:lstStyle/>
          <a:p>
            <a:r>
              <a:rPr lang="en-US" b="1" dirty="0" smtClean="0"/>
              <a:t>Anticipated Savings @ RVS</a:t>
            </a:r>
            <a:endParaRPr lang="en-US" b="1" dirty="0"/>
          </a:p>
        </p:txBody>
      </p:sp>
      <p:sp>
        <p:nvSpPr>
          <p:cNvPr id="8" name="TextBox 7"/>
          <p:cNvSpPr txBox="1"/>
          <p:nvPr/>
        </p:nvSpPr>
        <p:spPr>
          <a:xfrm>
            <a:off x="922700" y="5588426"/>
            <a:ext cx="7315199" cy="830997"/>
          </a:xfrm>
          <a:prstGeom prst="rect">
            <a:avLst/>
          </a:prstGeom>
          <a:noFill/>
          <a:ln>
            <a:solidFill>
              <a:schemeClr val="tx1"/>
            </a:solidFill>
          </a:ln>
        </p:spPr>
        <p:txBody>
          <a:bodyPr wrap="square" rtlCol="0">
            <a:spAutoFit/>
          </a:bodyPr>
          <a:lstStyle/>
          <a:p>
            <a:pPr algn="ctr"/>
            <a:r>
              <a:rPr lang="en-US" dirty="0" smtClean="0"/>
              <a:t>Expect cost savings of &gt; 40%.  Further savings possible with multiple orders or shared lot runs!</a:t>
            </a:r>
            <a:endParaRPr lang="en-US" dirty="0"/>
          </a:p>
        </p:txBody>
      </p:sp>
      <p:sp>
        <p:nvSpPr>
          <p:cNvPr id="5" name="TextBox 4"/>
          <p:cNvSpPr txBox="1"/>
          <p:nvPr/>
        </p:nvSpPr>
        <p:spPr>
          <a:xfrm>
            <a:off x="152400" y="990600"/>
            <a:ext cx="8283037" cy="2492990"/>
          </a:xfrm>
          <a:prstGeom prst="rect">
            <a:avLst/>
          </a:prstGeom>
          <a:noFill/>
        </p:spPr>
        <p:txBody>
          <a:bodyPr wrap="none" rtlCol="0">
            <a:spAutoFit/>
          </a:bodyPr>
          <a:lstStyle/>
          <a:p>
            <a:pPr marL="342900" indent="-342900">
              <a:buFont typeface="Arial" pitchFamily="34" charset="0"/>
              <a:buChar char="•"/>
            </a:pPr>
            <a:r>
              <a:rPr lang="en-US" dirty="0" smtClean="0"/>
              <a:t>ROIC -  No change</a:t>
            </a:r>
          </a:p>
          <a:p>
            <a:pPr marL="342900" indent="-342900">
              <a:buFont typeface="Arial" pitchFamily="34" charset="0"/>
              <a:buChar char="•"/>
            </a:pPr>
            <a:r>
              <a:rPr lang="en-US" dirty="0"/>
              <a:t>2</a:t>
            </a:r>
            <a:r>
              <a:rPr lang="en-US" dirty="0" smtClean="0"/>
              <a:t>K Detectors – 5 printed die/wafer vs. 1 printed die/wafer</a:t>
            </a:r>
          </a:p>
          <a:p>
            <a:pPr marL="342900" indent="-342900">
              <a:buFont typeface="Arial" pitchFamily="34" charset="0"/>
              <a:buChar char="•"/>
            </a:pPr>
            <a:r>
              <a:rPr lang="en-US" dirty="0" smtClean="0"/>
              <a:t>Hybridization Savings – labor reduced by 4x</a:t>
            </a:r>
          </a:p>
          <a:p>
            <a:pPr marL="800100" lvl="1" indent="-342900">
              <a:buFont typeface="Arial" pitchFamily="34" charset="0"/>
              <a:buChar char="•"/>
            </a:pPr>
            <a:r>
              <a:rPr lang="en-US" sz="2000" dirty="0" smtClean="0"/>
              <a:t>Wafer Level AR Coat, matched CTE, Flatness </a:t>
            </a:r>
            <a:endParaRPr lang="en-US" sz="2000" dirty="0"/>
          </a:p>
          <a:p>
            <a:pPr marL="800100" lvl="1" indent="-342900">
              <a:buFont typeface="Arial" pitchFamily="34" charset="0"/>
              <a:buChar char="•"/>
            </a:pPr>
            <a:r>
              <a:rPr lang="en-US" sz="2000" dirty="0" smtClean="0"/>
              <a:t>Yield improvements with automation and less post process</a:t>
            </a:r>
          </a:p>
          <a:p>
            <a:pPr lvl="1"/>
            <a:r>
              <a:rPr lang="en-US" sz="2000" dirty="0" smtClean="0"/>
              <a:t>handling</a:t>
            </a:r>
            <a:endParaRPr lang="en-US" sz="2000" dirty="0"/>
          </a:p>
          <a:p>
            <a:endParaRPr lang="en-US" dirty="0" smtClean="0"/>
          </a:p>
        </p:txBody>
      </p:sp>
      <p:cxnSp>
        <p:nvCxnSpPr>
          <p:cNvPr id="4" name="Straight Arrow Connector 3"/>
          <p:cNvCxnSpPr/>
          <p:nvPr/>
        </p:nvCxnSpPr>
        <p:spPr>
          <a:xfrm flipH="1">
            <a:off x="3314700" y="3483590"/>
            <a:ext cx="2743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3730113" y="3483590"/>
            <a:ext cx="2289687" cy="4367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629400" y="2950806"/>
            <a:ext cx="2377537" cy="1938992"/>
          </a:xfrm>
          <a:prstGeom prst="rect">
            <a:avLst/>
          </a:prstGeom>
          <a:noFill/>
        </p:spPr>
        <p:txBody>
          <a:bodyPr wrap="square" rtlCol="0">
            <a:spAutoFit/>
          </a:bodyPr>
          <a:lstStyle/>
          <a:p>
            <a:r>
              <a:rPr lang="en-US" dirty="0" smtClean="0"/>
              <a:t>&gt; 40 % Cost reduction could </a:t>
            </a:r>
          </a:p>
          <a:p>
            <a:r>
              <a:rPr lang="en-US" dirty="0" smtClean="0"/>
              <a:t>support 2 grad students for a whole year!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2782"/>
            <a:ext cx="4202144" cy="2437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435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F54001-BB12-42F3-91F8-B48168D00445}" type="datetime1">
              <a:rPr lang="en-US" smtClean="0"/>
              <a:pPr>
                <a:defRPr/>
              </a:pPr>
              <a:t>10/8/2013</a:t>
            </a:fld>
            <a:endParaRPr lang="en-US"/>
          </a:p>
        </p:txBody>
      </p:sp>
      <p:sp>
        <p:nvSpPr>
          <p:cNvPr id="3" name="TextBox 2"/>
          <p:cNvSpPr txBox="1"/>
          <p:nvPr/>
        </p:nvSpPr>
        <p:spPr>
          <a:xfrm>
            <a:off x="609600" y="378767"/>
            <a:ext cx="2749471" cy="646331"/>
          </a:xfrm>
          <a:prstGeom prst="rect">
            <a:avLst/>
          </a:prstGeom>
          <a:noFill/>
        </p:spPr>
        <p:txBody>
          <a:bodyPr wrap="none" rtlCol="0">
            <a:spAutoFit/>
          </a:bodyPr>
          <a:lstStyle/>
          <a:p>
            <a:r>
              <a:rPr lang="en-US" sz="3600" dirty="0" smtClean="0"/>
              <a:t>Future plans</a:t>
            </a:r>
            <a:endParaRPr lang="en-US" sz="3600" dirty="0"/>
          </a:p>
        </p:txBody>
      </p:sp>
      <p:sp>
        <p:nvSpPr>
          <p:cNvPr id="4" name="TextBox 3"/>
          <p:cNvSpPr txBox="1"/>
          <p:nvPr/>
        </p:nvSpPr>
        <p:spPr>
          <a:xfrm>
            <a:off x="381000" y="1371600"/>
            <a:ext cx="8458200" cy="3416320"/>
          </a:xfrm>
          <a:prstGeom prst="rect">
            <a:avLst/>
          </a:prstGeom>
          <a:noFill/>
        </p:spPr>
        <p:txBody>
          <a:bodyPr wrap="square" rtlCol="0">
            <a:spAutoFit/>
          </a:bodyPr>
          <a:lstStyle/>
          <a:p>
            <a:pPr marL="342900" indent="-342900">
              <a:buFont typeface="Arial" pitchFamily="34" charset="0"/>
              <a:buChar char="•"/>
            </a:pPr>
            <a:r>
              <a:rPr lang="en-US" dirty="0" smtClean="0"/>
              <a:t>RVS will offer Astronomy Grade SCAs at a reduced price</a:t>
            </a:r>
          </a:p>
          <a:p>
            <a:pPr marL="342900" indent="-342900">
              <a:buFont typeface="Arial" pitchFamily="34" charset="0"/>
              <a:buChar char="•"/>
            </a:pPr>
            <a:r>
              <a:rPr lang="en-US" dirty="0" smtClean="0"/>
              <a:t>VIRGO ROIC and MBE/Si detectors easily scales to </a:t>
            </a:r>
          </a:p>
          <a:p>
            <a:r>
              <a:rPr lang="en-US" dirty="0"/>
              <a:t> </a:t>
            </a:r>
            <a:r>
              <a:rPr lang="en-US" dirty="0" smtClean="0"/>
              <a:t>    4k x 4k (20 </a:t>
            </a:r>
            <a:r>
              <a:rPr lang="en-US" dirty="0"/>
              <a:t>µm </a:t>
            </a:r>
            <a:r>
              <a:rPr lang="en-US" dirty="0" smtClean="0"/>
              <a:t>pixels)</a:t>
            </a:r>
          </a:p>
          <a:p>
            <a:pPr marL="342900" indent="-342900">
              <a:buFont typeface="Arial" pitchFamily="34" charset="0"/>
              <a:buChar char="•"/>
            </a:pPr>
            <a:r>
              <a:rPr lang="en-US" dirty="0" smtClean="0"/>
              <a:t>Modest NRE costs will enable ROIC upgrades including reduced pixel size (15 µm or </a:t>
            </a:r>
            <a:r>
              <a:rPr lang="en-US" dirty="0"/>
              <a:t>10 µm</a:t>
            </a:r>
            <a:r>
              <a:rPr lang="en-US" dirty="0" smtClean="0"/>
              <a:t>), windowing and increased speed with additional outputs </a:t>
            </a:r>
          </a:p>
          <a:p>
            <a:pPr marL="342900" indent="-342900">
              <a:buFont typeface="Arial" pitchFamily="34" charset="0"/>
              <a:buChar char="•"/>
            </a:pPr>
            <a:r>
              <a:rPr lang="en-US" dirty="0" smtClean="0"/>
              <a:t>RVS will continue to leverage ongoing SWIR MBE/Si efforts to minimize risk, costs and schedule</a:t>
            </a:r>
          </a:p>
          <a:p>
            <a:pPr marL="342900" indent="-342900">
              <a:buFont typeface="Arial" pitchFamily="34" charset="0"/>
              <a:buChar char="•"/>
            </a:pPr>
            <a:endParaRPr lang="en-US" dirty="0"/>
          </a:p>
        </p:txBody>
      </p:sp>
    </p:spTree>
    <p:extLst>
      <p:ext uri="{BB962C8B-B14F-4D97-AF65-F5344CB8AC3E}">
        <p14:creationId xmlns:p14="http://schemas.microsoft.com/office/powerpoint/2010/main" val="978422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F54001-BB12-42F3-91F8-B48168D00445}" type="datetime1">
              <a:rPr lang="en-US" smtClean="0"/>
              <a:pPr>
                <a:defRPr/>
              </a:pPr>
              <a:t>10/8/2013</a:t>
            </a:fld>
            <a:endParaRPr lang="en-US"/>
          </a:p>
        </p:txBody>
      </p:sp>
      <p:sp>
        <p:nvSpPr>
          <p:cNvPr id="3" name="TextBox 2"/>
          <p:cNvSpPr txBox="1"/>
          <p:nvPr/>
        </p:nvSpPr>
        <p:spPr>
          <a:xfrm>
            <a:off x="440266" y="1447800"/>
            <a:ext cx="8170333" cy="3539430"/>
          </a:xfrm>
          <a:prstGeom prst="rect">
            <a:avLst/>
          </a:prstGeom>
          <a:noFill/>
        </p:spPr>
        <p:txBody>
          <a:bodyPr wrap="square" rtlCol="0">
            <a:spAutoFit/>
          </a:bodyPr>
          <a:lstStyle/>
          <a:p>
            <a:r>
              <a:rPr lang="en-US" sz="1400" dirty="0"/>
              <a:t>2k 15um pitch in “Large Format High Operability SWIR and MWIR Focal Plane Array Performance and Capabilities”, J Bangs et al, SPIE DSS 2011, </a:t>
            </a:r>
            <a:r>
              <a:rPr lang="en-US" sz="1400" i="1" dirty="0"/>
              <a:t>Proc. SPIE</a:t>
            </a:r>
            <a:r>
              <a:rPr lang="en-US" sz="1400" dirty="0"/>
              <a:t> 8012, Infrared Technology and Applications XXXVII, 801234 (May 20, 2011); </a:t>
            </a:r>
            <a:r>
              <a:rPr lang="en-US" sz="1400" dirty="0" smtClean="0"/>
              <a:t>doi:10.1117/12.887417</a:t>
            </a:r>
          </a:p>
          <a:p>
            <a:endParaRPr lang="en-US" sz="1400" dirty="0"/>
          </a:p>
          <a:p>
            <a:r>
              <a:rPr lang="en-US" sz="1400" dirty="0"/>
              <a:t>"Performance of MWIR and SWIR HgCdTe-based focal plane arrays at high operating temperatures ", Leon </a:t>
            </a:r>
            <a:r>
              <a:rPr lang="en-US" sz="1400" dirty="0" err="1"/>
              <a:t>Melkonian</a:t>
            </a:r>
            <a:r>
              <a:rPr lang="en-US" sz="1400" dirty="0"/>
              <a:t>, et al, 2009 Published in Proceedings Vol. 7660 Infrared Technology and Applications XXXVI, </a:t>
            </a:r>
            <a:r>
              <a:rPr lang="en-US" sz="1400" dirty="0" err="1"/>
              <a:t>Bjørn</a:t>
            </a:r>
            <a:r>
              <a:rPr lang="en-US" sz="1400" dirty="0"/>
              <a:t> F. Andresen; Gabor F. </a:t>
            </a:r>
            <a:r>
              <a:rPr lang="en-US" sz="1400" dirty="0" err="1"/>
              <a:t>Fulop</a:t>
            </a:r>
            <a:r>
              <a:rPr lang="en-US" sz="1400" dirty="0"/>
              <a:t>; Paul R. Norton, Editors, 76602W</a:t>
            </a:r>
          </a:p>
          <a:p>
            <a:endParaRPr lang="en-US" sz="1400" dirty="0" smtClean="0"/>
          </a:p>
          <a:p>
            <a:r>
              <a:rPr lang="en-US" sz="1400" dirty="0" smtClean="0"/>
              <a:t>"</a:t>
            </a:r>
            <a:r>
              <a:rPr lang="en-US" sz="1400" dirty="0"/>
              <a:t>Status of HgCdTe/Si Technology for Large Format Infrared Focal Plane Arrays", Scott Johnson, 2004 (2005 Quantum Sensing and </a:t>
            </a:r>
            <a:r>
              <a:rPr lang="en-US" sz="1400" dirty="0" err="1"/>
              <a:t>Nanophotonic</a:t>
            </a:r>
            <a:r>
              <a:rPr lang="en-US" sz="1400" dirty="0"/>
              <a:t> Devices II, edited by </a:t>
            </a:r>
            <a:r>
              <a:rPr lang="en-US" sz="1400" dirty="0" err="1"/>
              <a:t>Manijeh</a:t>
            </a:r>
            <a:r>
              <a:rPr lang="en-US" sz="1400" dirty="0"/>
              <a:t> </a:t>
            </a:r>
            <a:r>
              <a:rPr lang="en-US" sz="1400" dirty="0" err="1"/>
              <a:t>Razeghi</a:t>
            </a:r>
            <a:r>
              <a:rPr lang="en-US" sz="1400" dirty="0"/>
              <a:t>, Gail J. Brown, Proceedings of SPIE Vol. 5732)</a:t>
            </a:r>
          </a:p>
          <a:p>
            <a:endParaRPr lang="en-US" sz="1400" dirty="0"/>
          </a:p>
          <a:p>
            <a:r>
              <a:rPr lang="en-US" sz="1400" dirty="0"/>
              <a:t>High-Quality Large-Area MBE HgCdTe/Si", J.M. Peterson, J.A. Franklin, M. Reddy, S.M. Johnson, E. Smith, W.A Radford, I. Kasai., Journal of Elect </a:t>
            </a:r>
            <a:r>
              <a:rPr lang="en-US" sz="1400" dirty="0" err="1"/>
              <a:t>Mtrls</a:t>
            </a:r>
            <a:r>
              <a:rPr lang="en-US" sz="1400" dirty="0"/>
              <a:t>, </a:t>
            </a:r>
            <a:r>
              <a:rPr lang="en-US" sz="1400" dirty="0" err="1"/>
              <a:t>Vol</a:t>
            </a:r>
            <a:r>
              <a:rPr lang="en-US" sz="1400" dirty="0"/>
              <a:t> 35, No. 6, 2006 </a:t>
            </a:r>
            <a:r>
              <a:rPr lang="en-US" sz="1400" dirty="0" err="1"/>
              <a:t>pp</a:t>
            </a:r>
            <a:r>
              <a:rPr lang="en-US" sz="1400" dirty="0"/>
              <a:t> 1283-1286</a:t>
            </a:r>
          </a:p>
          <a:p>
            <a:r>
              <a:rPr lang="en-US" sz="1400" dirty="0"/>
              <a:t>and many more</a:t>
            </a:r>
          </a:p>
          <a:p>
            <a:endParaRPr lang="en-US" sz="1400" dirty="0"/>
          </a:p>
        </p:txBody>
      </p:sp>
      <p:sp>
        <p:nvSpPr>
          <p:cNvPr id="4" name="TextBox 3"/>
          <p:cNvSpPr txBox="1"/>
          <p:nvPr/>
        </p:nvSpPr>
        <p:spPr>
          <a:xfrm>
            <a:off x="838198" y="381000"/>
            <a:ext cx="4495801" cy="461665"/>
          </a:xfrm>
          <a:prstGeom prst="rect">
            <a:avLst/>
          </a:prstGeom>
          <a:noFill/>
        </p:spPr>
        <p:txBody>
          <a:bodyPr wrap="square" rtlCol="0">
            <a:spAutoFit/>
          </a:bodyPr>
          <a:lstStyle/>
          <a:p>
            <a:r>
              <a:rPr lang="en-US" dirty="0" smtClean="0"/>
              <a:t>Relevant Papers</a:t>
            </a:r>
            <a:endParaRPr lang="en-US" dirty="0"/>
          </a:p>
        </p:txBody>
      </p:sp>
    </p:spTree>
    <p:extLst>
      <p:ext uri="{BB962C8B-B14F-4D97-AF65-F5344CB8AC3E}">
        <p14:creationId xmlns:p14="http://schemas.microsoft.com/office/powerpoint/2010/main" val="2555413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715962"/>
          </a:xfrm>
        </p:spPr>
        <p:txBody>
          <a:bodyPr/>
          <a:lstStyle/>
          <a:p>
            <a:r>
              <a:rPr lang="en-US" sz="2400" dirty="0" smtClean="0"/>
              <a:t>Demand for Astronomy grade devices will grow</a:t>
            </a:r>
            <a:endParaRPr lang="en-US" sz="2400" dirty="0"/>
          </a:p>
        </p:txBody>
      </p:sp>
      <p:sp>
        <p:nvSpPr>
          <p:cNvPr id="4" name="Date Placeholder 3"/>
          <p:cNvSpPr>
            <a:spLocks noGrp="1"/>
          </p:cNvSpPr>
          <p:nvPr>
            <p:ph type="dt" sz="half" idx="10"/>
          </p:nvPr>
        </p:nvSpPr>
        <p:spPr/>
        <p:txBody>
          <a:bodyPr/>
          <a:lstStyle/>
          <a:p>
            <a:pPr>
              <a:defRPr/>
            </a:pPr>
            <a:fld id="{B32615D6-7058-40E4-8DF5-3B1D4B7DE9CB}" type="datetime1">
              <a:rPr lang="en-US" smtClean="0"/>
              <a:pPr>
                <a:defRPr/>
              </a:pPr>
              <a:t>10/8/2013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981200"/>
            <a:ext cx="4497554" cy="24661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9200"/>
            <a:ext cx="3657600"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418" y="4090555"/>
            <a:ext cx="3657600" cy="2438400"/>
          </a:xfrm>
          <a:prstGeom prst="rect">
            <a:avLst/>
          </a:prstGeom>
        </p:spPr>
      </p:pic>
      <p:sp>
        <p:nvSpPr>
          <p:cNvPr id="9" name="TextBox 8"/>
          <p:cNvSpPr txBox="1"/>
          <p:nvPr/>
        </p:nvSpPr>
        <p:spPr>
          <a:xfrm>
            <a:off x="4798885" y="1066800"/>
            <a:ext cx="3129383" cy="830997"/>
          </a:xfrm>
          <a:prstGeom prst="rect">
            <a:avLst/>
          </a:prstGeom>
          <a:noFill/>
        </p:spPr>
        <p:txBody>
          <a:bodyPr wrap="none" rtlCol="0">
            <a:spAutoFit/>
          </a:bodyPr>
          <a:lstStyle/>
          <a:p>
            <a:r>
              <a:rPr lang="en-US" dirty="0" smtClean="0"/>
              <a:t>… with the increasing</a:t>
            </a:r>
          </a:p>
          <a:p>
            <a:r>
              <a:rPr lang="en-US" dirty="0" smtClean="0"/>
              <a:t>telescope sizes </a:t>
            </a:r>
            <a:endParaRPr lang="en-US" dirty="0"/>
          </a:p>
        </p:txBody>
      </p:sp>
      <p:sp>
        <p:nvSpPr>
          <p:cNvPr id="3" name="TextBox 2"/>
          <p:cNvSpPr txBox="1"/>
          <p:nvPr/>
        </p:nvSpPr>
        <p:spPr>
          <a:xfrm>
            <a:off x="4185449" y="4583939"/>
            <a:ext cx="2893142" cy="1938992"/>
          </a:xfrm>
          <a:prstGeom prst="rect">
            <a:avLst/>
          </a:prstGeom>
          <a:noFill/>
        </p:spPr>
        <p:txBody>
          <a:bodyPr wrap="square" rtlCol="0">
            <a:spAutoFit/>
          </a:bodyPr>
          <a:lstStyle/>
          <a:p>
            <a:r>
              <a:rPr lang="en-US" dirty="0"/>
              <a:t>increasing Megapixel cameras to Giga pixel .. </a:t>
            </a:r>
            <a:endParaRPr lang="en-US" dirty="0" smtClean="0"/>
          </a:p>
          <a:p>
            <a:endParaRPr lang="en-US" dirty="0"/>
          </a:p>
          <a:p>
            <a:r>
              <a:rPr lang="en-US" dirty="0" smtClean="0"/>
              <a:t>Cost matters!</a:t>
            </a:r>
            <a:endParaRPr lang="en-US" dirty="0"/>
          </a:p>
        </p:txBody>
      </p:sp>
      <p:pic>
        <p:nvPicPr>
          <p:cNvPr id="11" name="Picture 8" descr="4k press release photo sm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5462" y="4583939"/>
            <a:ext cx="1241390" cy="19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090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943600"/>
            <a:ext cx="7620000" cy="533400"/>
          </a:xfrm>
        </p:spPr>
        <p:txBody>
          <a:bodyPr/>
          <a:lstStyle/>
          <a:p>
            <a:r>
              <a:rPr lang="en-US" sz="1800" dirty="0" smtClean="0"/>
              <a:t>With 5x die per wafer, detector processing costs are greatly reduced!  LPE/CZT is limited to 1 die per wafer.</a:t>
            </a:r>
            <a:endParaRPr lang="en-US" sz="1800" dirty="0"/>
          </a:p>
        </p:txBody>
      </p:sp>
      <p:sp>
        <p:nvSpPr>
          <p:cNvPr id="4" name="Date Placeholder 3"/>
          <p:cNvSpPr>
            <a:spLocks noGrp="1"/>
          </p:cNvSpPr>
          <p:nvPr>
            <p:ph type="dt" sz="half" idx="10"/>
          </p:nvPr>
        </p:nvSpPr>
        <p:spPr/>
        <p:txBody>
          <a:bodyPr/>
          <a:lstStyle/>
          <a:p>
            <a:pPr>
              <a:defRPr/>
            </a:pPr>
            <a:fld id="{B32615D6-7058-40E4-8DF5-3B1D4B7DE9CB}" type="datetime1">
              <a:rPr lang="en-US" smtClean="0"/>
              <a:pPr>
                <a:defRPr/>
              </a:pPr>
              <a:t>10/8/2013</a:t>
            </a:fld>
            <a:endParaRPr lang="en-US"/>
          </a:p>
        </p:txBody>
      </p:sp>
      <p:sp>
        <p:nvSpPr>
          <p:cNvPr id="13" name="TextBox 12"/>
          <p:cNvSpPr txBox="1"/>
          <p:nvPr/>
        </p:nvSpPr>
        <p:spPr>
          <a:xfrm>
            <a:off x="457199" y="454967"/>
            <a:ext cx="6209905" cy="461665"/>
          </a:xfrm>
          <a:prstGeom prst="rect">
            <a:avLst/>
          </a:prstGeom>
          <a:noFill/>
        </p:spPr>
        <p:txBody>
          <a:bodyPr wrap="none" rtlCol="0">
            <a:spAutoFit/>
          </a:bodyPr>
          <a:lstStyle/>
          <a:p>
            <a:r>
              <a:rPr lang="en-US" dirty="0" smtClean="0"/>
              <a:t>HgCdTe MBE/Si enables major cost savings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00760"/>
            <a:ext cx="7315200" cy="4856480"/>
          </a:xfrm>
          <a:prstGeom prst="rect">
            <a:avLst/>
          </a:prstGeom>
        </p:spPr>
      </p:pic>
    </p:spTree>
    <p:extLst>
      <p:ext uri="{BB962C8B-B14F-4D97-AF65-F5344CB8AC3E}">
        <p14:creationId xmlns:p14="http://schemas.microsoft.com/office/powerpoint/2010/main" val="1443758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defRPr>
            </a:lvl9pPr>
          </a:lstStyle>
          <a:p>
            <a:fld id="{8BD17C4C-3C09-4EA9-84F8-F09AE38E0FA4}" type="datetime1">
              <a:rPr lang="en-US" sz="1000" smtClean="0"/>
              <a:pPr/>
              <a:t>10/8/2013</a:t>
            </a:fld>
            <a:endParaRPr lang="en-US" sz="1000" smtClean="0"/>
          </a:p>
        </p:txBody>
      </p:sp>
      <p:sp>
        <p:nvSpPr>
          <p:cNvPr id="6147" name="Rectangle 2"/>
          <p:cNvSpPr>
            <a:spLocks noGrp="1" noChangeArrowheads="1"/>
          </p:cNvSpPr>
          <p:nvPr>
            <p:ph type="title"/>
          </p:nvPr>
        </p:nvSpPr>
        <p:spPr>
          <a:xfrm>
            <a:off x="304800" y="145990"/>
            <a:ext cx="7543800" cy="831850"/>
          </a:xfrm>
        </p:spPr>
        <p:txBody>
          <a:bodyPr/>
          <a:lstStyle/>
          <a:p>
            <a:r>
              <a:rPr lang="en-US" dirty="0" smtClean="0"/>
              <a:t>MBE HgCdTe Capabilities in place at RVS</a:t>
            </a:r>
          </a:p>
        </p:txBody>
      </p:sp>
      <p:sp>
        <p:nvSpPr>
          <p:cNvPr id="6153" name="Text Box 11"/>
          <p:cNvSpPr txBox="1">
            <a:spLocks noChangeArrowheads="1"/>
          </p:cNvSpPr>
          <p:nvPr/>
        </p:nvSpPr>
        <p:spPr bwMode="auto">
          <a:xfrm>
            <a:off x="182813" y="1110734"/>
            <a:ext cx="4557658" cy="42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defRPr>
            </a:lvl9pPr>
          </a:lstStyle>
          <a:p>
            <a:pPr>
              <a:spcBef>
                <a:spcPct val="0"/>
              </a:spcBef>
              <a:buClrTx/>
              <a:buSzTx/>
            </a:pPr>
            <a:r>
              <a:rPr lang="en-US" sz="1800" b="1" u="sng" dirty="0"/>
              <a:t>4</a:t>
            </a:r>
            <a:r>
              <a:rPr lang="en-US" sz="1800" b="1" u="sng" dirty="0" smtClean="0"/>
              <a:t> MBE Systems </a:t>
            </a:r>
            <a:r>
              <a:rPr lang="en-US" sz="1800" b="1" u="sng" dirty="0"/>
              <a:t>in </a:t>
            </a:r>
            <a:r>
              <a:rPr lang="en-US" sz="1800" b="1" u="sng" dirty="0" smtClean="0"/>
              <a:t>Goleta</a:t>
            </a:r>
          </a:p>
          <a:p>
            <a:pPr>
              <a:spcBef>
                <a:spcPct val="0"/>
              </a:spcBef>
              <a:buClrTx/>
              <a:buSzTx/>
            </a:pPr>
            <a:r>
              <a:rPr lang="en-US" sz="1800" dirty="0" smtClean="0"/>
              <a:t>1 Development</a:t>
            </a:r>
          </a:p>
          <a:p>
            <a:pPr>
              <a:spcBef>
                <a:spcPct val="0"/>
              </a:spcBef>
              <a:buClrTx/>
              <a:buSzTx/>
            </a:pPr>
            <a:r>
              <a:rPr lang="en-US" sz="1800" dirty="0" smtClean="0"/>
              <a:t>2 Production – on </a:t>
            </a:r>
            <a:r>
              <a:rPr lang="en-US" sz="1800" dirty="0"/>
              <a:t>l</a:t>
            </a:r>
            <a:r>
              <a:rPr lang="en-US" sz="1800" dirty="0" smtClean="0"/>
              <a:t>ine </a:t>
            </a:r>
          </a:p>
          <a:p>
            <a:pPr>
              <a:spcBef>
                <a:spcPct val="0"/>
              </a:spcBef>
              <a:buClrTx/>
              <a:buSzTx/>
            </a:pPr>
            <a:r>
              <a:rPr lang="en-US" sz="1800" dirty="0" smtClean="0"/>
              <a:t>1 Additional </a:t>
            </a:r>
            <a:r>
              <a:rPr lang="en-US" sz="1800" dirty="0"/>
              <a:t>p</a:t>
            </a:r>
            <a:r>
              <a:rPr lang="en-US" sz="1800" dirty="0" smtClean="0"/>
              <a:t>roduction system this year</a:t>
            </a:r>
          </a:p>
          <a:p>
            <a:pPr>
              <a:spcBef>
                <a:spcPct val="0"/>
              </a:spcBef>
              <a:buClrTx/>
              <a:buSzTx/>
            </a:pPr>
            <a:endParaRPr lang="en-US" sz="1800" b="1" u="sng" dirty="0"/>
          </a:p>
          <a:p>
            <a:pPr>
              <a:spcBef>
                <a:spcPct val="0"/>
              </a:spcBef>
              <a:buClrTx/>
              <a:buSzTx/>
            </a:pPr>
            <a:r>
              <a:rPr lang="en-US" sz="1800" b="1" u="sng" dirty="0" smtClean="0"/>
              <a:t>Wafer Sizes</a:t>
            </a:r>
          </a:p>
          <a:p>
            <a:pPr>
              <a:spcBef>
                <a:spcPct val="0"/>
              </a:spcBef>
              <a:buClrTx/>
              <a:buSzTx/>
            </a:pPr>
            <a:r>
              <a:rPr lang="en-US" sz="1800" dirty="0" smtClean="0"/>
              <a:t>Silicon – 100 &amp;150 mm (will have 200 mm)</a:t>
            </a:r>
          </a:p>
          <a:p>
            <a:r>
              <a:rPr lang="en-US" sz="1800" dirty="0" err="1" smtClean="0"/>
              <a:t>CdZnTe</a:t>
            </a:r>
            <a:r>
              <a:rPr lang="en-US" sz="1800" dirty="0" smtClean="0"/>
              <a:t> - </a:t>
            </a:r>
            <a:r>
              <a:rPr lang="en-US" sz="1800" dirty="0">
                <a:cs typeface="Arial" charset="0"/>
              </a:rPr>
              <a:t>6×6 cm</a:t>
            </a:r>
            <a:r>
              <a:rPr lang="en-US" sz="1800" baseline="30000" dirty="0">
                <a:cs typeface="Arial" charset="0"/>
              </a:rPr>
              <a:t>2</a:t>
            </a:r>
            <a:r>
              <a:rPr lang="en-US" sz="1800" dirty="0">
                <a:cs typeface="Arial" charset="0"/>
              </a:rPr>
              <a:t> </a:t>
            </a:r>
            <a:r>
              <a:rPr lang="en-US" sz="1800" dirty="0" smtClean="0">
                <a:cs typeface="Arial" charset="0"/>
              </a:rPr>
              <a:t>to </a:t>
            </a:r>
            <a:r>
              <a:rPr lang="en-US" sz="1800" dirty="0">
                <a:cs typeface="Arial" charset="0"/>
              </a:rPr>
              <a:t>8×8 </a:t>
            </a:r>
            <a:r>
              <a:rPr lang="en-US" sz="1800" dirty="0" smtClean="0">
                <a:cs typeface="Arial" charset="0"/>
              </a:rPr>
              <a:t>cm</a:t>
            </a:r>
            <a:r>
              <a:rPr lang="en-US" sz="1800" baseline="30000" dirty="0" smtClean="0">
                <a:cs typeface="Arial" charset="0"/>
              </a:rPr>
              <a:t>2</a:t>
            </a:r>
          </a:p>
          <a:p>
            <a:endParaRPr lang="en-US" sz="1800" baseline="30000" dirty="0">
              <a:cs typeface="Arial" charset="0"/>
            </a:endParaRPr>
          </a:p>
          <a:p>
            <a:r>
              <a:rPr lang="en-US" sz="1800" b="1" u="sng" dirty="0" smtClean="0"/>
              <a:t>Tunable Wavelength Ranges</a:t>
            </a:r>
          </a:p>
          <a:p>
            <a:endParaRPr lang="en-US" sz="1800" b="1" u="sng" baseline="30000" dirty="0">
              <a:cs typeface="Arial" charset="0"/>
            </a:endParaRPr>
          </a:p>
          <a:p>
            <a:pPr marL="114300" indent="-114300">
              <a:lnSpc>
                <a:spcPct val="110000"/>
              </a:lnSpc>
              <a:buFont typeface="Arial" charset="0"/>
              <a:buChar char="•"/>
            </a:pPr>
            <a:r>
              <a:rPr lang="en-US" sz="1800" dirty="0">
                <a:cs typeface="Arial" charset="0"/>
              </a:rPr>
              <a:t>SW/MW/LW HgCdTe/Si</a:t>
            </a:r>
          </a:p>
          <a:p>
            <a:pPr marL="114300" indent="-114300">
              <a:lnSpc>
                <a:spcPct val="110000"/>
              </a:lnSpc>
              <a:buFont typeface="Arial" charset="0"/>
              <a:buChar char="•"/>
            </a:pPr>
            <a:r>
              <a:rPr lang="en-US" sz="1800" dirty="0">
                <a:cs typeface="Arial" charset="0"/>
              </a:rPr>
              <a:t>MW/LW, LW/LW 2-color</a:t>
            </a:r>
          </a:p>
          <a:p>
            <a:endParaRPr lang="en-US" sz="1800" baseline="30000" dirty="0" smtClean="0">
              <a:cs typeface="Arial" charset="0"/>
            </a:endParaRPr>
          </a:p>
          <a:p>
            <a:endParaRPr lang="en-US" sz="1800" baseline="30000" dirty="0">
              <a:cs typeface="Arial" charset="0"/>
            </a:endParaRPr>
          </a:p>
          <a:p>
            <a:r>
              <a:rPr lang="en-US" sz="1800" dirty="0" smtClean="0">
                <a:cs typeface="Arial" charset="0"/>
              </a:rPr>
              <a:t> </a:t>
            </a:r>
            <a:endParaRPr lang="en-US" sz="1800" dirty="0"/>
          </a:p>
        </p:txBody>
      </p:sp>
      <p:sp>
        <p:nvSpPr>
          <p:cNvPr id="6155" name="Rectangle 13"/>
          <p:cNvSpPr>
            <a:spLocks noChangeArrowheads="1"/>
          </p:cNvSpPr>
          <p:nvPr/>
        </p:nvSpPr>
        <p:spPr bwMode="auto">
          <a:xfrm>
            <a:off x="831414" y="5486400"/>
            <a:ext cx="7391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Bef>
                <a:spcPct val="0"/>
              </a:spcBef>
              <a:buClrTx/>
              <a:buSzTx/>
              <a:buFontTx/>
              <a:buChar char="•"/>
            </a:pPr>
            <a:r>
              <a:rPr lang="en-US" sz="1600" b="1" i="1" dirty="0"/>
              <a:t>In situ</a:t>
            </a:r>
            <a:r>
              <a:rPr lang="en-US" sz="1600" b="1" dirty="0"/>
              <a:t> n- and p-type doping for advanced multilayer devices</a:t>
            </a:r>
          </a:p>
          <a:p>
            <a:pPr>
              <a:lnSpc>
                <a:spcPct val="110000"/>
              </a:lnSpc>
              <a:spcBef>
                <a:spcPct val="0"/>
              </a:spcBef>
              <a:buClrTx/>
              <a:buSzTx/>
              <a:buFontTx/>
              <a:buChar char="•"/>
            </a:pPr>
            <a:r>
              <a:rPr lang="en-US" sz="1600" b="1" dirty="0" err="1"/>
              <a:t>HgCdZnTe</a:t>
            </a:r>
            <a:r>
              <a:rPr lang="en-US" sz="1600" b="1" dirty="0"/>
              <a:t> quaternary materials for lattice- matched multilayer devices</a:t>
            </a:r>
          </a:p>
        </p:txBody>
      </p:sp>
      <p:pic>
        <p:nvPicPr>
          <p:cNvPr id="6160" name="Picture 19" descr="C:\Users\00a1370\AppData\Local\Temp\notesC00770\4303352_FPEP_MBE 5 an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6093"/>
            <a:ext cx="3352800" cy="20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03-02-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052" y="1097014"/>
            <a:ext cx="1950986" cy="195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03-02-013"/>
          <p:cNvPicPr>
            <a:picLocks noChangeAspect="1" noChangeArrowheads="1"/>
          </p:cNvPicPr>
          <p:nvPr/>
        </p:nvPicPr>
        <p:blipFill>
          <a:blip r:embed="rId5">
            <a:extLst>
              <a:ext uri="{28A0092B-C50C-407E-A947-70E740481C1C}">
                <a14:useLocalDpi xmlns:a14="http://schemas.microsoft.com/office/drawing/2010/main" val="0"/>
              </a:ext>
            </a:extLst>
          </a:blip>
          <a:srcRect l="28986"/>
          <a:stretch>
            <a:fillRect/>
          </a:stretch>
        </p:blipFill>
        <p:spPr bwMode="auto">
          <a:xfrm>
            <a:off x="4527114" y="1123024"/>
            <a:ext cx="2065486" cy="192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4294967295"/>
          </p:nvPr>
        </p:nvSpPr>
        <p:spPr>
          <a:xfrm>
            <a:off x="7165975" y="6630988"/>
            <a:ext cx="1187450" cy="177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defRPr>
            </a:lvl9pPr>
          </a:lstStyle>
          <a:p>
            <a:fld id="{AA188078-3A58-4A8C-B586-8322057298E0}" type="datetime1">
              <a:rPr lang="en-US" sz="1000" smtClean="0"/>
              <a:pPr/>
              <a:t>10/8/2013</a:t>
            </a:fld>
            <a:endParaRPr lang="en-US" sz="1000" smtClean="0"/>
          </a:p>
        </p:txBody>
      </p:sp>
      <p:sp>
        <p:nvSpPr>
          <p:cNvPr id="7171" name="Rectangle 2"/>
          <p:cNvSpPr>
            <a:spLocks noGrp="1" noChangeArrowheads="1"/>
          </p:cNvSpPr>
          <p:nvPr>
            <p:ph type="title"/>
          </p:nvPr>
        </p:nvSpPr>
        <p:spPr/>
        <p:txBody>
          <a:bodyPr/>
          <a:lstStyle/>
          <a:p>
            <a:r>
              <a:rPr lang="en-US" sz="2400" dirty="0" smtClean="0"/>
              <a:t>Large Area HgCdTe Materials</a:t>
            </a:r>
          </a:p>
        </p:txBody>
      </p:sp>
      <p:sp>
        <p:nvSpPr>
          <p:cNvPr id="7172" name="Rectangle 3"/>
          <p:cNvSpPr>
            <a:spLocks noGrp="1" noChangeArrowheads="1"/>
          </p:cNvSpPr>
          <p:nvPr>
            <p:ph type="body" idx="4294967295"/>
          </p:nvPr>
        </p:nvSpPr>
        <p:spPr>
          <a:xfrm>
            <a:off x="306054" y="1216719"/>
            <a:ext cx="2994666" cy="723684"/>
          </a:xfrm>
          <a:prstGeom prst="rect">
            <a:avLst/>
          </a:prstGeom>
          <a:ln>
            <a:solidFill>
              <a:schemeClr val="tx1"/>
            </a:solidFill>
          </a:ln>
        </p:spPr>
        <p:txBody>
          <a:bodyPr/>
          <a:lstStyle/>
          <a:p>
            <a:pPr marL="0" indent="0">
              <a:buNone/>
            </a:pPr>
            <a:r>
              <a:rPr lang="en-US" sz="2000" dirty="0" smtClean="0"/>
              <a:t>MBE on silicon enables ultra-large area IR FPAs</a:t>
            </a:r>
          </a:p>
          <a:p>
            <a:pPr marL="0" indent="0">
              <a:buNone/>
            </a:pPr>
            <a:endParaRPr lang="en-US" sz="2000" dirty="0" smtClean="0"/>
          </a:p>
        </p:txBody>
      </p:sp>
      <p:pic>
        <p:nvPicPr>
          <p:cNvPr id="7173" name="Picture 4" descr="04-03-001"/>
          <p:cNvPicPr>
            <a:picLocks noChangeAspect="1" noChangeArrowheads="1"/>
          </p:cNvPicPr>
          <p:nvPr/>
        </p:nvPicPr>
        <p:blipFill>
          <a:blip r:embed="rId3" cstate="print">
            <a:extLst>
              <a:ext uri="{28A0092B-C50C-407E-A947-70E740481C1C}">
                <a14:useLocalDpi xmlns:a14="http://schemas.microsoft.com/office/drawing/2010/main" val="0"/>
              </a:ext>
            </a:extLst>
          </a:blip>
          <a:srcRect l="7045" t="5630" r="6067" b="5444"/>
          <a:stretch>
            <a:fillRect/>
          </a:stretch>
        </p:blipFill>
        <p:spPr bwMode="auto">
          <a:xfrm>
            <a:off x="3962400" y="1548236"/>
            <a:ext cx="2031645" cy="269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8x8 photo"/>
          <p:cNvPicPr>
            <a:picLocks noChangeAspect="1" noChangeArrowheads="1"/>
          </p:cNvPicPr>
          <p:nvPr/>
        </p:nvPicPr>
        <p:blipFill>
          <a:blip r:embed="rId4" cstate="print">
            <a:extLst>
              <a:ext uri="{28A0092B-C50C-407E-A947-70E740481C1C}">
                <a14:useLocalDpi xmlns:a14="http://schemas.microsoft.com/office/drawing/2010/main" val="0"/>
              </a:ext>
            </a:extLst>
          </a:blip>
          <a:srcRect l="24168" t="4489" r="5124" b="3116"/>
          <a:stretch>
            <a:fillRect/>
          </a:stretch>
        </p:blipFill>
        <p:spPr bwMode="auto">
          <a:xfrm>
            <a:off x="914400" y="2537718"/>
            <a:ext cx="1274552" cy="114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6"/>
          <p:cNvSpPr txBox="1">
            <a:spLocks noChangeArrowheads="1"/>
          </p:cNvSpPr>
          <p:nvPr/>
        </p:nvSpPr>
        <p:spPr bwMode="auto">
          <a:xfrm>
            <a:off x="484876" y="368350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wrap="squar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defRPr>
            </a:lvl9pPr>
          </a:lstStyle>
          <a:p>
            <a:pPr algn="ctr"/>
            <a:r>
              <a:rPr lang="en-US" sz="1400" b="1" dirty="0"/>
              <a:t>HgCdTe p-on-n DLHJ </a:t>
            </a:r>
            <a:endParaRPr lang="en-US" sz="1400" b="1" dirty="0" smtClean="0"/>
          </a:p>
          <a:p>
            <a:pPr algn="ctr"/>
            <a:r>
              <a:rPr lang="en-US" sz="1400" b="1" dirty="0" smtClean="0"/>
              <a:t>on </a:t>
            </a:r>
            <a:r>
              <a:rPr lang="en-US" sz="1400" b="1" dirty="0"/>
              <a:t>8</a:t>
            </a:r>
            <a:r>
              <a:rPr lang="en-US" sz="1400" b="1" dirty="0">
                <a:cs typeface="Arial" charset="0"/>
              </a:rPr>
              <a:t>×8 </a:t>
            </a:r>
            <a:r>
              <a:rPr lang="en-US" sz="1400" b="1" dirty="0"/>
              <a:t>cm </a:t>
            </a:r>
            <a:r>
              <a:rPr lang="en-US" sz="1400" b="1" dirty="0" err="1" smtClean="0"/>
              <a:t>CdZnTe</a:t>
            </a:r>
            <a:endParaRPr lang="en-US" sz="1400" b="1" dirty="0" smtClean="0"/>
          </a:p>
        </p:txBody>
      </p:sp>
      <p:pic>
        <p:nvPicPr>
          <p:cNvPr id="14" name="Picture 13" descr="JCTD Detectors on 6in wafer sml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9639" y="4675182"/>
            <a:ext cx="1788081" cy="16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7172" y="4625890"/>
            <a:ext cx="2553303" cy="1774910"/>
          </a:xfrm>
          <a:prstGeom prst="rect">
            <a:avLst/>
          </a:prstGeom>
        </p:spPr>
      </p:pic>
      <p:sp>
        <p:nvSpPr>
          <p:cNvPr id="17" name="Rectangle 3"/>
          <p:cNvSpPr txBox="1">
            <a:spLocks noChangeArrowheads="1"/>
          </p:cNvSpPr>
          <p:nvPr/>
        </p:nvSpPr>
        <p:spPr>
          <a:xfrm>
            <a:off x="152400" y="4675182"/>
            <a:ext cx="3466893" cy="1703714"/>
          </a:xfrm>
          <a:prstGeom prst="rect">
            <a:avLst/>
          </a:prstGeom>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Starting material and fabrication equipment offer large flexibility in detector format and size within single wafers</a:t>
            </a:r>
          </a:p>
        </p:txBody>
      </p:sp>
      <p:sp>
        <p:nvSpPr>
          <p:cNvPr id="7177" name="Text Box 8"/>
          <p:cNvSpPr txBox="1">
            <a:spLocks noChangeArrowheads="1"/>
          </p:cNvSpPr>
          <p:nvPr/>
        </p:nvSpPr>
        <p:spPr bwMode="auto">
          <a:xfrm>
            <a:off x="3793599" y="1044682"/>
            <a:ext cx="22004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wrap="squar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defRPr>
            </a:lvl9pPr>
          </a:lstStyle>
          <a:p>
            <a:pPr algn="ctr"/>
            <a:r>
              <a:rPr lang="en-US" sz="1400" b="1" dirty="0"/>
              <a:t>HgCdTe p-on-n DLHJ on </a:t>
            </a:r>
            <a:r>
              <a:rPr lang="en-US" sz="1400" b="1" dirty="0" smtClean="0"/>
              <a:t>150 mm </a:t>
            </a:r>
            <a:r>
              <a:rPr lang="en-US" sz="1400" b="1" dirty="0"/>
              <a:t>Si </a:t>
            </a:r>
            <a:r>
              <a:rPr lang="en-US" sz="1400" b="1" dirty="0" smtClean="0"/>
              <a:t>substrate</a:t>
            </a:r>
          </a:p>
        </p:txBody>
      </p:sp>
      <p:grpSp>
        <p:nvGrpSpPr>
          <p:cNvPr id="2" name="Group 1"/>
          <p:cNvGrpSpPr/>
          <p:nvPr/>
        </p:nvGrpSpPr>
        <p:grpSpPr>
          <a:xfrm>
            <a:off x="6378610" y="1216719"/>
            <a:ext cx="1977963" cy="3166697"/>
            <a:chOff x="6645029" y="1828800"/>
            <a:chExt cx="2373309" cy="3571839"/>
          </a:xfrm>
        </p:grpSpPr>
        <p:pic>
          <p:nvPicPr>
            <p:cNvPr id="18" name="Picture 8" descr="4k press release photo sm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45029" y="1828800"/>
              <a:ext cx="2373309" cy="357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47557" y="2521823"/>
              <a:ext cx="766557" cy="261610"/>
            </a:xfrm>
            <a:prstGeom prst="rect">
              <a:avLst/>
            </a:prstGeom>
            <a:noFill/>
          </p:spPr>
          <p:txBody>
            <a:bodyPr wrap="none" rtlCol="0">
              <a:spAutoFit/>
            </a:bodyPr>
            <a:lstStyle/>
            <a:p>
              <a:r>
                <a:rPr lang="en-US" sz="1100" dirty="0" smtClean="0">
                  <a:solidFill>
                    <a:schemeClr val="bg1"/>
                  </a:solidFill>
                </a:rPr>
                <a:t>LPE/CZT</a:t>
              </a:r>
              <a:endParaRPr lang="en-US" sz="1100" dirty="0">
                <a:solidFill>
                  <a:schemeClr val="bg1"/>
                </a:solidFill>
              </a:endParaRPr>
            </a:p>
          </p:txBody>
        </p:sp>
        <p:cxnSp>
          <p:nvCxnSpPr>
            <p:cNvPr id="7" name="Straight Arrow Connector 6"/>
            <p:cNvCxnSpPr/>
            <p:nvPr/>
          </p:nvCxnSpPr>
          <p:spPr>
            <a:xfrm flipH="1">
              <a:off x="7831684" y="2783433"/>
              <a:ext cx="123032" cy="239038"/>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999957" y="3318806"/>
              <a:ext cx="655949" cy="261610"/>
            </a:xfrm>
            <a:prstGeom prst="rect">
              <a:avLst/>
            </a:prstGeom>
            <a:noFill/>
          </p:spPr>
          <p:txBody>
            <a:bodyPr wrap="none" rtlCol="0">
              <a:spAutoFit/>
            </a:bodyPr>
            <a:lstStyle/>
            <a:p>
              <a:r>
                <a:rPr lang="en-US" sz="1100" dirty="0" smtClean="0">
                  <a:solidFill>
                    <a:schemeClr val="bg1"/>
                  </a:solidFill>
                </a:rPr>
                <a:t>MBE/Si</a:t>
              </a:r>
              <a:endParaRPr lang="en-US" sz="1100" dirty="0">
                <a:solidFill>
                  <a:schemeClr val="bg1"/>
                </a:solidFill>
              </a:endParaRPr>
            </a:p>
          </p:txBody>
        </p:sp>
        <p:cxnSp>
          <p:nvCxnSpPr>
            <p:cNvPr id="26" name="Straight Arrow Connector 25"/>
            <p:cNvCxnSpPr/>
            <p:nvPr/>
          </p:nvCxnSpPr>
          <p:spPr>
            <a:xfrm flipH="1">
              <a:off x="8292351" y="3580416"/>
              <a:ext cx="61516" cy="458184"/>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grpSp>
      <p:sp>
        <p:nvSpPr>
          <p:cNvPr id="6" name="Right Arrow 5"/>
          <p:cNvSpPr/>
          <p:nvPr/>
        </p:nvSpPr>
        <p:spPr>
          <a:xfrm>
            <a:off x="2688479" y="2299217"/>
            <a:ext cx="1074754" cy="62004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2544539" y="2904382"/>
            <a:ext cx="1249060" cy="923330"/>
          </a:xfrm>
          <a:prstGeom prst="rect">
            <a:avLst/>
          </a:prstGeom>
          <a:noFill/>
        </p:spPr>
        <p:txBody>
          <a:bodyPr wrap="none" rtlCol="0">
            <a:spAutoFit/>
          </a:bodyPr>
          <a:lstStyle/>
          <a:p>
            <a:pPr algn="ctr"/>
            <a:r>
              <a:rPr lang="en-US" sz="1800" dirty="0" smtClean="0"/>
              <a:t>Area</a:t>
            </a:r>
          </a:p>
          <a:p>
            <a:pPr algn="ctr"/>
            <a:r>
              <a:rPr lang="en-US" sz="1800" dirty="0" smtClean="0"/>
              <a:t>increased </a:t>
            </a:r>
          </a:p>
          <a:p>
            <a:pPr algn="ctr"/>
            <a:r>
              <a:rPr lang="en-US" sz="1800" dirty="0" smtClean="0"/>
              <a:t>2.7X</a:t>
            </a:r>
            <a:endParaRPr lang="en-US"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563562"/>
          </a:xfrm>
        </p:spPr>
        <p:txBody>
          <a:bodyPr/>
          <a:lstStyle/>
          <a:p>
            <a:r>
              <a:rPr lang="it-IT" sz="2400" b="0" dirty="0"/>
              <a:t>SWIR HgCdTe/Si performance Proven in 2005</a:t>
            </a:r>
            <a:endParaRPr lang="en-US" sz="2400" dirty="0"/>
          </a:p>
        </p:txBody>
      </p:sp>
      <p:sp>
        <p:nvSpPr>
          <p:cNvPr id="4" name="Date Placeholder 3"/>
          <p:cNvSpPr>
            <a:spLocks noGrp="1"/>
          </p:cNvSpPr>
          <p:nvPr>
            <p:ph type="dt" sz="half" idx="10"/>
          </p:nvPr>
        </p:nvSpPr>
        <p:spPr/>
        <p:txBody>
          <a:bodyPr/>
          <a:lstStyle/>
          <a:p>
            <a:pPr>
              <a:defRPr/>
            </a:pPr>
            <a:fld id="{B32615D6-7058-40E4-8DF5-3B1D4B7DE9CB}" type="datetime1">
              <a:rPr lang="en-US" smtClean="0"/>
              <a:pPr>
                <a:defRPr/>
              </a:pPr>
              <a:t>10/8/2013</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0668" y="1371600"/>
            <a:ext cx="3901024" cy="185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1066801"/>
            <a:ext cx="4572000" cy="2733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914773"/>
            <a:ext cx="5002520"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798" y="3520342"/>
            <a:ext cx="3020491" cy="3046988"/>
          </a:xfrm>
          <a:prstGeom prst="rect">
            <a:avLst/>
          </a:prstGeom>
          <a:noFill/>
          <a:ln>
            <a:solidFill>
              <a:schemeClr val="tx1"/>
            </a:solidFill>
          </a:ln>
        </p:spPr>
        <p:txBody>
          <a:bodyPr wrap="square" rtlCol="0">
            <a:spAutoFit/>
          </a:bodyPr>
          <a:lstStyle/>
          <a:p>
            <a:pPr algn="ctr"/>
            <a:r>
              <a:rPr lang="en-US" sz="1800" dirty="0" smtClean="0">
                <a:solidFill>
                  <a:srgbClr val="0000FF"/>
                </a:solidFill>
              </a:rPr>
              <a:t>2013 RVS capabilities</a:t>
            </a:r>
          </a:p>
          <a:p>
            <a:pPr algn="ctr"/>
            <a:r>
              <a:rPr lang="en-US" sz="1800" dirty="0" smtClean="0">
                <a:solidFill>
                  <a:srgbClr val="0000FF"/>
                </a:solidFill>
              </a:rPr>
              <a:t>offer 6” wafers and </a:t>
            </a:r>
          </a:p>
          <a:p>
            <a:pPr algn="ctr"/>
            <a:r>
              <a:rPr lang="en-US" sz="1800" dirty="0" smtClean="0">
                <a:solidFill>
                  <a:srgbClr val="0000FF"/>
                </a:solidFill>
              </a:rPr>
              <a:t>Improved processes</a:t>
            </a:r>
          </a:p>
          <a:p>
            <a:pPr algn="ctr"/>
            <a:endParaRPr lang="en-US" sz="1800" dirty="0" smtClean="0"/>
          </a:p>
          <a:p>
            <a:pPr marL="342900" indent="-342900">
              <a:buFont typeface="Arial" pitchFamily="34" charset="0"/>
              <a:buChar char="•"/>
            </a:pPr>
            <a:r>
              <a:rPr lang="en-US" sz="1600" dirty="0" smtClean="0"/>
              <a:t>Increased wafer sizes</a:t>
            </a:r>
          </a:p>
          <a:p>
            <a:pPr marL="800100" lvl="1" indent="-342900">
              <a:buFont typeface="Arial" pitchFamily="34" charset="0"/>
              <a:buChar char="•"/>
            </a:pPr>
            <a:r>
              <a:rPr lang="en-US" sz="1400" dirty="0" smtClean="0"/>
              <a:t>More pixels/wafer</a:t>
            </a:r>
          </a:p>
          <a:p>
            <a:pPr marL="342900" indent="-342900">
              <a:buFont typeface="Arial" pitchFamily="34" charset="0"/>
              <a:buChar char="•"/>
            </a:pPr>
            <a:r>
              <a:rPr lang="en-US" sz="1600" dirty="0" smtClean="0"/>
              <a:t>Lower defect densities</a:t>
            </a:r>
          </a:p>
          <a:p>
            <a:pPr marL="800100" lvl="1" indent="-342900">
              <a:buFont typeface="Arial" pitchFamily="34" charset="0"/>
              <a:buChar char="•"/>
            </a:pPr>
            <a:r>
              <a:rPr lang="en-US" sz="1400" dirty="0" smtClean="0"/>
              <a:t>Higher Operability &gt;99%</a:t>
            </a:r>
          </a:p>
          <a:p>
            <a:pPr marL="342900" indent="-342900">
              <a:buFont typeface="Arial" pitchFamily="34" charset="0"/>
              <a:buChar char="•"/>
            </a:pPr>
            <a:r>
              <a:rPr lang="en-US" sz="1600" dirty="0" smtClean="0"/>
              <a:t>Greater Uniformity </a:t>
            </a:r>
            <a:endParaRPr lang="en-US" sz="1600" dirty="0"/>
          </a:p>
          <a:p>
            <a:pPr marL="800100" lvl="1" indent="-342900">
              <a:buFont typeface="Arial" pitchFamily="34" charset="0"/>
              <a:buChar char="•"/>
            </a:pPr>
            <a:r>
              <a:rPr lang="en-US" sz="1400" dirty="0" smtClean="0"/>
              <a:t>&lt;2% across the wafer</a:t>
            </a:r>
            <a:endParaRPr lang="en-US" sz="1600" dirty="0" smtClean="0"/>
          </a:p>
          <a:p>
            <a:pPr marL="342900" indent="-342900">
              <a:buFont typeface="Arial" pitchFamily="34" charset="0"/>
              <a:buChar char="•"/>
            </a:pPr>
            <a:r>
              <a:rPr lang="en-US" sz="1600" dirty="0" smtClean="0"/>
              <a:t>High reliability</a:t>
            </a:r>
          </a:p>
          <a:p>
            <a:pPr marL="800100" lvl="1" indent="-342900">
              <a:buFont typeface="Arial" pitchFamily="34" charset="0"/>
              <a:buChar char="•"/>
            </a:pPr>
            <a:r>
              <a:rPr lang="en-US" sz="1400" dirty="0" smtClean="0"/>
              <a:t>Improved hybrid process</a:t>
            </a:r>
            <a:endParaRPr lang="en-US" sz="1400" dirty="0"/>
          </a:p>
        </p:txBody>
      </p:sp>
    </p:spTree>
    <p:extLst>
      <p:ext uri="{BB962C8B-B14F-4D97-AF65-F5344CB8AC3E}">
        <p14:creationId xmlns:p14="http://schemas.microsoft.com/office/powerpoint/2010/main" val="2678915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215900" y="3175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cs typeface="Arial" charset="0"/>
              </a:rPr>
              <a:t> </a:t>
            </a:r>
          </a:p>
        </p:txBody>
      </p:sp>
      <p:sp>
        <p:nvSpPr>
          <p:cNvPr id="21" name="Rectangle 203"/>
          <p:cNvSpPr>
            <a:spLocks noChangeArrowheads="1"/>
          </p:cNvSpPr>
          <p:nvPr/>
        </p:nvSpPr>
        <p:spPr bwMode="auto">
          <a:xfrm>
            <a:off x="71438" y="5848350"/>
            <a:ext cx="601662" cy="311150"/>
          </a:xfrm>
          <a:prstGeom prst="rect">
            <a:avLst/>
          </a:prstGeom>
          <a:noFill/>
          <a:ln w="9525">
            <a:noFill/>
            <a:miter lim="800000"/>
            <a:headEnd/>
            <a:tailEnd/>
          </a:ln>
        </p:spPr>
        <p:txBody>
          <a:bodyPr wrap="none" lIns="91427" tIns="45713" rIns="91427" bIns="45713" anchor="ctr"/>
          <a:lstStyle/>
          <a:p>
            <a:endParaRPr lang="en-US" sz="1000" b="1" dirty="0"/>
          </a:p>
        </p:txBody>
      </p:sp>
      <p:sp>
        <p:nvSpPr>
          <p:cNvPr id="67" name="Date Placeholder 3"/>
          <p:cNvSpPr>
            <a:spLocks noGrp="1"/>
          </p:cNvSpPr>
          <p:nvPr>
            <p:ph type="dt" sz="quarter" idx="4294967295"/>
          </p:nvPr>
        </p:nvSpPr>
        <p:spPr>
          <a:xfrm>
            <a:off x="7258050" y="6586538"/>
            <a:ext cx="1187450" cy="177800"/>
          </a:xfrm>
          <a:prstGeom prst="rect">
            <a:avLst/>
          </a:prstGeom>
          <a:noFill/>
        </p:spPr>
        <p:txBody>
          <a:bodyPr/>
          <a:lstStyle/>
          <a:p>
            <a:pPr algn="r"/>
            <a:fld id="{01891858-5CE0-445C-97F2-CE9AF618FC08}" type="datetime1">
              <a:rPr lang="en-US" sz="1000" smtClean="0"/>
              <a:pPr algn="r"/>
              <a:t>10/8/2013</a:t>
            </a:fld>
            <a:endParaRPr lang="en-US" sz="1000" dirty="0" smtClean="0"/>
          </a:p>
        </p:txBody>
      </p:sp>
      <p:sp>
        <p:nvSpPr>
          <p:cNvPr id="2" name="TextBox 1"/>
          <p:cNvSpPr txBox="1"/>
          <p:nvPr/>
        </p:nvSpPr>
        <p:spPr>
          <a:xfrm>
            <a:off x="71439" y="161877"/>
            <a:ext cx="7548562" cy="769441"/>
          </a:xfrm>
          <a:prstGeom prst="rect">
            <a:avLst/>
          </a:prstGeom>
          <a:noFill/>
        </p:spPr>
        <p:txBody>
          <a:bodyPr wrap="square" rtlCol="0">
            <a:spAutoFit/>
          </a:bodyPr>
          <a:lstStyle/>
          <a:p>
            <a:r>
              <a:rPr lang="en-US" sz="2200" b="1" u="sng" dirty="0" smtClean="0"/>
              <a:t>S</a:t>
            </a:r>
            <a:r>
              <a:rPr lang="en-US" sz="2200" b="1" dirty="0" smtClean="0"/>
              <a:t>WIR </a:t>
            </a:r>
            <a:r>
              <a:rPr lang="en-US" sz="2200" b="1" u="sng" dirty="0" smtClean="0"/>
              <a:t>A</a:t>
            </a:r>
            <a:r>
              <a:rPr lang="en-US" sz="2200" b="1" dirty="0" smtClean="0"/>
              <a:t>dvanced </a:t>
            </a:r>
            <a:r>
              <a:rPr lang="en-US" sz="2200" b="1" u="sng" dirty="0" smtClean="0"/>
              <a:t>T</a:t>
            </a:r>
            <a:r>
              <a:rPr lang="en-US" sz="2200" b="1" dirty="0" smtClean="0"/>
              <a:t>echnologies and </a:t>
            </a:r>
            <a:r>
              <a:rPr lang="en-US" sz="2200" b="1" u="sng" dirty="0" smtClean="0"/>
              <a:t>I</a:t>
            </a:r>
            <a:r>
              <a:rPr lang="en-US" sz="2200" b="1" dirty="0" smtClean="0"/>
              <a:t>nstrumentation for </a:t>
            </a:r>
            <a:r>
              <a:rPr lang="en-US" sz="2200" b="1" u="sng" dirty="0" smtClean="0"/>
              <a:t>N</a:t>
            </a:r>
            <a:r>
              <a:rPr lang="en-US" sz="2200" b="1" dirty="0" smtClean="0"/>
              <a:t>SF &amp; </a:t>
            </a:r>
            <a:r>
              <a:rPr lang="en-US" sz="2200" b="1" u="sng" dirty="0" smtClean="0"/>
              <a:t>N</a:t>
            </a:r>
            <a:r>
              <a:rPr lang="en-US" sz="2200" b="1" dirty="0" smtClean="0"/>
              <a:t>ASA (SATIN II) Project Status</a:t>
            </a:r>
            <a:endParaRPr lang="en-US" sz="2200" b="1" dirty="0"/>
          </a:p>
        </p:txBody>
      </p:sp>
      <p:sp>
        <p:nvSpPr>
          <p:cNvPr id="4" name="TextBox 3"/>
          <p:cNvSpPr txBox="1"/>
          <p:nvPr/>
        </p:nvSpPr>
        <p:spPr>
          <a:xfrm>
            <a:off x="195991" y="990600"/>
            <a:ext cx="8763000" cy="5755422"/>
          </a:xfrm>
          <a:prstGeom prst="rect">
            <a:avLst/>
          </a:prstGeom>
          <a:noFill/>
        </p:spPr>
        <p:txBody>
          <a:bodyPr wrap="square" rtlCol="0">
            <a:spAutoFit/>
          </a:bodyPr>
          <a:lstStyle/>
          <a:p>
            <a:pPr marL="342900" indent="-342900">
              <a:buFont typeface="Arial" pitchFamily="34" charset="0"/>
              <a:buChar char="•"/>
            </a:pPr>
            <a:r>
              <a:rPr lang="en-US" sz="1600" dirty="0" smtClean="0"/>
              <a:t>Development project led by Rochester Institute of Technology (RIT), Funded by NSF &amp; NASA </a:t>
            </a:r>
          </a:p>
          <a:p>
            <a:pPr marL="342900" indent="-342900">
              <a:buFont typeface="Arial" pitchFamily="34" charset="0"/>
              <a:buChar char="•"/>
            </a:pPr>
            <a:endParaRPr lang="en-US" sz="1600" dirty="0" smtClean="0"/>
          </a:p>
          <a:p>
            <a:pPr marL="342900" indent="-342900">
              <a:buFont typeface="Arial" pitchFamily="34" charset="0"/>
              <a:buChar char="•"/>
            </a:pPr>
            <a:r>
              <a:rPr lang="en-US" sz="1600" dirty="0"/>
              <a:t>RVS is leveraging it's mature 6-inch HgCdTe/Si detector and focal plane capabilities to advance Astronomy FPA </a:t>
            </a:r>
            <a:r>
              <a:rPr lang="en-US" sz="1600" dirty="0" err="1"/>
              <a:t>SoA</a:t>
            </a:r>
            <a:endParaRPr lang="en-US" sz="1600" dirty="0" smtClean="0"/>
          </a:p>
          <a:p>
            <a:pPr marL="342900" indent="-342900">
              <a:buFont typeface="Arial" pitchFamily="34" charset="0"/>
              <a:buChar char="•"/>
            </a:pPr>
            <a:endParaRPr lang="en-US" sz="1600" dirty="0"/>
          </a:p>
          <a:p>
            <a:pPr marL="342900" indent="-342900">
              <a:buFont typeface="Arial" pitchFamily="34" charset="0"/>
              <a:buChar char="•"/>
            </a:pPr>
            <a:r>
              <a:rPr lang="en-US" sz="1600" dirty="0" smtClean="0"/>
              <a:t>Design of Experiment (DOE) lots completed – Engineering Sensor Chip Assemblies (SCAs) at RIT for characterization  (will be included in paper if available in time)</a:t>
            </a:r>
          </a:p>
          <a:p>
            <a:pPr marL="342900" indent="-342900">
              <a:buFont typeface="Arial" pitchFamily="34" charset="0"/>
              <a:buChar char="•"/>
            </a:pPr>
            <a:endParaRPr lang="en-US" sz="1600" dirty="0" smtClean="0"/>
          </a:p>
          <a:p>
            <a:pPr marL="342900" indent="-342900">
              <a:buFont typeface="Arial" pitchFamily="34" charset="0"/>
              <a:buChar char="•"/>
            </a:pPr>
            <a:r>
              <a:rPr lang="en-US" sz="1600" dirty="0" smtClean="0"/>
              <a:t>What’s next?   Science Grade 2k x 2k SWIR focal planes demonstrating a &gt; 40% cost reduction by April 2014.</a:t>
            </a:r>
          </a:p>
          <a:p>
            <a:pPr marL="342900" indent="-342900">
              <a:buFont typeface="Arial" pitchFamily="34" charset="0"/>
              <a:buChar char="•"/>
            </a:pPr>
            <a:endParaRPr lang="en-US" sz="1600" dirty="0" smtClean="0"/>
          </a:p>
          <a:p>
            <a:pPr marL="342900" indent="-342900">
              <a:buFont typeface="Arial" pitchFamily="34" charset="0"/>
              <a:buChar char="•"/>
            </a:pPr>
            <a:endParaRPr lang="en-US" sz="1600" dirty="0"/>
          </a:p>
          <a:p>
            <a:pPr marL="342900" indent="-342900">
              <a:buFont typeface="Arial" pitchFamily="34" charset="0"/>
              <a:buChar char="•"/>
            </a:pPr>
            <a:endParaRPr lang="en-US" sz="1600" dirty="0" smtClean="0"/>
          </a:p>
          <a:p>
            <a:pPr marL="342900" indent="-342900">
              <a:buFont typeface="Arial" pitchFamily="34" charset="0"/>
              <a:buChar char="•"/>
            </a:pPr>
            <a:endParaRPr lang="en-US" sz="1600" dirty="0"/>
          </a:p>
          <a:p>
            <a:pPr marL="342900" indent="-342900">
              <a:buFont typeface="Arial" pitchFamily="34" charset="0"/>
              <a:buChar char="•"/>
            </a:pPr>
            <a:endParaRPr lang="en-US" sz="1600" dirty="0" smtClean="0"/>
          </a:p>
          <a:p>
            <a:pPr marL="342900" indent="-342900">
              <a:buFont typeface="Arial" pitchFamily="34" charset="0"/>
              <a:buChar char="•"/>
            </a:pPr>
            <a:endParaRPr lang="en-US" sz="1600" dirty="0"/>
          </a:p>
          <a:p>
            <a:pPr marL="342900" indent="-342900">
              <a:buFont typeface="Arial" pitchFamily="34" charset="0"/>
              <a:buChar char="•"/>
            </a:pPr>
            <a:endParaRPr lang="en-US" sz="1600" dirty="0" smtClean="0"/>
          </a:p>
          <a:p>
            <a:pPr marL="342900" indent="-342900">
              <a:buFont typeface="Arial" pitchFamily="34" charset="0"/>
              <a:buChar char="•"/>
            </a:pPr>
            <a:endParaRPr lang="en-US" sz="1600" dirty="0"/>
          </a:p>
          <a:p>
            <a:endParaRPr lang="en-US" sz="1600" dirty="0" smtClean="0"/>
          </a:p>
          <a:p>
            <a:pPr marL="342900" indent="-342900">
              <a:buFont typeface="Arial" pitchFamily="34" charset="0"/>
              <a:buChar char="•"/>
            </a:pPr>
            <a:endParaRPr lang="en-US" sz="1600" dirty="0"/>
          </a:p>
          <a:p>
            <a:pPr marL="342900" indent="-342900">
              <a:buFont typeface="Arial" pitchFamily="34" charset="0"/>
              <a:buChar char="•"/>
            </a:pPr>
            <a:r>
              <a:rPr lang="en-US" sz="1600" dirty="0" smtClean="0"/>
              <a:t>Future – Lower Cost, High Performance 2k x 2k and 4k x 4k Focal Planes for Astronomers.</a:t>
            </a:r>
            <a:endParaRPr lang="en-US" sz="1600" dirty="0"/>
          </a:p>
          <a:p>
            <a:pPr marL="342900" indent="-342900">
              <a:buFont typeface="Arial" pitchFamily="34" charset="0"/>
              <a:buChar char="•"/>
            </a:pPr>
            <a:endParaRPr lang="en-US" sz="16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199" y="3890434"/>
            <a:ext cx="2547209" cy="1691804"/>
          </a:xfrm>
          <a:prstGeom prst="rect">
            <a:avLst/>
          </a:prstGeom>
        </p:spPr>
      </p:pic>
      <p:sp>
        <p:nvSpPr>
          <p:cNvPr id="5" name="TextBox 4"/>
          <p:cNvSpPr txBox="1"/>
          <p:nvPr/>
        </p:nvSpPr>
        <p:spPr>
          <a:xfrm>
            <a:off x="3124199" y="5617517"/>
            <a:ext cx="2808922" cy="461665"/>
          </a:xfrm>
          <a:prstGeom prst="rect">
            <a:avLst/>
          </a:prstGeom>
          <a:noFill/>
        </p:spPr>
        <p:txBody>
          <a:bodyPr wrap="square" rtlCol="0">
            <a:spAutoFit/>
          </a:bodyPr>
          <a:lstStyle/>
          <a:p>
            <a:r>
              <a:rPr lang="en-US" sz="800" b="1" dirty="0" smtClean="0"/>
              <a:t>1</a:t>
            </a:r>
            <a:r>
              <a:rPr lang="en-US" sz="800" b="1" baseline="30000" dirty="0" smtClean="0"/>
              <a:t>st</a:t>
            </a:r>
            <a:r>
              <a:rPr lang="en-US" sz="800" b="1" dirty="0" smtClean="0"/>
              <a:t> SATIN Layout with includes various detector die sizes includes three 2k x 2k and four 1k x 1k with variable unit cell designs</a:t>
            </a:r>
            <a:endParaRPr lang="en-US" sz="800" b="1" dirty="0"/>
          </a:p>
        </p:txBody>
      </p:sp>
    </p:spTree>
    <p:extLst>
      <p:ext uri="{BB962C8B-B14F-4D97-AF65-F5344CB8AC3E}">
        <p14:creationId xmlns:p14="http://schemas.microsoft.com/office/powerpoint/2010/main" val="474241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Design of Experiment (SATIN Wafers)	</a:t>
            </a:r>
            <a:endParaRPr lang="en-US" dirty="0"/>
          </a:p>
        </p:txBody>
      </p:sp>
      <p:sp>
        <p:nvSpPr>
          <p:cNvPr id="3" name="Content Placeholder 2"/>
          <p:cNvSpPr>
            <a:spLocks noGrp="1"/>
          </p:cNvSpPr>
          <p:nvPr>
            <p:ph idx="1"/>
          </p:nvPr>
        </p:nvSpPr>
        <p:spPr>
          <a:xfrm>
            <a:off x="304800" y="990600"/>
            <a:ext cx="8229600" cy="4525963"/>
          </a:xfrm>
        </p:spPr>
        <p:txBody>
          <a:bodyPr/>
          <a:lstStyle/>
          <a:p>
            <a:r>
              <a:rPr lang="en-US" sz="2400" dirty="0" smtClean="0"/>
              <a:t>Diffusion length in SWIR MBE/Si expected to be short on the order of 2 µm – 4 </a:t>
            </a:r>
            <a:r>
              <a:rPr lang="en-US" sz="2400" dirty="0"/>
              <a:t>µm</a:t>
            </a:r>
            <a:r>
              <a:rPr lang="en-US" sz="2400" dirty="0" smtClean="0"/>
              <a:t>.   </a:t>
            </a:r>
          </a:p>
          <a:p>
            <a:r>
              <a:rPr lang="en-US" sz="2400" dirty="0" smtClean="0"/>
              <a:t>Optimized two epitaxial designs, one to conserve QE and one to reduce Dark Current despite short diffusion length</a:t>
            </a:r>
          </a:p>
          <a:p>
            <a:r>
              <a:rPr lang="en-US" sz="2400" dirty="0" smtClean="0"/>
              <a:t>Designed SATIN wafers based on QE &amp; Dark current simulations shown</a:t>
            </a:r>
          </a:p>
          <a:p>
            <a:pPr marL="457200" lvl="1" indent="0">
              <a:buNone/>
            </a:pPr>
            <a:r>
              <a:rPr lang="en-US" sz="1800" dirty="0" smtClean="0"/>
              <a:t>			</a:t>
            </a:r>
            <a:endParaRPr lang="en-US" sz="1800" dirty="0"/>
          </a:p>
        </p:txBody>
      </p:sp>
      <p:sp>
        <p:nvSpPr>
          <p:cNvPr id="4" name="Date Placeholder 3"/>
          <p:cNvSpPr>
            <a:spLocks noGrp="1"/>
          </p:cNvSpPr>
          <p:nvPr>
            <p:ph type="dt" sz="half" idx="10"/>
          </p:nvPr>
        </p:nvSpPr>
        <p:spPr/>
        <p:txBody>
          <a:bodyPr/>
          <a:lstStyle/>
          <a:p>
            <a:pPr>
              <a:defRPr/>
            </a:pPr>
            <a:fld id="{B32615D6-7058-40E4-8DF5-3B1D4B7DE9CB}" type="datetime1">
              <a:rPr lang="en-US" smtClean="0"/>
              <a:pPr>
                <a:defRPr/>
              </a:pPr>
              <a:t>10/8/2013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66834863"/>
              </p:ext>
            </p:extLst>
          </p:nvPr>
        </p:nvGraphicFramePr>
        <p:xfrm>
          <a:off x="685800" y="4114800"/>
          <a:ext cx="3048000" cy="2132610"/>
        </p:xfrm>
        <a:graphic>
          <a:graphicData uri="http://schemas.openxmlformats.org/presentationml/2006/ole">
            <mc:AlternateContent xmlns:mc="http://schemas.openxmlformats.org/markup-compatibility/2006">
              <mc:Choice xmlns:v="urn:schemas-microsoft-com:vml" Requires="v">
                <p:oleObj spid="_x0000_s1070" name="KGPlot" r:id="rId3" imgW="3912533" imgH="2737094" progId="KGraph_Plot">
                  <p:embed/>
                </p:oleObj>
              </mc:Choice>
              <mc:Fallback>
                <p:oleObj name="KGPlot" r:id="rId3" imgW="3912533" imgH="2737094" progId="KGraph_Plo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3048000" cy="213261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5353797"/>
              </p:ext>
            </p:extLst>
          </p:nvPr>
        </p:nvGraphicFramePr>
        <p:xfrm>
          <a:off x="4876800" y="4114800"/>
          <a:ext cx="3144270" cy="2199968"/>
        </p:xfrm>
        <a:graphic>
          <a:graphicData uri="http://schemas.openxmlformats.org/presentationml/2006/ole">
            <mc:AlternateContent xmlns:mc="http://schemas.openxmlformats.org/markup-compatibility/2006">
              <mc:Choice xmlns:v="urn:schemas-microsoft-com:vml" Requires="v">
                <p:oleObj spid="_x0000_s1071" name="KGPlot" r:id="rId5" imgW="3912533" imgH="2737094" progId="KGraph_Plot">
                  <p:embed/>
                </p:oleObj>
              </mc:Choice>
              <mc:Fallback>
                <p:oleObj name="KGPlot" r:id="rId5" imgW="3912533" imgH="2737094" progId="KGraph_Plot">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114800"/>
                        <a:ext cx="3144270" cy="219996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576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srcRect l="5556" t="9091" r="8333" b="1605"/>
          <a:stretch>
            <a:fillRect/>
          </a:stretch>
        </p:blipFill>
        <p:spPr bwMode="auto">
          <a:xfrm>
            <a:off x="631722" y="2055002"/>
            <a:ext cx="3233867" cy="1495229"/>
          </a:xfrm>
          <a:prstGeom prst="rect">
            <a:avLst/>
          </a:prstGeom>
          <a:noFill/>
          <a:ln w="9525">
            <a:noFill/>
            <a:miter lim="800000"/>
            <a:headEnd/>
            <a:tailEnd/>
          </a:ln>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l="44945" t="38275" r="44562" b="39891"/>
          <a:stretch>
            <a:fillRect/>
          </a:stretch>
        </p:blipFill>
        <p:spPr bwMode="auto">
          <a:xfrm>
            <a:off x="3439038" y="2209801"/>
            <a:ext cx="216613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Results from SATIN experimental VUC Die</a:t>
            </a:r>
            <a:endParaRPr lang="en-US" dirty="0"/>
          </a:p>
        </p:txBody>
      </p:sp>
      <p:sp>
        <p:nvSpPr>
          <p:cNvPr id="3" name="Content Placeholder 2"/>
          <p:cNvSpPr>
            <a:spLocks noGrp="1"/>
          </p:cNvSpPr>
          <p:nvPr>
            <p:ph idx="1"/>
          </p:nvPr>
        </p:nvSpPr>
        <p:spPr>
          <a:xfrm>
            <a:off x="381000" y="1066801"/>
            <a:ext cx="8229600" cy="2133600"/>
          </a:xfrm>
        </p:spPr>
        <p:txBody>
          <a:bodyPr/>
          <a:lstStyle/>
          <a:p>
            <a:pPr lvl="1"/>
            <a:r>
              <a:rPr lang="en-US" sz="2200" dirty="0" smtClean="0"/>
              <a:t>At press time we have tested the variable unit cell (VUC) die from EPI 1 design only.</a:t>
            </a:r>
          </a:p>
        </p:txBody>
      </p:sp>
      <p:sp>
        <p:nvSpPr>
          <p:cNvPr id="4" name="Date Placeholder 3"/>
          <p:cNvSpPr>
            <a:spLocks noGrp="1"/>
          </p:cNvSpPr>
          <p:nvPr>
            <p:ph type="dt" sz="half" idx="10"/>
          </p:nvPr>
        </p:nvSpPr>
        <p:spPr/>
        <p:txBody>
          <a:bodyPr/>
          <a:lstStyle/>
          <a:p>
            <a:pPr>
              <a:defRPr/>
            </a:pPr>
            <a:fld id="{B32615D6-7058-40E4-8DF5-3B1D4B7DE9CB}" type="datetime1">
              <a:rPr lang="en-US" smtClean="0"/>
              <a:pPr>
                <a:defRPr/>
              </a:pPr>
              <a:t>10/8/2013</a:t>
            </a:fld>
            <a:endParaRPr lang="en-US"/>
          </a:p>
        </p:txBody>
      </p:sp>
      <p:sp>
        <p:nvSpPr>
          <p:cNvPr id="6" name="TextBox 5"/>
          <p:cNvSpPr txBox="1"/>
          <p:nvPr/>
        </p:nvSpPr>
        <p:spPr>
          <a:xfrm>
            <a:off x="2603950" y="5943599"/>
            <a:ext cx="3836307" cy="461665"/>
          </a:xfrm>
          <a:prstGeom prst="rect">
            <a:avLst/>
          </a:prstGeom>
          <a:noFill/>
          <a:ln>
            <a:solidFill>
              <a:schemeClr val="tx1"/>
            </a:solidFill>
          </a:ln>
        </p:spPr>
        <p:txBody>
          <a:bodyPr wrap="none" rtlCol="0">
            <a:spAutoFit/>
          </a:bodyPr>
          <a:lstStyle/>
          <a:p>
            <a:r>
              <a:rPr lang="en-US" dirty="0" smtClean="0"/>
              <a:t>J Band Signal @ 78 Kelvin</a:t>
            </a:r>
            <a:endParaRPr lang="en-US" dirty="0"/>
          </a:p>
        </p:txBody>
      </p:sp>
      <p:sp>
        <p:nvSpPr>
          <p:cNvPr id="7" name="TextBox 6"/>
          <p:cNvSpPr txBox="1"/>
          <p:nvPr/>
        </p:nvSpPr>
        <p:spPr>
          <a:xfrm>
            <a:off x="3647209" y="2521804"/>
            <a:ext cx="685800" cy="830997"/>
          </a:xfrm>
          <a:prstGeom prst="rect">
            <a:avLst/>
          </a:prstGeom>
          <a:noFill/>
        </p:spPr>
        <p:txBody>
          <a:bodyPr wrap="square" rtlCol="0">
            <a:spAutoFit/>
          </a:bodyPr>
          <a:lstStyle/>
          <a:p>
            <a:r>
              <a:rPr lang="en-US" sz="1600" b="1" dirty="0" smtClean="0">
                <a:solidFill>
                  <a:schemeClr val="bg1"/>
                </a:solidFill>
              </a:rPr>
              <a:t>UC1</a:t>
            </a:r>
            <a:r>
              <a:rPr lang="en-US" sz="1600" dirty="0" smtClean="0"/>
              <a:t>	  </a:t>
            </a:r>
            <a:endParaRPr lang="en-US" sz="1600" dirty="0"/>
          </a:p>
        </p:txBody>
      </p:sp>
      <p:sp>
        <p:nvSpPr>
          <p:cNvPr id="8" name="TextBox 7"/>
          <p:cNvSpPr txBox="1"/>
          <p:nvPr/>
        </p:nvSpPr>
        <p:spPr>
          <a:xfrm>
            <a:off x="6248400" y="5422566"/>
            <a:ext cx="2392001" cy="523220"/>
          </a:xfrm>
          <a:prstGeom prst="rect">
            <a:avLst/>
          </a:prstGeom>
          <a:noFill/>
        </p:spPr>
        <p:txBody>
          <a:bodyPr wrap="none" rtlCol="0">
            <a:spAutoFit/>
          </a:bodyPr>
          <a:lstStyle/>
          <a:p>
            <a:r>
              <a:rPr lang="en-US" sz="1400" b="1" dirty="0" smtClean="0"/>
              <a:t>UC4 – Control, </a:t>
            </a:r>
            <a:r>
              <a:rPr lang="en-US" sz="1400" b="1" dirty="0" err="1" smtClean="0"/>
              <a:t>Std</a:t>
            </a:r>
            <a:r>
              <a:rPr lang="en-US" sz="1400" b="1" dirty="0" smtClean="0"/>
              <a:t> design</a:t>
            </a:r>
          </a:p>
          <a:p>
            <a:r>
              <a:rPr lang="en-US" sz="1400" b="1" dirty="0" smtClean="0"/>
              <a:t>Good Distribution</a:t>
            </a:r>
            <a:endParaRPr lang="en-US" sz="1400" b="1" dirty="0"/>
          </a:p>
        </p:txBody>
      </p:sp>
      <p:sp>
        <p:nvSpPr>
          <p:cNvPr id="9" name="TextBox 8"/>
          <p:cNvSpPr txBox="1"/>
          <p:nvPr/>
        </p:nvSpPr>
        <p:spPr>
          <a:xfrm>
            <a:off x="1015600" y="3578422"/>
            <a:ext cx="1736373" cy="523220"/>
          </a:xfrm>
          <a:prstGeom prst="rect">
            <a:avLst/>
          </a:prstGeom>
          <a:noFill/>
        </p:spPr>
        <p:txBody>
          <a:bodyPr wrap="none" rtlCol="0">
            <a:spAutoFit/>
          </a:bodyPr>
          <a:lstStyle/>
          <a:p>
            <a:r>
              <a:rPr lang="en-US" sz="1400" b="1" dirty="0" smtClean="0"/>
              <a:t>UC1 – New design</a:t>
            </a:r>
          </a:p>
          <a:p>
            <a:r>
              <a:rPr lang="en-US" sz="1400" b="1" dirty="0" smtClean="0"/>
              <a:t>Best distribution</a:t>
            </a:r>
            <a:endParaRPr lang="en-US" sz="1400" b="1" dirty="0"/>
          </a:p>
        </p:txBody>
      </p:sp>
      <p:sp>
        <p:nvSpPr>
          <p:cNvPr id="10" name="TextBox 9"/>
          <p:cNvSpPr txBox="1"/>
          <p:nvPr/>
        </p:nvSpPr>
        <p:spPr>
          <a:xfrm>
            <a:off x="5791200" y="1981199"/>
            <a:ext cx="2919389" cy="707886"/>
          </a:xfrm>
          <a:prstGeom prst="rect">
            <a:avLst/>
          </a:prstGeom>
          <a:noFill/>
          <a:ln>
            <a:solidFill>
              <a:schemeClr val="tx1"/>
            </a:solidFill>
          </a:ln>
        </p:spPr>
        <p:txBody>
          <a:bodyPr wrap="none" rtlCol="0">
            <a:spAutoFit/>
          </a:bodyPr>
          <a:lstStyle/>
          <a:p>
            <a:r>
              <a:rPr lang="en-US" sz="2000" dirty="0" smtClean="0"/>
              <a:t>J-band is most sensitive</a:t>
            </a:r>
          </a:p>
          <a:p>
            <a:r>
              <a:rPr lang="en-US" sz="2000" dirty="0" smtClean="0"/>
              <a:t>to diffusion length</a:t>
            </a:r>
          </a:p>
        </p:txBody>
      </p:sp>
      <p:pic>
        <p:nvPicPr>
          <p:cNvPr id="16" name="Picture 2"/>
          <p:cNvPicPr>
            <a:picLocks noChangeAspect="1" noChangeArrowheads="1"/>
          </p:cNvPicPr>
          <p:nvPr/>
        </p:nvPicPr>
        <p:blipFill>
          <a:blip r:embed="rId4" cstate="print"/>
          <a:srcRect l="5556" t="7014" r="8333" b="3682"/>
          <a:stretch>
            <a:fillRect/>
          </a:stretch>
        </p:blipFill>
        <p:spPr bwMode="auto">
          <a:xfrm>
            <a:off x="5798127" y="4080302"/>
            <a:ext cx="2939423" cy="1359088"/>
          </a:xfrm>
          <a:prstGeom prst="rect">
            <a:avLst/>
          </a:prstGeom>
          <a:noFill/>
          <a:ln w="9525">
            <a:noFill/>
            <a:miter lim="800000"/>
            <a:headEnd/>
            <a:tailEnd/>
          </a:ln>
        </p:spPr>
      </p:pic>
      <p:sp>
        <p:nvSpPr>
          <p:cNvPr id="18" name="TextBox 17"/>
          <p:cNvSpPr txBox="1"/>
          <p:nvPr/>
        </p:nvSpPr>
        <p:spPr>
          <a:xfrm>
            <a:off x="4572000" y="2521803"/>
            <a:ext cx="685800" cy="830997"/>
          </a:xfrm>
          <a:prstGeom prst="rect">
            <a:avLst/>
          </a:prstGeom>
          <a:noFill/>
        </p:spPr>
        <p:txBody>
          <a:bodyPr wrap="square" rtlCol="0">
            <a:spAutoFit/>
          </a:bodyPr>
          <a:lstStyle/>
          <a:p>
            <a:r>
              <a:rPr lang="en-US" sz="1600" b="1" dirty="0" smtClean="0">
                <a:solidFill>
                  <a:schemeClr val="bg1"/>
                </a:solidFill>
              </a:rPr>
              <a:t>UC2</a:t>
            </a:r>
            <a:r>
              <a:rPr lang="en-US" sz="1600" dirty="0" smtClean="0"/>
              <a:t>	  </a:t>
            </a:r>
            <a:endParaRPr lang="en-US" sz="1600" dirty="0"/>
          </a:p>
        </p:txBody>
      </p:sp>
      <p:sp>
        <p:nvSpPr>
          <p:cNvPr id="19" name="TextBox 18"/>
          <p:cNvSpPr txBox="1"/>
          <p:nvPr/>
        </p:nvSpPr>
        <p:spPr>
          <a:xfrm>
            <a:off x="3647209" y="3664804"/>
            <a:ext cx="685800" cy="830997"/>
          </a:xfrm>
          <a:prstGeom prst="rect">
            <a:avLst/>
          </a:prstGeom>
          <a:noFill/>
        </p:spPr>
        <p:txBody>
          <a:bodyPr wrap="square" rtlCol="0">
            <a:spAutoFit/>
          </a:bodyPr>
          <a:lstStyle/>
          <a:p>
            <a:r>
              <a:rPr lang="en-US" sz="1600" b="1" dirty="0" smtClean="0">
                <a:solidFill>
                  <a:schemeClr val="accent2">
                    <a:lumMod val="20000"/>
                    <a:lumOff val="80000"/>
                  </a:schemeClr>
                </a:solidFill>
              </a:rPr>
              <a:t>UC3</a:t>
            </a:r>
            <a:r>
              <a:rPr lang="en-US" sz="1600" dirty="0" smtClean="0"/>
              <a:t>	  </a:t>
            </a:r>
            <a:endParaRPr lang="en-US" sz="1600" dirty="0"/>
          </a:p>
        </p:txBody>
      </p:sp>
      <p:sp>
        <p:nvSpPr>
          <p:cNvPr id="20" name="TextBox 19"/>
          <p:cNvSpPr txBox="1"/>
          <p:nvPr/>
        </p:nvSpPr>
        <p:spPr>
          <a:xfrm>
            <a:off x="4584450" y="3686144"/>
            <a:ext cx="685800" cy="830997"/>
          </a:xfrm>
          <a:prstGeom prst="rect">
            <a:avLst/>
          </a:prstGeom>
          <a:noFill/>
        </p:spPr>
        <p:txBody>
          <a:bodyPr wrap="square" rtlCol="0">
            <a:spAutoFit/>
          </a:bodyPr>
          <a:lstStyle/>
          <a:p>
            <a:r>
              <a:rPr lang="en-US" sz="1600" b="1" dirty="0" smtClean="0">
                <a:solidFill>
                  <a:schemeClr val="bg1"/>
                </a:solidFill>
              </a:rPr>
              <a:t>UC4</a:t>
            </a:r>
            <a:r>
              <a:rPr lang="en-US" sz="1600" dirty="0" smtClean="0"/>
              <a:t>	  </a:t>
            </a:r>
            <a:endParaRPr lang="en-US" sz="1600" dirty="0"/>
          </a:p>
        </p:txBody>
      </p:sp>
      <p:sp>
        <p:nvSpPr>
          <p:cNvPr id="5" name="TextBox 4"/>
          <p:cNvSpPr txBox="1"/>
          <p:nvPr/>
        </p:nvSpPr>
        <p:spPr>
          <a:xfrm>
            <a:off x="3407865" y="4545246"/>
            <a:ext cx="2040752" cy="769441"/>
          </a:xfrm>
          <a:prstGeom prst="rect">
            <a:avLst/>
          </a:prstGeom>
          <a:noFill/>
        </p:spPr>
        <p:txBody>
          <a:bodyPr wrap="square" rtlCol="0">
            <a:spAutoFit/>
          </a:bodyPr>
          <a:lstStyle/>
          <a:p>
            <a:r>
              <a:rPr lang="en-US" sz="1100" b="1" dirty="0" smtClean="0"/>
              <a:t>Experimental VUC Die includes </a:t>
            </a:r>
            <a:r>
              <a:rPr lang="en-US" sz="1100" b="1" dirty="0"/>
              <a:t>f</a:t>
            </a:r>
            <a:r>
              <a:rPr lang="en-US" sz="1100" b="1" dirty="0" smtClean="0"/>
              <a:t>our unit cell designs/die, broken into quadrants</a:t>
            </a:r>
            <a:endParaRPr lang="en-US" sz="1100" b="1" dirty="0"/>
          </a:p>
        </p:txBody>
      </p:sp>
      <p:cxnSp>
        <p:nvCxnSpPr>
          <p:cNvPr id="12" name="Straight Arrow Connector 11"/>
          <p:cNvCxnSpPr>
            <a:stCxn id="9" idx="3"/>
            <a:endCxn id="7" idx="1"/>
          </p:cNvCxnSpPr>
          <p:nvPr/>
        </p:nvCxnSpPr>
        <p:spPr>
          <a:xfrm flipV="1">
            <a:off x="2751973" y="2937303"/>
            <a:ext cx="895236" cy="9027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6" idx="1"/>
          </p:cNvCxnSpPr>
          <p:nvPr/>
        </p:nvCxnSpPr>
        <p:spPr>
          <a:xfrm flipH="1" flipV="1">
            <a:off x="5448617" y="4267200"/>
            <a:ext cx="349510" cy="4926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3699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aytheon Colors">
      <a:dk1>
        <a:srgbClr val="000000"/>
      </a:dk1>
      <a:lt1>
        <a:srgbClr val="FFFFFF"/>
      </a:lt1>
      <a:dk2>
        <a:srgbClr val="000000"/>
      </a:dk2>
      <a:lt2>
        <a:srgbClr val="AC9F89"/>
      </a:lt2>
      <a:accent1>
        <a:srgbClr val="95A289"/>
      </a:accent1>
      <a:accent2>
        <a:srgbClr val="DAD9AD"/>
      </a:accent2>
      <a:accent3>
        <a:srgbClr val="FFFFFF"/>
      </a:accent3>
      <a:accent4>
        <a:srgbClr val="000000"/>
      </a:accent4>
      <a:accent5>
        <a:srgbClr val="C8CEC4"/>
      </a:accent5>
      <a:accent6>
        <a:srgbClr val="C5C49C"/>
      </a:accent6>
      <a:hlink>
        <a:srgbClr val="7C96A1"/>
      </a:hlink>
      <a:folHlink>
        <a:srgbClr val="CE1126"/>
      </a:folHlink>
    </a:clrScheme>
    <a:fontScheme name="Raythe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ayppt03 1">
    <a:dk1>
      <a:srgbClr val="000000"/>
    </a:dk1>
    <a:lt1>
      <a:srgbClr val="FFFFFF"/>
    </a:lt1>
    <a:dk2>
      <a:srgbClr val="000000"/>
    </a:dk2>
    <a:lt2>
      <a:srgbClr val="080808"/>
    </a:lt2>
    <a:accent1>
      <a:srgbClr val="008000"/>
    </a:accent1>
    <a:accent2>
      <a:srgbClr val="FFCC00"/>
    </a:accent2>
    <a:accent3>
      <a:srgbClr val="FFFFFF"/>
    </a:accent3>
    <a:accent4>
      <a:srgbClr val="000000"/>
    </a:accent4>
    <a:accent5>
      <a:srgbClr val="AAC0AA"/>
    </a:accent5>
    <a:accent6>
      <a:srgbClr val="E7B900"/>
    </a:accent6>
    <a:hlink>
      <a:srgbClr val="003399"/>
    </a:hlink>
    <a:folHlink>
      <a:srgbClr val="FF3300"/>
    </a:folHlink>
  </a:clrScheme>
  <a:fontScheme name="rayppt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C:\DOCUME~1\schlamc\LOCALS~1\Temp\rayppt03.pot</Template>
  <TotalTime>5794</TotalTime>
  <Pages>28</Pages>
  <Words>1145</Words>
  <Application>Microsoft Office PowerPoint</Application>
  <PresentationFormat>Presentazione su schermo (4:3)</PresentationFormat>
  <Paragraphs>202</Paragraphs>
  <Slides>14</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16" baseType="lpstr">
      <vt:lpstr>Office Theme</vt:lpstr>
      <vt:lpstr>KGPlot</vt:lpstr>
      <vt:lpstr>MBE/Si HgCdTe Detectors as a Solution for High Performance, Lower Cost Focal Planes</vt:lpstr>
      <vt:lpstr>Demand for Astronomy grade devices will grow</vt:lpstr>
      <vt:lpstr>With 5x die per wafer, detector processing costs are greatly reduced!  LPE/CZT is limited to 1 die per wafer.</vt:lpstr>
      <vt:lpstr>MBE HgCdTe Capabilities in place at RVS</vt:lpstr>
      <vt:lpstr>Large Area HgCdTe Materials</vt:lpstr>
      <vt:lpstr>SWIR HgCdTe/Si performance Proven in 2005</vt:lpstr>
      <vt:lpstr> </vt:lpstr>
      <vt:lpstr>Design of Experiment (SATIN Wafers) </vt:lpstr>
      <vt:lpstr>Results from SATIN experimental VUC Die</vt:lpstr>
      <vt:lpstr>SWIR HgCdTe progress since VISTA</vt:lpstr>
      <vt:lpstr>Detector Materials Performance Comparison</vt:lpstr>
      <vt:lpstr> </vt:lpstr>
      <vt:lpstr>Presentazione standard di PowerPoint</vt:lpstr>
      <vt:lpstr>Presentazione standard di PowerPoint</vt:lpstr>
    </vt:vector>
  </TitlesOfParts>
  <Company>Raytheon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to allow  for 3 lines</dc:title>
  <dc:creator>Cantrell, Joshua J</dc:creator>
  <cp:lastModifiedBy>tecno</cp:lastModifiedBy>
  <cp:revision>352</cp:revision>
  <cp:lastPrinted>2009-04-22T19:24:48Z</cp:lastPrinted>
  <dcterms:created xsi:type="dcterms:W3CDTF">2002-04-25T17:46:14Z</dcterms:created>
  <dcterms:modified xsi:type="dcterms:W3CDTF">2013-10-08T06:51:59Z</dcterms:modified>
</cp:coreProperties>
</file>