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81" r:id="rId4"/>
    <p:sldId id="267" r:id="rId5"/>
    <p:sldId id="264" r:id="rId6"/>
    <p:sldId id="265" r:id="rId7"/>
    <p:sldId id="268" r:id="rId8"/>
    <p:sldId id="266" r:id="rId9"/>
    <p:sldId id="280" r:id="rId10"/>
    <p:sldId id="271" r:id="rId11"/>
    <p:sldId id="275" r:id="rId12"/>
    <p:sldId id="269" r:id="rId13"/>
    <p:sldId id="272" r:id="rId14"/>
    <p:sldId id="270" r:id="rId15"/>
    <p:sldId id="273" r:id="rId16"/>
    <p:sldId id="260" r:id="rId17"/>
    <p:sldId id="279" r:id="rId18"/>
    <p:sldId id="282" r:id="rId19"/>
    <p:sldId id="278" r:id="rId20"/>
    <p:sldId id="277" r:id="rId21"/>
    <p:sldId id="276" r:id="rId22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7A25"/>
    <a:srgbClr val="766E64"/>
    <a:srgbClr val="336699"/>
    <a:srgbClr val="F7B030"/>
    <a:srgbClr val="7CA7D8"/>
    <a:srgbClr val="131313"/>
    <a:srgbClr val="80786D"/>
    <a:srgbClr val="E99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88" autoAdjust="0"/>
    <p:restoredTop sz="94764" autoAdjust="0"/>
  </p:normalViewPr>
  <p:slideViewPr>
    <p:cSldViewPr>
      <p:cViewPr varScale="1">
        <p:scale>
          <a:sx n="49" d="100"/>
          <a:sy n="49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GB"/>
              <a:t>© e2v technologies (uk) limited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BD3045-5AEC-4400-99CE-EE116AAE74A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0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Internal Copyright Statement. </a:t>
            </a:r>
          </a:p>
          <a:p>
            <a:pPr lvl="0"/>
            <a:r>
              <a:rPr lang="en-GB" noProof="0" smtClean="0"/>
              <a:t>Use this statement when creating presentations for internal audiences.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The Copyright in this confidential document belongs to [Insert Company Name]. And no part of it should be used or copied without their prior written permission.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External Copyright Statement. </a:t>
            </a:r>
          </a:p>
          <a:p>
            <a:pPr lvl="0"/>
            <a:r>
              <a:rPr lang="en-GB" noProof="0" smtClean="0"/>
              <a:t>Use this statement when creating presentations for external audiences. 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© 2001 [Insert Company Name]. The Copyright in this document belongs to [Insert Company Name] and no part of the document should be used or copied without their prior written permission.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GB"/>
              <a:t>© e2v technologies (uk) limited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B4F6D9-D165-49F5-B54F-C0DAA10426C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0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e2v technologies (uk) limited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B4F6D9-D165-49F5-B54F-C0DAA10426C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e2v\20887 e2v Stationary\Current\Powerpoint\WORLD\Background MA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0"/>
          <p:cNvSpPr>
            <a:spLocks noChangeShapeType="1"/>
          </p:cNvSpPr>
          <p:nvPr/>
        </p:nvSpPr>
        <p:spPr bwMode="auto">
          <a:xfrm flipH="1" flipV="1">
            <a:off x="533400" y="0"/>
            <a:ext cx="6350" cy="17002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219200"/>
            <a:ext cx="5791200" cy="841375"/>
          </a:xfrm>
        </p:spPr>
        <p:txBody>
          <a:bodyPr lIns="90000" tIns="36000" rIns="90000" bIns="36000"/>
          <a:lstStyle>
            <a:lvl1pPr marL="0" indent="0">
              <a:lnSpc>
                <a:spcPct val="70000"/>
              </a:lnSpc>
              <a:buFontTx/>
              <a:buNone/>
              <a:defRPr>
                <a:solidFill>
                  <a:srgbClr val="E47A25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62000"/>
            <a:ext cx="7772400" cy="381000"/>
          </a:xfrm>
        </p:spPr>
        <p:txBody>
          <a:bodyPr wrap="none"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01654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5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04813"/>
            <a:ext cx="2051050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03925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3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274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274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4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6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0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e2v\20887 e2v Stationary\Current\Powerpoint\WORLD\Background 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55038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 Box 59"/>
          <p:cNvSpPr txBox="1">
            <a:spLocks noChangeArrowheads="1"/>
          </p:cNvSpPr>
          <p:nvPr/>
        </p:nvSpPr>
        <p:spPr bwMode="auto">
          <a:xfrm>
            <a:off x="8582025" y="6637338"/>
            <a:ext cx="561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00154D"/>
                </a:solidFill>
                <a:latin typeface="Arial" charset="0"/>
              </a:rPr>
              <a:t>Slide </a:t>
            </a:r>
            <a:fld id="{D0E21D47-653E-4C0F-B831-87EAC0C433DE}" type="slidenum">
              <a:rPr lang="en-GB" altLang="en-US" sz="800">
                <a:solidFill>
                  <a:srgbClr val="00154D"/>
                </a:solidFill>
                <a:latin typeface="Arial" charset="0"/>
              </a:rPr>
              <a:pPr eaLnBrk="1" hangingPunct="1">
                <a:spcBef>
                  <a:spcPct val="50000"/>
                </a:spcBef>
              </a:pPr>
              <a:t>‹N›</a:t>
            </a:fld>
            <a:endParaRPr lang="en-GB" altLang="en-US" sz="800">
              <a:solidFill>
                <a:srgbClr val="00154D"/>
              </a:solidFill>
              <a:latin typeface="Arial" charset="0"/>
            </a:endParaRPr>
          </a:p>
        </p:txBody>
      </p:sp>
      <p:sp>
        <p:nvSpPr>
          <p:cNvPr id="1030" name="Line 70"/>
          <p:cNvSpPr>
            <a:spLocks noChangeShapeType="1"/>
          </p:cNvSpPr>
          <p:nvPr/>
        </p:nvSpPr>
        <p:spPr bwMode="auto">
          <a:xfrm flipH="1" flipV="1">
            <a:off x="0" y="1196975"/>
            <a:ext cx="6011863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2000">
          <a:solidFill>
            <a:srgbClr val="766E64"/>
          </a:solidFill>
          <a:latin typeface="+mn-lt"/>
          <a:ea typeface="+mn-ea"/>
          <a:cs typeface="+mn-cs"/>
        </a:defRPr>
      </a:lvl1pPr>
      <a:lvl2pPr marL="539750" indent="-157163" algn="l" rtl="0" eaLnBrk="1" fontAlgn="base" hangingPunct="1">
        <a:spcBef>
          <a:spcPct val="0"/>
        </a:spcBef>
        <a:spcAft>
          <a:spcPct val="30000"/>
        </a:spcAft>
        <a:buClr>
          <a:schemeClr val="accent1"/>
        </a:buClr>
        <a:buSzPct val="75000"/>
        <a:buChar char="•"/>
        <a:defRPr>
          <a:solidFill>
            <a:srgbClr val="766E64"/>
          </a:solidFill>
          <a:latin typeface="+mn-lt"/>
        </a:defRPr>
      </a:lvl2pPr>
      <a:lvl3pPr marL="895350" indent="-1333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>
          <a:solidFill>
            <a:srgbClr val="766E64"/>
          </a:solidFill>
          <a:latin typeface="+mn-lt"/>
        </a:defRPr>
      </a:lvl3pPr>
      <a:lvl4pPr marL="1252538" indent="-115888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>
          <a:solidFill>
            <a:srgbClr val="766E64"/>
          </a:solidFill>
          <a:latin typeface="+mn-lt"/>
        </a:defRPr>
      </a:lvl4pPr>
      <a:lvl5pPr marL="16192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5pPr>
      <a:lvl6pPr marL="20764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6pPr>
      <a:lvl7pPr marL="25336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7pPr>
      <a:lvl8pPr marL="29908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8pPr>
      <a:lvl9pPr marL="34480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KMTNet 340 </a:t>
            </a:r>
            <a:r>
              <a:rPr lang="en-GB" dirty="0"/>
              <a:t>Megapixel </a:t>
            </a:r>
            <a:r>
              <a:rPr lang="en-GB" dirty="0" smtClean="0"/>
              <a:t>focal planes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Paul Jorden</a:t>
            </a:r>
          </a:p>
          <a:p>
            <a:pPr eaLnBrk="1" hangingPunct="1"/>
            <a:r>
              <a:rPr lang="en-GB" altLang="en-US" dirty="0" smtClean="0"/>
              <a:t>7 Oct 2013</a:t>
            </a:r>
          </a:p>
          <a:p>
            <a:pPr eaLnBrk="1" hangingPunct="1"/>
            <a:r>
              <a:rPr lang="en-GB" altLang="en-US" dirty="0" smtClean="0"/>
              <a:t>Scientific Detector Workshop, Florence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9356" y="4653136"/>
            <a:ext cx="9142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Co-authors</a:t>
            </a:r>
          </a:p>
          <a:p>
            <a:r>
              <a:rPr lang="en-GB" sz="1600" dirty="0" smtClean="0"/>
              <a:t>Bruce Atwood, Tom O’Brien,</a:t>
            </a:r>
            <a:r>
              <a:rPr lang="en-GB" sz="1600" dirty="0"/>
              <a:t> Mark O Johnson, </a:t>
            </a:r>
            <a:r>
              <a:rPr lang="en-GB" sz="1600" dirty="0" smtClean="0"/>
              <a:t>Jerry Mason, Dan </a:t>
            </a:r>
            <a:r>
              <a:rPr lang="en-GB" sz="1600" dirty="0" err="1" smtClean="0"/>
              <a:t>Pappalardo</a:t>
            </a:r>
            <a:r>
              <a:rPr lang="en-GB" sz="1600" dirty="0" smtClean="0"/>
              <a:t>. 	OSU</a:t>
            </a:r>
          </a:p>
          <a:p>
            <a:r>
              <a:rPr lang="en-GB" sz="1600" dirty="0" smtClean="0"/>
              <a:t>Isobel Crockford, Steve Darby, Tim Eaton, Ryan </a:t>
            </a:r>
            <a:r>
              <a:rPr lang="en-GB" sz="1600" dirty="0"/>
              <a:t>R</a:t>
            </a:r>
            <a:r>
              <a:rPr lang="en-GB" sz="1600" dirty="0" smtClean="0"/>
              <a:t>enshaw, Ian Swindells, Alex Walker, Patrick Wheeler. 	e2v</a:t>
            </a:r>
            <a:endParaRPr lang="en-GB" sz="1600" dirty="0"/>
          </a:p>
        </p:txBody>
      </p:sp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13242"/>
            <a:ext cx="1269563" cy="1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13242"/>
            <a:ext cx="1166002" cy="115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ar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76" y="5484134"/>
            <a:ext cx="1993864" cy="13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Mounting Plate (DMP) Design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4032448" cy="2376264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DMP with Invar parts attached</a:t>
            </a:r>
          </a:p>
          <a:p>
            <a:pPr marL="0" indent="0">
              <a:buNone/>
            </a:pPr>
            <a:r>
              <a:rPr lang="en-GB" sz="1600" dirty="0" smtClean="0"/>
              <a:t>Invar plates are used to assemble:</a:t>
            </a:r>
          </a:p>
          <a:p>
            <a:pPr lvl="1"/>
            <a:r>
              <a:rPr lang="en-GB" sz="1600" dirty="0" smtClean="0"/>
              <a:t>Protection Ring assembly</a:t>
            </a:r>
          </a:p>
          <a:p>
            <a:pPr lvl="1"/>
            <a:r>
              <a:rPr lang="en-GB" sz="1600" dirty="0" smtClean="0"/>
              <a:t>Support Jig during device assembly</a:t>
            </a:r>
          </a:p>
          <a:p>
            <a:pPr lvl="1"/>
            <a:r>
              <a:rPr lang="en-GB" sz="1600" dirty="0" smtClean="0"/>
              <a:t>Copper Heat Blocks (for OSU)</a:t>
            </a:r>
          </a:p>
          <a:p>
            <a:pPr lvl="1"/>
            <a:r>
              <a:rPr lang="en-GB" sz="1600" dirty="0" smtClean="0"/>
              <a:t>Support Web Assemblies (for OSU)</a:t>
            </a:r>
          </a:p>
          <a:p>
            <a:pPr lvl="1"/>
            <a:r>
              <a:rPr lang="en-GB" sz="1600" dirty="0" smtClean="0"/>
              <a:t>Thermal Resistors (for OSU)</a:t>
            </a:r>
          </a:p>
          <a:p>
            <a:pPr lvl="1"/>
            <a:r>
              <a:rPr lang="en-GB" sz="1600" dirty="0" smtClean="0"/>
              <a:t>Temperature Sensors (for OSU)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369382" cy="311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97091"/>
            <a:ext cx="3744416" cy="2672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5929535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766E64"/>
                </a:solidFill>
                <a:latin typeface="MetaNormal-Roman"/>
              </a:rPr>
              <a:t>DMP with Protection Ring attached</a:t>
            </a:r>
            <a:endParaRPr lang="en-GB" sz="1400" dirty="0">
              <a:solidFill>
                <a:srgbClr val="766E64"/>
              </a:solidFill>
              <a:latin typeface="MetaNormal-Roman"/>
            </a:endParaRPr>
          </a:p>
        </p:txBody>
      </p:sp>
    </p:spTree>
    <p:extLst>
      <p:ext uri="{BB962C8B-B14F-4D97-AF65-F5344CB8AC3E}">
        <p14:creationId xmlns:p14="http://schemas.microsoft.com/office/powerpoint/2010/main" val="137948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DMP layout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1341439"/>
            <a:ext cx="4968553" cy="302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r>
              <a:rPr lang="en-GB" altLang="en-US" sz="1800" kern="0" dirty="0" smtClean="0"/>
              <a:t>Four CCD290-99 Image Sensors;          92.16 x 92.32 mm image area each</a:t>
            </a:r>
          </a:p>
          <a:p>
            <a:endParaRPr lang="en-GB" altLang="en-US" sz="1200" kern="0" dirty="0" smtClean="0"/>
          </a:p>
          <a:p>
            <a:r>
              <a:rPr lang="en-GB" altLang="en-US" sz="1800" kern="0" dirty="0" smtClean="0"/>
              <a:t>Specified dead space between science image sensor areas &lt;34 cm² (90% fill factor);                    93% achieved</a:t>
            </a:r>
          </a:p>
          <a:p>
            <a:endParaRPr lang="en-GB" altLang="en-US" sz="1200" kern="0" dirty="0" smtClean="0"/>
          </a:p>
          <a:p>
            <a:r>
              <a:rPr lang="en-GB" altLang="en-US" sz="1800" kern="0" dirty="0" smtClean="0"/>
              <a:t>Four CCD47-20 Guide Sensors;              13.32 x 13.33 mm image area each; centre-lines of image areas align with centre-lines of Detector Mounting Plate ± 0.45 mm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4941168"/>
            <a:ext cx="89289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r>
              <a:rPr lang="en-US" altLang="en-US" sz="1800" kern="0" dirty="0" smtClean="0"/>
              <a:t>Each Sensor’s image area is 20.00 mm above the plate mounting surface</a:t>
            </a:r>
          </a:p>
          <a:p>
            <a:endParaRPr lang="en-US" altLang="en-US" sz="1200" kern="0" dirty="0" smtClean="0"/>
          </a:p>
          <a:p>
            <a:r>
              <a:rPr lang="en-US" altLang="en-US" sz="1800" kern="0" dirty="0" smtClean="0"/>
              <a:t>The flatness of all image surfaces fall within a peak to valley range of 40 µm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52244"/>
            <a:ext cx="3888432" cy="31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DMP FEA modelling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1341440"/>
            <a:ext cx="4824536" cy="2529284"/>
          </a:xfrm>
        </p:spPr>
        <p:txBody>
          <a:bodyPr/>
          <a:lstStyle/>
          <a:p>
            <a:r>
              <a:rPr lang="en-GB" sz="1600" dirty="0" smtClean="0"/>
              <a:t>Temperature plots obtained through thermal analysis</a:t>
            </a:r>
          </a:p>
          <a:p>
            <a:endParaRPr lang="en-GB" sz="1000" dirty="0" smtClean="0"/>
          </a:p>
          <a:p>
            <a:r>
              <a:rPr lang="en-GB" sz="1600" dirty="0" smtClean="0"/>
              <a:t>G10 struts used to insulate plate from warm cryostat mounting ring</a:t>
            </a:r>
          </a:p>
          <a:p>
            <a:endParaRPr lang="en-GB" sz="1000" dirty="0" smtClean="0"/>
          </a:p>
          <a:p>
            <a:r>
              <a:rPr lang="en-GB" sz="1600" dirty="0" smtClean="0"/>
              <a:t>The entire plate has a temperature delta of 1.3K (analysis includes radiation heat input)</a:t>
            </a:r>
          </a:p>
          <a:p>
            <a:endParaRPr lang="en-GB" sz="1000" dirty="0" smtClean="0"/>
          </a:p>
          <a:p>
            <a:r>
              <a:rPr lang="en-GB" sz="1600" dirty="0" smtClean="0"/>
              <a:t>Temperature of the CCD devices can be studied with particular focus on the image areas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384376" cy="23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43" y="1268760"/>
            <a:ext cx="3789065" cy="26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818161" cy="264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1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DMP FEA modelling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341439"/>
            <a:ext cx="8207375" cy="2015553"/>
          </a:xfrm>
        </p:spPr>
        <p:txBody>
          <a:bodyPr/>
          <a:lstStyle/>
          <a:p>
            <a:r>
              <a:rPr lang="en-GB" sz="1800" dirty="0" smtClean="0"/>
              <a:t>Thermal results are fed into the structural analysis to deduce stresses and non-flatness of the array</a:t>
            </a:r>
          </a:p>
          <a:p>
            <a:r>
              <a:rPr lang="en-GB" sz="1800" dirty="0" smtClean="0"/>
              <a:t>The Al alloy protective ring and the G10 struts were engineered so that the thermal expansion </a:t>
            </a:r>
            <a:r>
              <a:rPr lang="en-GB" sz="1800" dirty="0" err="1" smtClean="0"/>
              <a:t>mis</a:t>
            </a:r>
            <a:r>
              <a:rPr lang="en-GB" sz="1800" dirty="0" smtClean="0"/>
              <a:t>-match of the ring and the mounting plane had a minimal effect on the flatness of the plate.</a:t>
            </a:r>
          </a:p>
          <a:p>
            <a:r>
              <a:rPr lang="en-GB" sz="1800" dirty="0" smtClean="0"/>
              <a:t>Non-flatness of the entire CCD array due to thermal contraction is predicted to be 7.1 </a:t>
            </a:r>
            <a:r>
              <a:rPr lang="en-US" altLang="en-US" sz="1800" dirty="0" smtClean="0"/>
              <a:t>µm</a:t>
            </a:r>
            <a:endParaRPr lang="en-GB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7723"/>
            <a:ext cx="4211960" cy="29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27723"/>
            <a:ext cx="4196696" cy="29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1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CCD sensors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sz="1800" dirty="0" smtClean="0"/>
              <a:t>CCD290-99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439"/>
            <a:ext cx="5904656" cy="1727522"/>
          </a:xfrm>
        </p:spPr>
        <p:txBody>
          <a:bodyPr/>
          <a:lstStyle/>
          <a:p>
            <a:r>
              <a:rPr lang="en-US" sz="1800" dirty="0" smtClean="0">
                <a:cs typeface="Arial" charset="0"/>
              </a:rPr>
              <a:t>Non-inverted</a:t>
            </a:r>
            <a:r>
              <a:rPr lang="en-US" sz="1800" dirty="0">
                <a:cs typeface="Arial" charset="0"/>
              </a:rPr>
              <a:t>, Full frame, Deep depletion, Astro multi-2</a:t>
            </a:r>
          </a:p>
          <a:p>
            <a:r>
              <a:rPr lang="en-US" sz="1800" dirty="0" smtClean="0">
                <a:cs typeface="Arial" charset="0"/>
              </a:rPr>
              <a:t>Silicon </a:t>
            </a:r>
            <a:r>
              <a:rPr lang="en-US" sz="1800" dirty="0">
                <a:cs typeface="Arial" charset="0"/>
              </a:rPr>
              <a:t>Carbide package (20.0 mm </a:t>
            </a:r>
            <a:r>
              <a:rPr lang="en-US" sz="1800" dirty="0" smtClean="0">
                <a:cs typeface="Arial" charset="0"/>
              </a:rPr>
              <a:t>height)</a:t>
            </a:r>
            <a:endParaRPr lang="en-US" sz="1800" dirty="0">
              <a:cs typeface="Arial" charset="0"/>
            </a:endParaRPr>
          </a:p>
          <a:p>
            <a:r>
              <a:rPr lang="en-US" sz="1800" dirty="0" smtClean="0">
                <a:cs typeface="Arial" charset="0"/>
              </a:rPr>
              <a:t>Flexi-cables</a:t>
            </a:r>
            <a:r>
              <a:rPr lang="en-US" sz="1800" dirty="0">
                <a:cs typeface="Arial" charset="0"/>
              </a:rPr>
              <a:t>; two </a:t>
            </a:r>
            <a:r>
              <a:rPr lang="en-US" sz="1800" dirty="0" smtClean="0">
                <a:cs typeface="Arial" charset="0"/>
              </a:rPr>
              <a:t>51W </a:t>
            </a:r>
            <a:r>
              <a:rPr lang="en-US" sz="1800" dirty="0">
                <a:cs typeface="Arial" charset="0"/>
              </a:rPr>
              <a:t>micro-D connectors</a:t>
            </a:r>
          </a:p>
          <a:p>
            <a:r>
              <a:rPr lang="en-US" sz="1800" dirty="0">
                <a:cs typeface="Arial" charset="0"/>
              </a:rPr>
              <a:t>9216 X 9232 10 </a:t>
            </a:r>
            <a:r>
              <a:rPr lang="en-US" altLang="en-US" sz="1800" dirty="0"/>
              <a:t>µ</a:t>
            </a:r>
            <a:r>
              <a:rPr lang="en-US" sz="1800" dirty="0" smtClean="0">
                <a:cs typeface="Arial" charset="0"/>
              </a:rPr>
              <a:t>m </a:t>
            </a:r>
            <a:r>
              <a:rPr lang="en-US" sz="1800" dirty="0">
                <a:cs typeface="Arial" charset="0"/>
              </a:rPr>
              <a:t>pixel image </a:t>
            </a:r>
            <a:r>
              <a:rPr lang="en-US" sz="1800" dirty="0" smtClean="0">
                <a:cs typeface="Arial" charset="0"/>
              </a:rPr>
              <a:t>area</a:t>
            </a:r>
          </a:p>
          <a:p>
            <a:r>
              <a:rPr lang="en-US" sz="1800" dirty="0" smtClean="0">
                <a:cs typeface="Arial" charset="0"/>
              </a:rPr>
              <a:t>16 outputs for low readout time</a:t>
            </a:r>
            <a:endParaRPr lang="en-US" sz="1800" dirty="0">
              <a:cs typeface="Arial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7175"/>
            <a:ext cx="2484724" cy="31683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27" y="1772816"/>
            <a:ext cx="3260973" cy="43965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9619" y="6128697"/>
            <a:ext cx="250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CCD290-99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replace?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6237312"/>
            <a:ext cx="250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Device Architecture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53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CCD sensors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4341" r="4695" b="6384"/>
          <a:stretch>
            <a:fillRect/>
          </a:stretch>
        </p:blipFill>
        <p:spPr bwMode="auto">
          <a:xfrm>
            <a:off x="5063879" y="1268760"/>
            <a:ext cx="3972617" cy="237626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1413446"/>
            <a:ext cx="4392488" cy="194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kern="0" dirty="0" smtClean="0">
                <a:cs typeface="Arial" charset="0"/>
              </a:rPr>
              <a:t>&gt;90% Peak QE; wide spectral range</a:t>
            </a:r>
          </a:p>
          <a:p>
            <a:pPr marL="0" indent="0">
              <a:buNone/>
            </a:pPr>
            <a:r>
              <a:rPr lang="en-GB" sz="1800" kern="0" dirty="0" smtClean="0">
                <a:cs typeface="Arial" charset="0"/>
              </a:rPr>
              <a:t>&lt; 5 e- Read-noise at 500 kHz</a:t>
            </a:r>
          </a:p>
          <a:p>
            <a:pPr marL="0" indent="0">
              <a:buNone/>
            </a:pPr>
            <a:r>
              <a:rPr lang="en-GB" sz="1800" kern="0" dirty="0" smtClean="0">
                <a:cs typeface="Arial" charset="0"/>
              </a:rPr>
              <a:t>Differential outputs available</a:t>
            </a:r>
          </a:p>
          <a:p>
            <a:pPr marL="0" indent="0">
              <a:buNone/>
            </a:pPr>
            <a:r>
              <a:rPr lang="en-GB" sz="1800" kern="0" dirty="0" smtClean="0">
                <a:cs typeface="Arial" charset="0"/>
              </a:rPr>
              <a:t>Low output impedance</a:t>
            </a:r>
          </a:p>
          <a:p>
            <a:pPr marL="0" indent="0">
              <a:buNone/>
            </a:pPr>
            <a:r>
              <a:rPr lang="en-GB" sz="1800" kern="0" dirty="0" smtClean="0">
                <a:cs typeface="Arial" charset="0"/>
              </a:rPr>
              <a:t>&gt;99.9990% CTE</a:t>
            </a:r>
          </a:p>
          <a:p>
            <a:pPr marL="0" indent="0">
              <a:buNone/>
            </a:pPr>
            <a:r>
              <a:rPr lang="en-US" sz="1800" dirty="0">
                <a:cs typeface="Arial" charset="0"/>
              </a:rPr>
              <a:t>40 </a:t>
            </a:r>
            <a:r>
              <a:rPr lang="en-GB" sz="1800" dirty="0"/>
              <a:t>µm </a:t>
            </a:r>
            <a:r>
              <a:rPr lang="en-GB" sz="1800" dirty="0" smtClean="0"/>
              <a:t>flatness; precision height package</a:t>
            </a:r>
            <a:endParaRPr lang="en-GB" sz="1800" kern="0" dirty="0" smtClean="0">
              <a:cs typeface="Arial" charset="0"/>
            </a:endParaRPr>
          </a:p>
          <a:p>
            <a:endParaRPr lang="en-US" sz="1800" kern="0" dirty="0" smtClean="0">
              <a:cs typeface="Arial" charset="0"/>
            </a:endParaRPr>
          </a:p>
          <a:p>
            <a:endParaRPr lang="en-GB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752528" cy="30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5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Guide CCD sensors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sz="1800" dirty="0" smtClean="0"/>
              <a:t>CCD47-20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269430"/>
            <a:ext cx="7704087" cy="1871538"/>
          </a:xfrm>
        </p:spPr>
        <p:txBody>
          <a:bodyPr/>
          <a:lstStyle/>
          <a:p>
            <a:pPr lvl="1"/>
            <a:r>
              <a:rPr lang="en-US" sz="1600" dirty="0">
                <a:cs typeface="Arial" charset="0"/>
              </a:rPr>
              <a:t>Non-inverted, </a:t>
            </a:r>
            <a:r>
              <a:rPr lang="en-US" sz="1600" dirty="0" smtClean="0">
                <a:cs typeface="Arial" charset="0"/>
              </a:rPr>
              <a:t>frame </a:t>
            </a:r>
            <a:r>
              <a:rPr lang="en-US" sz="1600" dirty="0">
                <a:cs typeface="Arial" charset="0"/>
              </a:rPr>
              <a:t>transfer (with store shield), </a:t>
            </a:r>
            <a:r>
              <a:rPr lang="en-US" sz="1600" dirty="0" smtClean="0">
                <a:cs typeface="Arial" charset="0"/>
              </a:rPr>
              <a:t>deep </a:t>
            </a:r>
            <a:r>
              <a:rPr lang="en-US" sz="1600" dirty="0">
                <a:cs typeface="Arial" charset="0"/>
              </a:rPr>
              <a:t>depletion, a</a:t>
            </a:r>
            <a:r>
              <a:rPr lang="en-US" sz="1600" dirty="0" smtClean="0">
                <a:cs typeface="Arial" charset="0"/>
              </a:rPr>
              <a:t>stro </a:t>
            </a:r>
            <a:r>
              <a:rPr lang="en-US" sz="1600" dirty="0">
                <a:cs typeface="Arial" charset="0"/>
              </a:rPr>
              <a:t>multi-2</a:t>
            </a:r>
          </a:p>
          <a:p>
            <a:pPr lvl="1"/>
            <a:r>
              <a:rPr lang="en-US" sz="1600" dirty="0" smtClean="0">
                <a:cs typeface="Arial" charset="0"/>
              </a:rPr>
              <a:t>Established device type; </a:t>
            </a:r>
            <a:r>
              <a:rPr lang="en-GB" sz="1600" dirty="0" smtClean="0">
                <a:cs typeface="Arial" charset="0"/>
              </a:rPr>
              <a:t>customised</a:t>
            </a:r>
            <a:r>
              <a:rPr lang="en-US" sz="1600" dirty="0" smtClean="0">
                <a:cs typeface="Arial" charset="0"/>
              </a:rPr>
              <a:t> for this focal plane application</a:t>
            </a:r>
          </a:p>
          <a:p>
            <a:pPr lvl="1"/>
            <a:r>
              <a:rPr lang="en-US" sz="1600" dirty="0" smtClean="0">
                <a:cs typeface="Arial" charset="0"/>
              </a:rPr>
              <a:t>Custom </a:t>
            </a:r>
            <a:r>
              <a:rPr lang="en-US" sz="1600" dirty="0">
                <a:cs typeface="Arial" charset="0"/>
              </a:rPr>
              <a:t>Invar package (20.0 mm </a:t>
            </a:r>
            <a:r>
              <a:rPr lang="en-US" sz="1600" dirty="0" smtClean="0">
                <a:cs typeface="Arial" charset="0"/>
              </a:rPr>
              <a:t>precision height </a:t>
            </a:r>
            <a:r>
              <a:rPr lang="en-US" sz="1600" dirty="0">
                <a:cs typeface="Arial" charset="0"/>
              </a:rPr>
              <a:t>including shims)</a:t>
            </a:r>
          </a:p>
          <a:p>
            <a:pPr lvl="1"/>
            <a:r>
              <a:rPr lang="en-US" sz="1600" dirty="0">
                <a:cs typeface="Arial" charset="0"/>
              </a:rPr>
              <a:t>Custom flexi-cables; two </a:t>
            </a:r>
            <a:r>
              <a:rPr lang="en-US" sz="1600" dirty="0" smtClean="0">
                <a:cs typeface="Arial" charset="0"/>
              </a:rPr>
              <a:t>micro-D </a:t>
            </a:r>
            <a:r>
              <a:rPr lang="en-US" sz="1600" dirty="0">
                <a:cs typeface="Arial" charset="0"/>
              </a:rPr>
              <a:t>connectors</a:t>
            </a:r>
          </a:p>
          <a:p>
            <a:pPr lvl="1"/>
            <a:r>
              <a:rPr lang="en-US" sz="1600" dirty="0">
                <a:cs typeface="Arial" charset="0"/>
              </a:rPr>
              <a:t>1024 X 1024 13 </a:t>
            </a:r>
            <a:r>
              <a:rPr lang="en-US" altLang="en-US" sz="1600" dirty="0"/>
              <a:t>µ</a:t>
            </a:r>
            <a:r>
              <a:rPr lang="en-US" sz="1600" dirty="0" smtClean="0">
                <a:cs typeface="Arial" charset="0"/>
              </a:rPr>
              <a:t>m </a:t>
            </a:r>
            <a:r>
              <a:rPr lang="en-US" sz="1600" dirty="0">
                <a:cs typeface="Arial" charset="0"/>
              </a:rPr>
              <a:t>pixel image </a:t>
            </a:r>
            <a:r>
              <a:rPr lang="en-US" sz="1600" dirty="0" smtClean="0">
                <a:cs typeface="Arial" charset="0"/>
              </a:rPr>
              <a:t>area</a:t>
            </a:r>
          </a:p>
          <a:p>
            <a:pPr lvl="1"/>
            <a:r>
              <a:rPr lang="en-US" sz="1600" dirty="0" smtClean="0">
                <a:cs typeface="Arial" charset="0"/>
              </a:rPr>
              <a:t>Same Spectral response as science sensors</a:t>
            </a:r>
            <a:endParaRPr lang="en-US" sz="1600" dirty="0">
              <a:cs typeface="Arial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5"/>
            <a:ext cx="2880320" cy="404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974167" cy="30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62373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Device Architecture; </a:t>
            </a:r>
            <a:r>
              <a:rPr lang="en-GB" sz="1400" dirty="0" smtClean="0">
                <a:latin typeface="+mj-lt"/>
              </a:rPr>
              <a:t>ignore pin numbers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DMP assembly pictures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7864" y="1340768"/>
            <a:ext cx="518457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Gold-plated Silicon Carbide plate (lower surface)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88224" y="2215645"/>
            <a:ext cx="2232248" cy="34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Top surface of plate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952328" cy="2214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64354"/>
            <a:ext cx="3008979" cy="2256734"/>
          </a:xfrm>
          <a:prstGeom prst="rect">
            <a:avLst/>
          </a:prstGeom>
        </p:spPr>
      </p:pic>
      <p:pic>
        <p:nvPicPr>
          <p:cNvPr id="1026" name="Picture 2" descr="P702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1145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26110" y="5132635"/>
            <a:ext cx="3420380" cy="34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CCD290 prepared for insertion</a:t>
            </a:r>
          </a:p>
        </p:txBody>
      </p:sp>
      <p:pic>
        <p:nvPicPr>
          <p:cNvPr id="1027" name="Picture 3" descr="P70200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60" y="3657052"/>
            <a:ext cx="1708118" cy="24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320618" y="6066069"/>
            <a:ext cx="2499854" cy="34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CCD47 being inserted</a:t>
            </a:r>
          </a:p>
        </p:txBody>
      </p:sp>
    </p:spTree>
    <p:extLst>
      <p:ext uri="{BB962C8B-B14F-4D97-AF65-F5344CB8AC3E}">
        <p14:creationId xmlns:p14="http://schemas.microsoft.com/office/powerpoint/2010/main" val="98030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DMP assembly pictures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1268760"/>
            <a:ext cx="2852828" cy="283742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60032" y="5589240"/>
            <a:ext cx="367240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All sensors assembled onto plate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3848" y="1340768"/>
            <a:ext cx="4347972" cy="3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Underside of plate with sensors installed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82631"/>
            <a:ext cx="3024336" cy="251471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62443" y="6158988"/>
            <a:ext cx="3387669" cy="3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It fits in the metrology machine!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53612"/>
            <a:ext cx="3888432" cy="35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4041"/>
            <a:ext cx="8207375" cy="49672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Plate design complete</a:t>
            </a:r>
          </a:p>
          <a:p>
            <a:pPr eaLnBrk="1" hangingPunct="1"/>
            <a:r>
              <a:rPr lang="en-US" altLang="en-US" dirty="0" smtClean="0"/>
              <a:t>Plate procurement complete (3), including gold coating (in-house)</a:t>
            </a:r>
          </a:p>
          <a:p>
            <a:pPr eaLnBrk="1" hangingPunct="1"/>
            <a:r>
              <a:rPr lang="en-US" altLang="en-US" dirty="0" smtClean="0"/>
              <a:t>Trial plate fully assembled with dummy devices</a:t>
            </a:r>
          </a:p>
          <a:p>
            <a:pPr eaLnBrk="1" hangingPunct="1"/>
            <a:r>
              <a:rPr lang="en-US" altLang="en-US" dirty="0" smtClean="0"/>
              <a:t>First deliverable DMP assembled with all fixtures and sensors</a:t>
            </a:r>
          </a:p>
          <a:p>
            <a:pPr eaLnBrk="1" hangingPunct="1"/>
            <a:r>
              <a:rPr lang="en-US" altLang="en-US" dirty="0" smtClean="0"/>
              <a:t>CCDs in progress for following two DMPs</a:t>
            </a:r>
          </a:p>
          <a:p>
            <a:pPr eaLnBrk="1" hangingPunct="1"/>
            <a:r>
              <a:rPr lang="en-US" altLang="en-US" dirty="0" smtClean="0"/>
              <a:t>Custom transport box designed and manufactured</a:t>
            </a:r>
          </a:p>
          <a:p>
            <a:pPr eaLnBrk="1" hangingPunct="1"/>
            <a:r>
              <a:rPr lang="en-US" altLang="en-US" dirty="0" smtClean="0"/>
              <a:t>Packing crate and transport box have been drop &amp; vibration tested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Delivery of first DMP – Due Oct 2013</a:t>
            </a:r>
          </a:p>
          <a:p>
            <a:pPr eaLnBrk="1" hangingPunct="1"/>
            <a:r>
              <a:rPr lang="en-US" altLang="en-US" dirty="0" smtClean="0"/>
              <a:t>Delivery of following DMPs- Due Jan 2014 &amp; March 2014</a:t>
            </a:r>
          </a:p>
          <a:p>
            <a:pPr eaLnBrk="1" hangingPunct="1"/>
            <a:endParaRPr lang="en-US" altLang="en-US" dirty="0"/>
          </a:p>
          <a:p>
            <a:r>
              <a:rPr lang="en-US" altLang="en-US" dirty="0"/>
              <a:t>Installation in OSU camera and cryogenic tests to </a:t>
            </a:r>
            <a:r>
              <a:rPr lang="en-US" altLang="en-US" dirty="0" smtClean="0"/>
              <a:t>follow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482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7375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b="1" dirty="0" smtClean="0"/>
              <a:t>Korea Micro-lensing Telescope Network (KMTN)- focal planes</a:t>
            </a:r>
          </a:p>
          <a:p>
            <a:pPr marL="0" indent="0" algn="ctr">
              <a:buNone/>
            </a:pPr>
            <a:r>
              <a:rPr lang="en-GB" sz="1800" b="1" dirty="0" smtClean="0"/>
              <a:t> </a:t>
            </a:r>
          </a:p>
          <a:p>
            <a:pPr algn="just"/>
            <a:r>
              <a:rPr lang="en-GB" sz="1800" dirty="0" smtClean="0"/>
              <a:t>Three 1.6-m southern-hemisphere telescopes.</a:t>
            </a:r>
          </a:p>
          <a:p>
            <a:pPr algn="just"/>
            <a:r>
              <a:rPr lang="en-GB" sz="1800" dirty="0" smtClean="0"/>
              <a:t>Continuous monitoring of micro-lensing events in the galactic bulge.</a:t>
            </a:r>
          </a:p>
          <a:p>
            <a:pPr algn="just"/>
            <a:r>
              <a:rPr lang="en-GB" sz="1800" dirty="0" smtClean="0"/>
              <a:t>Each telescope equipped with a 340 megapixel camera.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algn="just"/>
            <a:r>
              <a:rPr lang="en-GB" sz="1800" dirty="0" smtClean="0"/>
              <a:t>OSU designs and builds the three cameras with electronics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e2v designs and builds the three focal planes with sensors</a:t>
            </a:r>
          </a:p>
          <a:p>
            <a:pPr algn="just"/>
            <a:r>
              <a:rPr lang="en-GB" sz="1800" dirty="0" smtClean="0"/>
              <a:t>	Custom-designed precision cryogenic detector mounting plates</a:t>
            </a:r>
          </a:p>
          <a:p>
            <a:pPr algn="just"/>
            <a:r>
              <a:rPr lang="en-GB" sz="1800" dirty="0" smtClean="0"/>
              <a:t>	Optimised custom sensors</a:t>
            </a:r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4813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07375" cy="511189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 smtClean="0"/>
              <a:t>KMTNet detector mounting plates</a:t>
            </a:r>
          </a:p>
          <a:p>
            <a:pPr eaLnBrk="1" hangingPunct="1"/>
            <a:r>
              <a:rPr lang="en-US" altLang="en-US" dirty="0" smtClean="0"/>
              <a:t>Plate design</a:t>
            </a:r>
            <a:r>
              <a:rPr lang="en-US" altLang="en-US" dirty="0"/>
              <a:t> </a:t>
            </a:r>
            <a:r>
              <a:rPr lang="en-US" altLang="en-US" dirty="0" smtClean="0"/>
              <a:t>meets specification</a:t>
            </a:r>
          </a:p>
          <a:p>
            <a:pPr eaLnBrk="1" hangingPunct="1"/>
            <a:r>
              <a:rPr lang="en-US" altLang="en-US" dirty="0" smtClean="0"/>
              <a:t>Science CCDs- designed, manufactured, and fitted to first plate</a:t>
            </a:r>
          </a:p>
          <a:p>
            <a:pPr eaLnBrk="1" hangingPunct="1"/>
            <a:r>
              <a:rPr lang="en-US" altLang="en-US" dirty="0" smtClean="0"/>
              <a:t>Guide CCDs- designed, manufactured and fitted to first plate</a:t>
            </a:r>
          </a:p>
          <a:p>
            <a:pPr eaLnBrk="1" hangingPunct="1"/>
            <a:r>
              <a:rPr lang="en-US" altLang="en-US" dirty="0" smtClean="0"/>
              <a:t>Plate assembly- jigs and fixtures complete</a:t>
            </a:r>
          </a:p>
          <a:p>
            <a:pPr eaLnBrk="1" hangingPunct="1"/>
            <a:endParaRPr lang="en-US" altLang="en-US" sz="1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b="1" dirty="0" smtClean="0">
                <a:solidFill>
                  <a:srgbClr val="00B050"/>
                </a:solidFill>
              </a:rPr>
              <a:t>e2v Generic capability</a:t>
            </a:r>
          </a:p>
          <a:p>
            <a:pPr eaLnBrk="1" hangingPunct="1"/>
            <a:r>
              <a:rPr lang="en-GB" altLang="en-US" dirty="0" smtClean="0">
                <a:solidFill>
                  <a:srgbClr val="00B050"/>
                </a:solidFill>
              </a:rPr>
              <a:t>Optimised</a:t>
            </a:r>
            <a:r>
              <a:rPr lang="en-US" altLang="en-US" dirty="0" smtClean="0">
                <a:solidFill>
                  <a:srgbClr val="00B050"/>
                </a:solidFill>
              </a:rPr>
              <a:t> sensor designs (science and guide)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Custom plate design for cryogenic use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Detailed FEA model; thermal &amp; mechanical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Precision plate manufacture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Precision assembly and metrology</a:t>
            </a:r>
          </a:p>
          <a:p>
            <a:pPr eaLnBrk="1" hangingPunct="1"/>
            <a:endParaRPr lang="en-US" altLang="en-US" sz="1200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Other shapes &amp; sizes</a:t>
            </a:r>
          </a:p>
          <a:p>
            <a:pPr eaLnBrk="1" hangingPunct="1"/>
            <a:endParaRPr lang="en-US" altLang="en-US" sz="1200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Electronics and cryogenic camera capability </a:t>
            </a:r>
            <a:r>
              <a:rPr lang="en-US" altLang="en-US" sz="1600" b="1" dirty="0" smtClean="0">
                <a:solidFill>
                  <a:srgbClr val="00B050"/>
                </a:solidFill>
              </a:rPr>
              <a:t>[J-PAS paper SPIE 8453-20]</a:t>
            </a:r>
            <a:endParaRPr lang="en-US" altLang="en-US" sz="1600" b="1" dirty="0">
              <a:solidFill>
                <a:srgbClr val="00B050"/>
              </a:solidFill>
            </a:endParaRP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81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Acknowledgements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members of the teams at Ohio State University and e2v technologies contributed to the work presented here.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 smtClean="0"/>
              <a:t>The detailed design was done at e2v but with multiple constructive dialogues with OSU.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 smtClean="0"/>
              <a:t>The design and manufacture of a precision plate with high performance (flatness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 relies on well defined interface definition.</a:t>
            </a:r>
          </a:p>
          <a:p>
            <a:pPr eaLnBrk="1" hangingPunct="1"/>
            <a:endParaRPr lang="en-US" altLang="en-US" sz="1400" b="1" dirty="0" smtClean="0"/>
          </a:p>
          <a:p>
            <a:pPr eaLnBrk="1" hangingPunct="1"/>
            <a:r>
              <a:rPr lang="en-US" altLang="en-US" dirty="0" smtClean="0">
                <a:solidFill>
                  <a:srgbClr val="E47A25"/>
                </a:solidFill>
              </a:rPr>
              <a:t>A plug for 2014 SPIE Montreal-</a:t>
            </a:r>
          </a:p>
          <a:p>
            <a:pPr marL="0" indent="0" eaLnBrk="1" hangingPunct="1">
              <a:buNone/>
            </a:pPr>
            <a:r>
              <a:rPr lang="en-US" altLang="en-US" sz="1600" b="1" dirty="0" smtClean="0">
                <a:solidFill>
                  <a:srgbClr val="E47A25"/>
                </a:solidFill>
              </a:rPr>
              <a:t>	e2v also does large-area backthinned CMOS. Look for-</a:t>
            </a:r>
          </a:p>
          <a:p>
            <a:pPr eaLnBrk="1" hangingPunct="1"/>
            <a:r>
              <a:rPr lang="en-US" altLang="en-US" sz="1600" dirty="0" smtClean="0">
                <a:solidFill>
                  <a:srgbClr val="E47A25"/>
                </a:solidFill>
              </a:rPr>
              <a:t>TAOS. 2k4k science sensors; 20 fps with ~ 100 ROI’s. </a:t>
            </a:r>
            <a:r>
              <a:rPr lang="en-US" altLang="en-US" sz="1600" dirty="0">
                <a:solidFill>
                  <a:srgbClr val="E47A25"/>
                </a:solidFill>
              </a:rPr>
              <a:t>P</a:t>
            </a:r>
            <a:r>
              <a:rPr lang="en-US" altLang="en-US" sz="1600" dirty="0" smtClean="0">
                <a:solidFill>
                  <a:srgbClr val="E47A25"/>
                </a:solidFill>
              </a:rPr>
              <a:t>rototype results in 2014.</a:t>
            </a:r>
          </a:p>
          <a:p>
            <a:r>
              <a:rPr lang="en-US" altLang="en-US" sz="1600" dirty="0" smtClean="0">
                <a:solidFill>
                  <a:srgbClr val="E47A25"/>
                </a:solidFill>
              </a:rPr>
              <a:t>NGSD. ~800X800 WFS, 700 fps.  [Mark Downing; Wed am,] </a:t>
            </a:r>
            <a:r>
              <a:rPr lang="en-US" altLang="en-US" sz="1600" dirty="0">
                <a:solidFill>
                  <a:srgbClr val="E47A25"/>
                </a:solidFill>
              </a:rPr>
              <a:t>Prototype results in 2014.</a:t>
            </a:r>
          </a:p>
          <a:p>
            <a:pPr eaLnBrk="1" hangingPunct="1"/>
            <a:endParaRPr lang="en-US" altLang="en-US" sz="1400" b="1" dirty="0" smtClean="0"/>
          </a:p>
          <a:p>
            <a:pPr eaLnBrk="1" hangingPunct="1"/>
            <a:r>
              <a:rPr lang="en-US" altLang="en-US" sz="1600" b="1" dirty="0" smtClean="0">
                <a:solidFill>
                  <a:srgbClr val="00B050"/>
                </a:solidFill>
              </a:rPr>
              <a:t>4k4k FT EMCCD &gt;5 fps photon counting chip.  Doug Jordan. Wed. am.</a:t>
            </a:r>
            <a:endParaRPr lang="en-US" altLang="en-US" sz="1600" b="1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</a:pPr>
            <a:endParaRPr lang="en-US" altLang="en-US" dirty="0" smtClean="0"/>
          </a:p>
          <a:p>
            <a:pPr marL="0" indent="0" algn="ctr" eaLnBrk="1" hangingPunct="1">
              <a:buNone/>
            </a:pPr>
            <a:r>
              <a:rPr lang="en-US" altLang="en-US" dirty="0" smtClean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79999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20939"/>
            <a:ext cx="2951559" cy="491637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CONTENTS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dirty="0"/>
              <a:t>KMTN </a:t>
            </a:r>
            <a:r>
              <a:rPr lang="en-GB" sz="1800" dirty="0" smtClean="0"/>
              <a:t>project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/>
              <a:t>CCD camera </a:t>
            </a:r>
            <a:r>
              <a:rPr lang="en-GB" sz="1800" dirty="0" smtClean="0"/>
              <a:t>overview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/>
              <a:t>Plate </a:t>
            </a:r>
            <a:r>
              <a:rPr lang="en-GB" sz="1800" dirty="0" smtClean="0"/>
              <a:t>design and layout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 smtClean="0"/>
              <a:t>FEA modelling of plate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/>
              <a:t>Science </a:t>
            </a:r>
            <a:r>
              <a:rPr lang="en-GB" sz="1800" dirty="0" smtClean="0"/>
              <a:t>sensors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Guide sensors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Plate assembly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Status</a:t>
            </a:r>
            <a:endParaRPr lang="en-GB" sz="18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dirty="0" smtClean="0"/>
              <a:t>Summary</a:t>
            </a:r>
            <a:endParaRPr lang="en-GB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2900715" cy="20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04813"/>
            <a:ext cx="6119911" cy="649287"/>
          </a:xfrm>
        </p:spPr>
        <p:txBody>
          <a:bodyPr/>
          <a:lstStyle/>
          <a:p>
            <a:r>
              <a:rPr lang="en-GB" dirty="0" smtClean="0"/>
              <a:t>The Korea Microlensing Telescope Network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sz="1600" dirty="0" smtClean="0"/>
              <a:t>Discovering extrasolar planets using microlensing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935433"/>
          </a:xfrm>
          <a:solidFill>
            <a:schemeClr val="tx2"/>
          </a:solidFill>
        </p:spPr>
        <p:txBody>
          <a:bodyPr/>
          <a:lstStyle/>
          <a:p>
            <a:pPr marL="0" indent="0" algn="just">
              <a:buNone/>
            </a:pPr>
            <a:r>
              <a:rPr lang="en-US" altLang="en-US" sz="1800" dirty="0"/>
              <a:t>Planet searches with microlensing have mostly been done with wide field surveys to find candidates and </a:t>
            </a:r>
            <a:r>
              <a:rPr lang="en-US" altLang="en-US" sz="1800" u="sng" dirty="0" smtClean="0"/>
              <a:t>then</a:t>
            </a:r>
            <a:r>
              <a:rPr lang="en-US" altLang="en-US" sz="1800" dirty="0" smtClean="0"/>
              <a:t> follow-up observations </a:t>
            </a:r>
            <a:r>
              <a:rPr lang="en-US" altLang="en-US" sz="1800" dirty="0"/>
              <a:t>with a </a:t>
            </a:r>
            <a:r>
              <a:rPr lang="en-US" altLang="en-US" sz="1800" u="sng" dirty="0"/>
              <a:t>heterogeneous</a:t>
            </a:r>
            <a:r>
              <a:rPr lang="en-US" altLang="en-US" sz="1800" dirty="0"/>
              <a:t> data set to get the required temporal coverage</a:t>
            </a:r>
            <a:r>
              <a:rPr lang="en-US" altLang="en-US" sz="1800" dirty="0" smtClean="0"/>
              <a:t>.</a:t>
            </a:r>
            <a:endParaRPr lang="en-GB" sz="1800" dirty="0"/>
          </a:p>
        </p:txBody>
      </p:sp>
      <p:pic>
        <p:nvPicPr>
          <p:cNvPr id="5" name="Picture 4" descr="C:\Documents and Settings\Kim\바탕 화면\sites.jpg"/>
          <p:cNvPicPr>
            <a:picLocks noChangeAspect="1" noChangeArrowheads="1"/>
          </p:cNvPicPr>
          <p:nvPr/>
        </p:nvPicPr>
        <p:blipFill>
          <a:blip r:embed="rId2"/>
          <a:srcRect l="3847" r="5769"/>
          <a:stretch>
            <a:fillRect/>
          </a:stretch>
        </p:blipFill>
        <p:spPr bwMode="auto">
          <a:xfrm>
            <a:off x="4542826" y="2713806"/>
            <a:ext cx="4420595" cy="373953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2564904"/>
            <a:ext cx="4435322" cy="15121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en-US" altLang="en-US" sz="1800" kern="0" dirty="0" smtClean="0"/>
              <a:t>KMTNet will have </a:t>
            </a:r>
            <a:r>
              <a:rPr lang="en-US" altLang="en-US" sz="1800" u="sng" kern="0" dirty="0" smtClean="0"/>
              <a:t>one</a:t>
            </a:r>
            <a:r>
              <a:rPr lang="en-US" altLang="en-US" sz="1800" kern="0" dirty="0" smtClean="0"/>
              <a:t> primary data set covering 16 square degrees.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en-US" sz="1800" kern="0" dirty="0" smtClean="0"/>
              <a:t>Continuous 24 hour coverage of &gt;100 million objects in the galactic bulge. Light curves for objects down to magnitude 20.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GB" sz="1800" kern="0" dirty="0"/>
          </a:p>
        </p:txBody>
      </p:sp>
      <p:sp>
        <p:nvSpPr>
          <p:cNvPr id="7" name="Rectangle 6"/>
          <p:cNvSpPr/>
          <p:nvPr/>
        </p:nvSpPr>
        <p:spPr>
          <a:xfrm>
            <a:off x="179512" y="4122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800" b="1" dirty="0" smtClean="0">
                <a:latin typeface="+mn-lt"/>
              </a:rPr>
              <a:t>Southern Hemisphere KMTNet sites:</a:t>
            </a:r>
            <a:r>
              <a:rPr lang="en-US" altLang="en-US" sz="1800" b="1" dirty="0">
                <a:latin typeface="+mn-lt"/>
              </a:rPr>
              <a:t/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dirty="0">
                <a:latin typeface="+mn-lt"/>
              </a:rPr>
              <a:t>Cerro </a:t>
            </a:r>
            <a:r>
              <a:rPr lang="en-US" altLang="en-US" sz="1800" dirty="0" err="1">
                <a:latin typeface="+mn-lt"/>
              </a:rPr>
              <a:t>Tololo</a:t>
            </a:r>
            <a:r>
              <a:rPr lang="en-US" altLang="en-US" sz="1800" dirty="0">
                <a:latin typeface="+mn-lt"/>
              </a:rPr>
              <a:t> Inter-American </a:t>
            </a:r>
            <a:r>
              <a:rPr lang="en-US" altLang="en-US" sz="1800" dirty="0" smtClean="0">
                <a:latin typeface="+mn-lt"/>
              </a:rPr>
              <a:t>Observatory</a:t>
            </a:r>
          </a:p>
          <a:p>
            <a:r>
              <a:rPr lang="en-US" altLang="en-US" sz="1800" dirty="0" smtClean="0">
                <a:latin typeface="+mn-lt"/>
              </a:rPr>
              <a:t>South </a:t>
            </a:r>
            <a:r>
              <a:rPr lang="en-US" altLang="en-US" sz="1800" dirty="0">
                <a:latin typeface="+mn-lt"/>
              </a:rPr>
              <a:t>African Astronomical </a:t>
            </a:r>
            <a:r>
              <a:rPr lang="en-US" altLang="en-US" sz="1800" dirty="0" smtClean="0">
                <a:latin typeface="+mn-lt"/>
              </a:rPr>
              <a:t>Observatory</a:t>
            </a:r>
          </a:p>
          <a:p>
            <a:r>
              <a:rPr lang="en-US" altLang="en-US" sz="1800" dirty="0" smtClean="0">
                <a:latin typeface="+mn-lt"/>
              </a:rPr>
              <a:t>Siding </a:t>
            </a:r>
            <a:r>
              <a:rPr lang="en-US" altLang="en-US" sz="1800" dirty="0">
                <a:latin typeface="+mn-lt"/>
              </a:rPr>
              <a:t>Springs </a:t>
            </a:r>
            <a:r>
              <a:rPr lang="en-US" altLang="en-US" sz="1800" dirty="0" smtClean="0">
                <a:latin typeface="+mn-lt"/>
              </a:rPr>
              <a:t>Observatory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Three 1.6m telescopes</a:t>
            </a:r>
          </a:p>
          <a:p>
            <a:r>
              <a:rPr lang="en-US" sz="1800" dirty="0" smtClean="0">
                <a:latin typeface="+mn-lt"/>
              </a:rPr>
              <a:t>Each with a 340 megapixel camera</a:t>
            </a:r>
          </a:p>
          <a:p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2v sensors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 OSU cameras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60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Korea Microlensing Telescope Network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sz="1800" dirty="0" smtClean="0"/>
              <a:t>The microlensing technique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" y="1349637"/>
            <a:ext cx="4418020" cy="25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52" y="2348880"/>
            <a:ext cx="4419843" cy="41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341439"/>
            <a:ext cx="4320480" cy="647401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Matter in nearby object bends light (gravitational lens) of distant source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5300" y="4293096"/>
            <a:ext cx="4314752" cy="19265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kern="0" dirty="0" smtClean="0"/>
              <a:t>Source is magnified and extrasolar planets can be detected. </a:t>
            </a:r>
          </a:p>
          <a:p>
            <a:pPr marL="0" indent="0" algn="just">
              <a:buFontTx/>
              <a:buNone/>
            </a:pPr>
            <a:r>
              <a:rPr lang="en-US" altLang="en-US" kern="0" dirty="0" smtClean="0"/>
              <a:t>KMTNet measures light curves to detect planets efficiently.</a:t>
            </a:r>
          </a:p>
          <a:p>
            <a:pPr marL="0" indent="0" algn="just">
              <a:buFontTx/>
              <a:buNone/>
            </a:pPr>
            <a:r>
              <a:rPr lang="en-US" altLang="en-US" kern="0" dirty="0" smtClean="0"/>
              <a:t>Planetary systems and variable objects explored.</a:t>
            </a:r>
          </a:p>
          <a:p>
            <a:pPr marL="0" indent="0">
              <a:buFontTx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70226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CCD Camera overview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sz="1800" dirty="0" smtClean="0"/>
              <a:t>Cryogenic focal plane assembly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439"/>
            <a:ext cx="3815655" cy="1223465"/>
          </a:xfrm>
        </p:spPr>
        <p:txBody>
          <a:bodyPr/>
          <a:lstStyle/>
          <a:p>
            <a:r>
              <a:rPr lang="en-US" altLang="en-US" sz="1800" dirty="0" smtClean="0"/>
              <a:t>Four 9k x 9k Science CCDs</a:t>
            </a:r>
          </a:p>
          <a:p>
            <a:r>
              <a:rPr lang="en-US" altLang="en-US" sz="1800" dirty="0" smtClean="0"/>
              <a:t>Four 1k x 1k FT Guide CCDs</a:t>
            </a:r>
          </a:p>
          <a:p>
            <a:r>
              <a:rPr lang="en-US" altLang="en-US" sz="1800" dirty="0" smtClean="0"/>
              <a:t>Closed Cycle Cooling System</a:t>
            </a:r>
            <a:endParaRPr lang="en-US" alt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5488" r="4941" b="11439"/>
          <a:stretch/>
        </p:blipFill>
        <p:spPr bwMode="auto">
          <a:xfrm>
            <a:off x="181097" y="3573016"/>
            <a:ext cx="484531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4048" y="5553572"/>
            <a:ext cx="2807543" cy="39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OSU cryogenic camera</a:t>
            </a:r>
            <a:endParaRPr lang="en-US" altLang="en-US" sz="1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01367" y="2601092"/>
            <a:ext cx="3118705" cy="3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e2v detector mounting plate</a:t>
            </a:r>
            <a:endParaRPr lang="en-US" altLang="en-US" sz="18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318239"/>
            <a:ext cx="3764811" cy="26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CCD Camera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439"/>
            <a:ext cx="3815655" cy="1367481"/>
          </a:xfrm>
        </p:spPr>
        <p:txBody>
          <a:bodyPr/>
          <a:lstStyle/>
          <a:p>
            <a:r>
              <a:rPr lang="en-US" altLang="en-US" sz="1800" dirty="0" smtClean="0"/>
              <a:t>OSU Camera System</a:t>
            </a:r>
          </a:p>
          <a:p>
            <a:r>
              <a:rPr lang="en-US" altLang="en-US" sz="1800" dirty="0" smtClean="0"/>
              <a:t>4 Element Prime Focus Corrector</a:t>
            </a:r>
          </a:p>
          <a:p>
            <a:r>
              <a:rPr lang="en-US" altLang="en-US" sz="1800" dirty="0" smtClean="0"/>
              <a:t>Closed Cycle Cooling System</a:t>
            </a:r>
          </a:p>
          <a:p>
            <a:r>
              <a:rPr lang="en-US" altLang="en-US" sz="1800" dirty="0" smtClean="0"/>
              <a:t>Three systems under construction</a:t>
            </a:r>
            <a:endParaRPr lang="en-US" altLang="en-US" sz="1800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8350" y="1340768"/>
            <a:ext cx="310104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667" r="2229" b="5809"/>
          <a:stretch/>
        </p:blipFill>
        <p:spPr>
          <a:xfrm>
            <a:off x="611560" y="3202385"/>
            <a:ext cx="4536504" cy="3106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48833" y="5445224"/>
            <a:ext cx="2807543" cy="39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800" kern="0" dirty="0" smtClean="0"/>
              <a:t>Camera at prime focus</a:t>
            </a:r>
            <a:endParaRPr lang="en-US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6724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Mounting Plate (DMP) Design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1800" dirty="0" smtClean="0"/>
              <a:t>Key Features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01567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Material: Silicon Carbide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Size: 320mm diameter x 20mm thick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Low emissivity gold sputtered on lower surface and side walls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Mounting holes/plates for science sensors</a:t>
            </a:r>
            <a:endParaRPr lang="en-GB" sz="1800" dirty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80786D"/>
                </a:solidFill>
                <a:latin typeface="MetaNormal-Roman"/>
              </a:rPr>
              <a:t>Mounting holes/plates for </a:t>
            </a: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guide sensors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Provision for guide rods and support of flex-cables</a:t>
            </a:r>
            <a:endParaRPr lang="en-GB" sz="1800" dirty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Features to facilitate device assembly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Annular side ring for protection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Provision for temporary glass cover during handling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Mounting fixtures for plate heaters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Mounting fixtures for temperature sensors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Fixtures for cold strap attachment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Fixtures for plate mechanical fixing to camera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0786D"/>
                </a:solidFill>
                <a:latin typeface="MetaNormal-Roman"/>
              </a:rPr>
              <a:t>Provision for retention in handling ring during assembly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80786D"/>
              </a:solidFill>
              <a:latin typeface="MetaNormal-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644189" cy="2259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4797152"/>
            <a:ext cx="26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Plate with Invar fixtures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66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Mounting Plate (DMP) Design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01567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Finish: Lapped to within 5µm flatness on top and bottom faces, and 50µm parallelism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Features on top surface: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Holes to control alignment of devices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Pockets to retain Invar plates used to assemble components</a:t>
            </a:r>
            <a:endParaRPr lang="en-GB" sz="1400" dirty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Features on bottom surface: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Blind holes to accept Invar threaded inserts to assemble components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Pockets to allow clearance around device assembly fasteners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80786D"/>
              </a:solidFill>
              <a:latin typeface="MetaNormal-Roman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Other Features: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Slots to allow access of Flexi Connectors and assembly tools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Holes to allow access of device handling tools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80786D"/>
                </a:solidFill>
                <a:latin typeface="MetaNormal-Roman"/>
              </a:rPr>
              <a:t>Clearance holes for component assembly screws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4079252"/>
            <a:ext cx="3528391" cy="25181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196752"/>
            <a:ext cx="3499002" cy="2433562"/>
          </a:xfrm>
        </p:spPr>
      </p:pic>
      <p:sp>
        <p:nvSpPr>
          <p:cNvPr id="7" name="TextBox 6"/>
          <p:cNvSpPr txBox="1"/>
          <p:nvPr/>
        </p:nvSpPr>
        <p:spPr>
          <a:xfrm>
            <a:off x="5004048" y="3645024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Top and lower plate views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90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1 NEW">
  <a:themeElements>
    <a:clrScheme name="">
      <a:dk1>
        <a:srgbClr val="2B2B2B"/>
      </a:dk1>
      <a:lt1>
        <a:srgbClr val="7CA7D8"/>
      </a:lt1>
      <a:dk2>
        <a:srgbClr val="FFFFFF"/>
      </a:dk2>
      <a:lt2>
        <a:srgbClr val="BACDEB"/>
      </a:lt2>
      <a:accent1>
        <a:srgbClr val="00295D"/>
      </a:accent1>
      <a:accent2>
        <a:srgbClr val="F7B030"/>
      </a:accent2>
      <a:accent3>
        <a:srgbClr val="BFD0E9"/>
      </a:accent3>
      <a:accent4>
        <a:srgbClr val="232323"/>
      </a:accent4>
      <a:accent5>
        <a:srgbClr val="AAACB6"/>
      </a:accent5>
      <a:accent6>
        <a:srgbClr val="E09F2A"/>
      </a:accent6>
      <a:hlink>
        <a:srgbClr val="0000A4"/>
      </a:hlink>
      <a:folHlink>
        <a:srgbClr val="0000A4"/>
      </a:folHlink>
    </a:clrScheme>
    <a:fontScheme name="2010 final template">
      <a:majorFont>
        <a:latin typeface="MetaNormal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10 final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final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8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242B78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CACBE"/>
        </a:accent5>
        <a:accent6>
          <a:srgbClr val="E70000"/>
        </a:accent6>
        <a:hlink>
          <a:srgbClr val="BEBE7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2011 NEW</Template>
  <TotalTime>1018</TotalTime>
  <Words>1168</Words>
  <Application>Microsoft Office PowerPoint</Application>
  <PresentationFormat>Presentazione su schermo (4:3)</PresentationFormat>
  <Paragraphs>209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Powerpoint Template 2011 NEW</vt:lpstr>
      <vt:lpstr>The KMTNet 340 Megapixel focal planes</vt:lpstr>
      <vt:lpstr>Introduction</vt:lpstr>
      <vt:lpstr>Contents</vt:lpstr>
      <vt:lpstr>The Korea Microlensing Telescope Network  Discovering extrasolar planets using microlensing</vt:lpstr>
      <vt:lpstr>The Korea Microlensing Telescope Network  The microlensing technique</vt:lpstr>
      <vt:lpstr>CCD Camera overview  Cryogenic focal plane assembly</vt:lpstr>
      <vt:lpstr>CCD Camera overview</vt:lpstr>
      <vt:lpstr>Detector Mounting Plate (DMP) Design  Key Features</vt:lpstr>
      <vt:lpstr>Detector Mounting Plate (DMP) Design</vt:lpstr>
      <vt:lpstr>Detector Mounting Plate (DMP) Design</vt:lpstr>
      <vt:lpstr>DMP layout</vt:lpstr>
      <vt:lpstr>DMP FEA modelling</vt:lpstr>
      <vt:lpstr>DMP FEA modelling</vt:lpstr>
      <vt:lpstr>Science CCD sensors  CCD290-99</vt:lpstr>
      <vt:lpstr>Science CCD sensors</vt:lpstr>
      <vt:lpstr>Guide CCD sensors  CCD47-20</vt:lpstr>
      <vt:lpstr>DMP assembly pictures</vt:lpstr>
      <vt:lpstr>DMP assembly pictures</vt:lpstr>
      <vt:lpstr>Status</vt:lpstr>
      <vt:lpstr>Summary</vt:lpstr>
      <vt:lpstr>Acknowledgements</vt:lpstr>
    </vt:vector>
  </TitlesOfParts>
  <Company>E2V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340 Megapixel KMTNet focal planes</dc:title>
  <dc:creator>Jorden, Paul</dc:creator>
  <cp:lastModifiedBy>tecno</cp:lastModifiedBy>
  <cp:revision>63</cp:revision>
  <dcterms:created xsi:type="dcterms:W3CDTF">2013-09-02T13:12:32Z</dcterms:created>
  <dcterms:modified xsi:type="dcterms:W3CDTF">2013-10-07T08:48:15Z</dcterms:modified>
</cp:coreProperties>
</file>