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sf" ContentType="video/x-ms-asf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1620" r:id="rId2"/>
    <p:sldId id="1617" r:id="rId3"/>
    <p:sldId id="1619" r:id="rId4"/>
    <p:sldId id="1615" r:id="rId5"/>
    <p:sldId id="1601" r:id="rId6"/>
    <p:sldId id="1611" r:id="rId7"/>
    <p:sldId id="1613" r:id="rId8"/>
    <p:sldId id="1624" r:id="rId9"/>
    <p:sldId id="1599" r:id="rId10"/>
    <p:sldId id="1638" r:id="rId11"/>
    <p:sldId id="1639" r:id="rId12"/>
    <p:sldId id="1626" r:id="rId13"/>
    <p:sldId id="1627" r:id="rId14"/>
    <p:sldId id="1643" r:id="rId15"/>
    <p:sldId id="1621" r:id="rId16"/>
    <p:sldId id="1637" r:id="rId17"/>
    <p:sldId id="1622" r:id="rId18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66"/>
    <a:srgbClr val="008080"/>
    <a:srgbClr val="FF3300"/>
    <a:srgbClr val="663300"/>
    <a:srgbClr val="D27D00"/>
    <a:srgbClr val="FFFF00"/>
    <a:srgbClr val="FF9900"/>
    <a:srgbClr val="FFCC00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 preferSingleView="1">
    <p:restoredLeft sz="17975" autoAdjust="0"/>
    <p:restoredTop sz="96800" autoAdjust="0"/>
  </p:normalViewPr>
  <p:slideViewPr>
    <p:cSldViewPr>
      <p:cViewPr varScale="1">
        <p:scale>
          <a:sx n="46" d="100"/>
          <a:sy n="46" d="100"/>
        </p:scale>
        <p:origin x="-16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6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7" tIns="48224" rIns="96447" bIns="48224" numCol="1" anchor="t" anchorCtr="0" compatLnSpc="1">
            <a:prstTxWarp prst="textNoShape">
              <a:avLst/>
            </a:prstTxWarp>
          </a:bodyPr>
          <a:lstStyle>
            <a:lvl1pPr defTabSz="963892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502" y="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7" tIns="48224" rIns="96447" bIns="48224" numCol="1" anchor="t" anchorCtr="0" compatLnSpc="1">
            <a:prstTxWarp prst="textNoShape">
              <a:avLst/>
            </a:prstTxWarp>
          </a:bodyPr>
          <a:lstStyle>
            <a:lvl1pPr algn="r" defTabSz="963892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7" tIns="48224" rIns="96447" bIns="48224" numCol="1" anchor="b" anchorCtr="0" compatLnSpc="1">
            <a:prstTxWarp prst="textNoShape">
              <a:avLst/>
            </a:prstTxWarp>
          </a:bodyPr>
          <a:lstStyle>
            <a:lvl1pPr defTabSz="963892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502" y="912114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7" tIns="48224" rIns="96447" bIns="48224" numCol="1" anchor="b" anchorCtr="0" compatLnSpc="1">
            <a:prstTxWarp prst="textNoShape">
              <a:avLst/>
            </a:prstTxWarp>
          </a:bodyPr>
          <a:lstStyle>
            <a:lvl1pPr algn="r" defTabSz="963892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692EB288-D89E-4FE3-984B-D5BB6C67CC98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663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7" tIns="48224" rIns="96447" bIns="48224" numCol="1" anchor="t" anchorCtr="0" compatLnSpc="1">
            <a:prstTxWarp prst="textNoShape">
              <a:avLst/>
            </a:prstTxWarp>
          </a:bodyPr>
          <a:lstStyle>
            <a:lvl1pPr defTabSz="963892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502" y="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7" tIns="48224" rIns="96447" bIns="48224" numCol="1" anchor="t" anchorCtr="0" compatLnSpc="1">
            <a:prstTxWarp prst="textNoShape">
              <a:avLst/>
            </a:prstTxWarp>
          </a:bodyPr>
          <a:lstStyle>
            <a:lvl1pPr algn="r" defTabSz="963892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0475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145" y="4560570"/>
            <a:ext cx="5366914" cy="431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7" tIns="48224" rIns="96447" bIns="482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7" tIns="48224" rIns="96447" bIns="48224" numCol="1" anchor="b" anchorCtr="0" compatLnSpc="1">
            <a:prstTxWarp prst="textNoShape">
              <a:avLst/>
            </a:prstTxWarp>
          </a:bodyPr>
          <a:lstStyle>
            <a:lvl1pPr defTabSz="963892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502" y="912114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7" tIns="48224" rIns="96447" bIns="48224" numCol="1" anchor="b" anchorCtr="0" compatLnSpc="1">
            <a:prstTxWarp prst="textNoShape">
              <a:avLst/>
            </a:prstTxWarp>
          </a:bodyPr>
          <a:lstStyle>
            <a:lvl1pPr algn="r" defTabSz="963892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4377E145-C273-401E-8C6C-2841153341E8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842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381000"/>
            <a:ext cx="4953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tx1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620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85800" y="1143000"/>
            <a:ext cx="7562850" cy="0"/>
          </a:xfrm>
          <a:prstGeom prst="line">
            <a:avLst/>
          </a:prstGeom>
          <a:noFill/>
          <a:ln w="57150">
            <a:solidFill>
              <a:srgbClr val="00B0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 baseline="0">
          <a:solidFill>
            <a:schemeClr val="accent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¯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¬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³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¯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¯"/>
        <a:defRPr sz="2000" b="1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¯"/>
        <a:defRPr sz="2000" b="1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¯"/>
        <a:defRPr sz="2000" b="1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¯"/>
        <a:defRPr sz="2000" b="1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¯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microsoft.com/office/2007/relationships/media" Target="../media/media6.asf"/><Relationship Id="rId7" Type="http://schemas.openxmlformats.org/officeDocument/2006/relationships/image" Target="../media/image24.jpeg"/><Relationship Id="rId12" Type="http://schemas.openxmlformats.org/officeDocument/2006/relationships/image" Target="../media/image28.emf"/><Relationship Id="rId2" Type="http://schemas.openxmlformats.org/officeDocument/2006/relationships/video" Target="../media/media5.asf"/><Relationship Id="rId1" Type="http://schemas.microsoft.com/office/2007/relationships/media" Target="../media/media5.asf"/><Relationship Id="rId6" Type="http://schemas.openxmlformats.org/officeDocument/2006/relationships/image" Target="../media/image23.jpg"/><Relationship Id="rId11" Type="http://schemas.microsoft.com/office/2007/relationships/hdphoto" Target="../media/hdphoto4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png"/><Relationship Id="rId4" Type="http://schemas.openxmlformats.org/officeDocument/2006/relationships/video" Target="../media/media6.asf"/><Relationship Id="rId9" Type="http://schemas.openxmlformats.org/officeDocument/2006/relationships/image" Target="../media/image26.jp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video" Target="../media/media7.asf"/><Relationship Id="rId1" Type="http://schemas.microsoft.com/office/2007/relationships/media" Target="../media/media7.asf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2.asf"/><Relationship Id="rId1" Type="http://schemas.microsoft.com/office/2007/relationships/media" Target="../media/media2.asf"/><Relationship Id="rId6" Type="http://schemas.openxmlformats.org/officeDocument/2006/relationships/image" Target="../media/image19.png"/><Relationship Id="rId5" Type="http://schemas.openxmlformats.org/officeDocument/2006/relationships/image" Target="../media/image13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asf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jp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NULL" TargetMode="External"/><Relationship Id="rId7" Type="http://schemas.openxmlformats.org/officeDocument/2006/relationships/image" Target="../media/image17.png"/><Relationship Id="rId2" Type="http://schemas.openxmlformats.org/officeDocument/2006/relationships/video" Target="../media/media2.asf"/><Relationship Id="rId1" Type="http://schemas.microsoft.com/office/2007/relationships/media" Target="../media/media2.asf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microsoft.com/office/2007/relationships/media" Target="../media/media3.as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g"/><Relationship Id="rId2" Type="http://schemas.openxmlformats.org/officeDocument/2006/relationships/video" Target="../media/media4.asf"/><Relationship Id="rId1" Type="http://schemas.microsoft.com/office/2007/relationships/media" Target="../media/media4.asf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207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8" t="9412" r="10740"/>
          <a:stretch/>
        </p:blipFill>
        <p:spPr>
          <a:xfrm rot="16200000">
            <a:off x="1143002" y="-1143000"/>
            <a:ext cx="6858001" cy="9143999"/>
          </a:xfrm>
          <a:prstGeom prst="rect">
            <a:avLst/>
          </a:prstGeom>
        </p:spPr>
      </p:pic>
      <p:pic>
        <p:nvPicPr>
          <p:cNvPr id="7" name="Picture 6" descr="junk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762119">
            <a:off x="4388825" y="1524000"/>
            <a:ext cx="2328712" cy="3098069"/>
          </a:xfrm>
          <a:prstGeom prst="rect">
            <a:avLst/>
          </a:prstGeom>
        </p:spPr>
      </p:pic>
      <p:pic>
        <p:nvPicPr>
          <p:cNvPr id="2" name="Trojan Asteroid Orb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5934" y="523005"/>
            <a:ext cx="3357523" cy="25181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70" y="3083593"/>
            <a:ext cx="2553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earth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trojan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asteroid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080" y="6290846"/>
            <a:ext cx="2759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Uranus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trojan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asteroid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085765"/>
            <a:ext cx="2113195" cy="1388671"/>
          </a:xfrm>
          <a:prstGeom prst="rect">
            <a:avLst/>
          </a:prstGeom>
        </p:spPr>
      </p:pic>
      <p:sp>
        <p:nvSpPr>
          <p:cNvPr id="15" name="Content Placeholder 3"/>
          <p:cNvSpPr txBox="1">
            <a:spLocks/>
          </p:cNvSpPr>
          <p:nvPr/>
        </p:nvSpPr>
        <p:spPr>
          <a:xfrm>
            <a:off x="639259" y="3200400"/>
            <a:ext cx="3627941" cy="113261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¬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³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CFHT’s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MegaCam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(330,000,000 pixels)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5" b="55789" l="50850" r="83700">
                        <a14:foregroundMark x1="67716" y1="51846" x2="54248" y2="39513"/>
                        <a14:foregroundMark x1="62744" y1="49664" x2="60227" y2="47315"/>
                        <a14:foregroundMark x1="62177" y1="49664" x2="59723" y2="47903"/>
                        <a14:foregroundMark x1="79924" y1="50000" x2="80428" y2="13591"/>
                        <a14:foregroundMark x1="77093" y1="31628" x2="77911" y2="13926"/>
                        <a14:foregroundMark x1="80176" y1="13674" x2="76967" y2="14178"/>
                        <a14:foregroundMark x1="79862" y1="13423" x2="77848" y2="13423"/>
                        <a14:foregroundMark x1="80994" y1="1930" x2="80994" y2="1930"/>
                        <a14:foregroundMark x1="82882" y1="755" x2="82882" y2="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66" t="14949" r="19204" b="11111"/>
          <a:stretch/>
        </p:blipFill>
        <p:spPr>
          <a:xfrm rot="5400000">
            <a:off x="2967523" y="575192"/>
            <a:ext cx="7118343" cy="5510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72714" y="659954"/>
            <a:ext cx="4542686" cy="2845246"/>
          </a:xfrm>
          <a:prstGeom prst="rect">
            <a:avLst/>
          </a:prstGeom>
        </p:spPr>
      </p:pic>
      <p:pic>
        <p:nvPicPr>
          <p:cNvPr id="16" name="Picture 3" descr="C:\Users\simons\AppData\Local\Microsoft\Windows\Temporary Internet Files\Content.IE5\1O343WVR\MC900433829[1]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57139">
            <a:off x="4377394" y="2396194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 rot="19064135">
            <a:off x="4388376" y="2954309"/>
            <a:ext cx="9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tx1"/>
                </a:solidFill>
              </a:rPr>
              <a:t>Megacam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2" y="282136"/>
            <a:ext cx="3999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CFHT’s Discovery Horizon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 very near…</a:t>
            </a:r>
          </a:p>
        </p:txBody>
      </p:sp>
      <p:pic>
        <p:nvPicPr>
          <p:cNvPr id="8" name="trojan around uranu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5681" y="3603844"/>
            <a:ext cx="3351921" cy="26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18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07407E-6 L -0.60712 -0.553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65" y="-2770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6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47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5" grpId="0"/>
      <p:bldP spid="15" grpId="1"/>
      <p:bldP spid="17" grpId="0"/>
      <p:bldP spid="17" grpId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5555" r="5000" b="11112"/>
          <a:stretch/>
        </p:blipFill>
        <p:spPr>
          <a:xfrm rot="5400000">
            <a:off x="2611692" y="935292"/>
            <a:ext cx="8529913" cy="621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" b="55789" l="50850" r="83700">
                        <a14:foregroundMark x1="67716" y1="51846" x2="54248" y2="39513"/>
                        <a14:foregroundMark x1="62744" y1="49664" x2="60227" y2="47315"/>
                        <a14:foregroundMark x1="62177" y1="49664" x2="59723" y2="47903"/>
                        <a14:foregroundMark x1="79924" y1="50000" x2="80428" y2="13591"/>
                        <a14:foregroundMark x1="77093" y1="31628" x2="77911" y2="13926"/>
                        <a14:foregroundMark x1="80176" y1="13674" x2="76967" y2="14178"/>
                        <a14:foregroundMark x1="79862" y1="13423" x2="77848" y2="13423"/>
                        <a14:foregroundMark x1="80994" y1="1930" x2="80994" y2="1930"/>
                        <a14:foregroundMark x1="82882" y1="755" x2="82882" y2="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66" t="14949" r="19204" b="11111"/>
          <a:stretch/>
        </p:blipFill>
        <p:spPr>
          <a:xfrm rot="5400000">
            <a:off x="2967523" y="575192"/>
            <a:ext cx="7118343" cy="55109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2" y="282136"/>
            <a:ext cx="3999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CFHT’s Discovery Horizon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 very near…</a:t>
            </a:r>
          </a:p>
        </p:txBody>
      </p:sp>
      <p:pic>
        <p:nvPicPr>
          <p:cNvPr id="13" name="VIPERS Home Pa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4715" y="152400"/>
            <a:ext cx="3936889" cy="24714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" t="3280" r="1333"/>
          <a:stretch/>
        </p:blipFill>
        <p:spPr>
          <a:xfrm>
            <a:off x="526759" y="3048000"/>
            <a:ext cx="3163081" cy="31532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60554" y="6211669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CFHT Legacy Survey</a:t>
            </a:r>
          </a:p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(~40 million objects)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52527" y="3101034"/>
            <a:ext cx="2967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ESO </a:t>
            </a:r>
            <a:r>
              <a:rPr lang="en-US" dirty="0"/>
              <a:t>s</a:t>
            </a:r>
            <a:r>
              <a:rPr lang="en-US" dirty="0" smtClean="0"/>
              <a:t>pectroscopy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1981200" y="2743200"/>
            <a:ext cx="457200" cy="1371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5294154" y="976795"/>
            <a:ext cx="2555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very far…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1" name="Group 4"/>
          <p:cNvGrpSpPr>
            <a:grpSpLocks noChangeAspect="1"/>
          </p:cNvGrpSpPr>
          <p:nvPr/>
        </p:nvGrpSpPr>
        <p:grpSpPr bwMode="auto">
          <a:xfrm>
            <a:off x="2667590" y="431748"/>
            <a:ext cx="448221" cy="525296"/>
            <a:chOff x="2957" y="348"/>
            <a:chExt cx="378" cy="443"/>
          </a:xfrm>
        </p:grpSpPr>
        <p:sp>
          <p:nvSpPr>
            <p:cNvPr id="22" name="AutoShape 3"/>
            <p:cNvSpPr>
              <a:spLocks noChangeAspect="1" noChangeArrowheads="1" noTextEdit="1"/>
            </p:cNvSpPr>
            <p:nvPr/>
          </p:nvSpPr>
          <p:spPr bwMode="auto">
            <a:xfrm>
              <a:off x="2957" y="348"/>
              <a:ext cx="378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2978" y="621"/>
              <a:ext cx="102" cy="170"/>
            </a:xfrm>
            <a:custGeom>
              <a:avLst/>
              <a:gdLst>
                <a:gd name="T0" fmla="*/ 2889 w 2889"/>
                <a:gd name="T1" fmla="*/ 0 h 4805"/>
                <a:gd name="T2" fmla="*/ 0 w 2889"/>
                <a:gd name="T3" fmla="*/ 0 h 4805"/>
                <a:gd name="T4" fmla="*/ 2 w 2889"/>
                <a:gd name="T5" fmla="*/ 4805 h 4805"/>
                <a:gd name="T6" fmla="*/ 2881 w 2889"/>
                <a:gd name="T7" fmla="*/ 4805 h 4805"/>
                <a:gd name="T8" fmla="*/ 2882 w 2889"/>
                <a:gd name="T9" fmla="*/ 2977 h 4805"/>
                <a:gd name="T10" fmla="*/ 1833 w 2889"/>
                <a:gd name="T11" fmla="*/ 2977 h 4805"/>
                <a:gd name="T12" fmla="*/ 1833 w 2889"/>
                <a:gd name="T13" fmla="*/ 3718 h 4805"/>
                <a:gd name="T14" fmla="*/ 1030 w 2889"/>
                <a:gd name="T15" fmla="*/ 3718 h 4805"/>
                <a:gd name="T16" fmla="*/ 1030 w 2889"/>
                <a:gd name="T17" fmla="*/ 1067 h 4805"/>
                <a:gd name="T18" fmla="*/ 1828 w 2889"/>
                <a:gd name="T19" fmla="*/ 1067 h 4805"/>
                <a:gd name="T20" fmla="*/ 1828 w 2889"/>
                <a:gd name="T21" fmla="*/ 1766 h 4805"/>
                <a:gd name="T22" fmla="*/ 2889 w 2889"/>
                <a:gd name="T23" fmla="*/ 1766 h 4805"/>
                <a:gd name="T24" fmla="*/ 2889 w 2889"/>
                <a:gd name="T25" fmla="*/ 0 h 4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89" h="4805">
                  <a:moveTo>
                    <a:pt x="2889" y="0"/>
                  </a:moveTo>
                  <a:lnTo>
                    <a:pt x="0" y="0"/>
                  </a:lnTo>
                  <a:lnTo>
                    <a:pt x="2" y="4805"/>
                  </a:lnTo>
                  <a:lnTo>
                    <a:pt x="2881" y="4805"/>
                  </a:lnTo>
                  <a:lnTo>
                    <a:pt x="2882" y="2977"/>
                  </a:lnTo>
                  <a:lnTo>
                    <a:pt x="1833" y="2977"/>
                  </a:lnTo>
                  <a:lnTo>
                    <a:pt x="1833" y="3718"/>
                  </a:lnTo>
                  <a:lnTo>
                    <a:pt x="1030" y="3718"/>
                  </a:lnTo>
                  <a:lnTo>
                    <a:pt x="1030" y="1067"/>
                  </a:lnTo>
                  <a:lnTo>
                    <a:pt x="1828" y="1067"/>
                  </a:lnTo>
                  <a:lnTo>
                    <a:pt x="1828" y="1766"/>
                  </a:lnTo>
                  <a:lnTo>
                    <a:pt x="2889" y="1766"/>
                  </a:lnTo>
                  <a:lnTo>
                    <a:pt x="2889" y="0"/>
                  </a:lnTo>
                  <a:close/>
                </a:path>
              </a:pathLst>
            </a:custGeom>
            <a:solidFill>
              <a:schemeClr val="bg1"/>
            </a:solidFill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3094" y="621"/>
              <a:ext cx="105" cy="170"/>
            </a:xfrm>
            <a:custGeom>
              <a:avLst/>
              <a:gdLst>
                <a:gd name="T0" fmla="*/ 2965 w 2965"/>
                <a:gd name="T1" fmla="*/ 0 h 4810"/>
                <a:gd name="T2" fmla="*/ 0 w 2965"/>
                <a:gd name="T3" fmla="*/ 0 h 4810"/>
                <a:gd name="T4" fmla="*/ 0 w 2965"/>
                <a:gd name="T5" fmla="*/ 4810 h 4810"/>
                <a:gd name="T6" fmla="*/ 1081 w 2965"/>
                <a:gd name="T7" fmla="*/ 4810 h 4810"/>
                <a:gd name="T8" fmla="*/ 1081 w 2965"/>
                <a:gd name="T9" fmla="*/ 2919 h 4810"/>
                <a:gd name="T10" fmla="*/ 2965 w 2965"/>
                <a:gd name="T11" fmla="*/ 2919 h 4810"/>
                <a:gd name="T12" fmla="*/ 2965 w 2965"/>
                <a:gd name="T13" fmla="*/ 1884 h 4810"/>
                <a:gd name="T14" fmla="*/ 1074 w 2965"/>
                <a:gd name="T15" fmla="*/ 1884 h 4810"/>
                <a:gd name="T16" fmla="*/ 1074 w 2965"/>
                <a:gd name="T17" fmla="*/ 967 h 4810"/>
                <a:gd name="T18" fmla="*/ 2965 w 2965"/>
                <a:gd name="T19" fmla="*/ 967 h 4810"/>
                <a:gd name="T20" fmla="*/ 2965 w 2965"/>
                <a:gd name="T21" fmla="*/ 0 h 4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65" h="4810">
                  <a:moveTo>
                    <a:pt x="2965" y="0"/>
                  </a:moveTo>
                  <a:lnTo>
                    <a:pt x="0" y="0"/>
                  </a:lnTo>
                  <a:lnTo>
                    <a:pt x="0" y="4810"/>
                  </a:lnTo>
                  <a:lnTo>
                    <a:pt x="1081" y="4810"/>
                  </a:lnTo>
                  <a:lnTo>
                    <a:pt x="1081" y="2919"/>
                  </a:lnTo>
                  <a:lnTo>
                    <a:pt x="2965" y="2919"/>
                  </a:lnTo>
                  <a:lnTo>
                    <a:pt x="2965" y="1884"/>
                  </a:lnTo>
                  <a:lnTo>
                    <a:pt x="1074" y="1884"/>
                  </a:lnTo>
                  <a:lnTo>
                    <a:pt x="1074" y="967"/>
                  </a:lnTo>
                  <a:lnTo>
                    <a:pt x="2965" y="967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chemeClr val="bg1"/>
            </a:solidFill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3213" y="621"/>
              <a:ext cx="104" cy="170"/>
            </a:xfrm>
            <a:custGeom>
              <a:avLst/>
              <a:gdLst>
                <a:gd name="T0" fmla="*/ 2919 w 2919"/>
                <a:gd name="T1" fmla="*/ 0 h 4810"/>
                <a:gd name="T2" fmla="*/ 1845 w 2919"/>
                <a:gd name="T3" fmla="*/ 0 h 4810"/>
                <a:gd name="T4" fmla="*/ 1845 w 2919"/>
                <a:gd name="T5" fmla="*/ 1739 h 4810"/>
                <a:gd name="T6" fmla="*/ 1035 w 2919"/>
                <a:gd name="T7" fmla="*/ 1739 h 4810"/>
                <a:gd name="T8" fmla="*/ 1035 w 2919"/>
                <a:gd name="T9" fmla="*/ 0 h 4810"/>
                <a:gd name="T10" fmla="*/ 0 w 2919"/>
                <a:gd name="T11" fmla="*/ 0 h 4810"/>
                <a:gd name="T12" fmla="*/ 0 w 2919"/>
                <a:gd name="T13" fmla="*/ 4810 h 4810"/>
                <a:gd name="T14" fmla="*/ 1035 w 2919"/>
                <a:gd name="T15" fmla="*/ 4810 h 4810"/>
                <a:gd name="T16" fmla="*/ 1035 w 2919"/>
                <a:gd name="T17" fmla="*/ 3027 h 4810"/>
                <a:gd name="T18" fmla="*/ 1865 w 2919"/>
                <a:gd name="T19" fmla="*/ 3027 h 4810"/>
                <a:gd name="T20" fmla="*/ 1863 w 2919"/>
                <a:gd name="T21" fmla="*/ 4810 h 4810"/>
                <a:gd name="T22" fmla="*/ 2919 w 2919"/>
                <a:gd name="T23" fmla="*/ 4810 h 4810"/>
                <a:gd name="T24" fmla="*/ 2919 w 2919"/>
                <a:gd name="T25" fmla="*/ 0 h 4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19" h="4810">
                  <a:moveTo>
                    <a:pt x="2919" y="0"/>
                  </a:moveTo>
                  <a:lnTo>
                    <a:pt x="1845" y="0"/>
                  </a:lnTo>
                  <a:lnTo>
                    <a:pt x="1845" y="1739"/>
                  </a:lnTo>
                  <a:lnTo>
                    <a:pt x="1035" y="1739"/>
                  </a:lnTo>
                  <a:lnTo>
                    <a:pt x="1035" y="0"/>
                  </a:lnTo>
                  <a:lnTo>
                    <a:pt x="0" y="0"/>
                  </a:lnTo>
                  <a:lnTo>
                    <a:pt x="0" y="4810"/>
                  </a:lnTo>
                  <a:lnTo>
                    <a:pt x="1035" y="4810"/>
                  </a:lnTo>
                  <a:lnTo>
                    <a:pt x="1035" y="3027"/>
                  </a:lnTo>
                  <a:lnTo>
                    <a:pt x="1865" y="3027"/>
                  </a:lnTo>
                  <a:lnTo>
                    <a:pt x="1863" y="4810"/>
                  </a:lnTo>
                  <a:lnTo>
                    <a:pt x="2919" y="4810"/>
                  </a:lnTo>
                  <a:lnTo>
                    <a:pt x="2919" y="0"/>
                  </a:lnTo>
                  <a:close/>
                </a:path>
              </a:pathLst>
            </a:custGeom>
            <a:solidFill>
              <a:schemeClr val="bg1"/>
            </a:solidFill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3186" y="352"/>
              <a:ext cx="148" cy="253"/>
            </a:xfrm>
            <a:custGeom>
              <a:avLst/>
              <a:gdLst>
                <a:gd name="T0" fmla="*/ 3764 w 4196"/>
                <a:gd name="T1" fmla="*/ 7131 h 7133"/>
                <a:gd name="T2" fmla="*/ 0 w 4196"/>
                <a:gd name="T3" fmla="*/ 7131 h 7133"/>
                <a:gd name="T4" fmla="*/ 0 w 4196"/>
                <a:gd name="T5" fmla="*/ 0 h 7133"/>
                <a:gd name="T6" fmla="*/ 4196 w 4196"/>
                <a:gd name="T7" fmla="*/ 5108 h 7133"/>
                <a:gd name="T8" fmla="*/ 3775 w 4196"/>
                <a:gd name="T9" fmla="*/ 7133 h 7133"/>
                <a:gd name="T10" fmla="*/ 3764 w 4196"/>
                <a:gd name="T11" fmla="*/ 7131 h 7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6" h="7133">
                  <a:moveTo>
                    <a:pt x="3764" y="7131"/>
                  </a:moveTo>
                  <a:cubicBezTo>
                    <a:pt x="2510" y="7131"/>
                    <a:pt x="1256" y="7131"/>
                    <a:pt x="0" y="7131"/>
                  </a:cubicBezTo>
                  <a:cubicBezTo>
                    <a:pt x="0" y="4755"/>
                    <a:pt x="0" y="2378"/>
                    <a:pt x="0" y="0"/>
                  </a:cubicBezTo>
                  <a:cubicBezTo>
                    <a:pt x="2438" y="483"/>
                    <a:pt x="4196" y="2623"/>
                    <a:pt x="4196" y="5108"/>
                  </a:cubicBezTo>
                  <a:cubicBezTo>
                    <a:pt x="4196" y="5960"/>
                    <a:pt x="4115" y="6352"/>
                    <a:pt x="3775" y="7133"/>
                  </a:cubicBezTo>
                  <a:cubicBezTo>
                    <a:pt x="3771" y="7133"/>
                    <a:pt x="3768" y="7133"/>
                    <a:pt x="3764" y="7131"/>
                  </a:cubicBezTo>
                  <a:close/>
                </a:path>
              </a:pathLst>
            </a:custGeom>
            <a:solidFill>
              <a:schemeClr val="bg1"/>
            </a:solidFill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2961" y="352"/>
              <a:ext cx="148" cy="253"/>
            </a:xfrm>
            <a:custGeom>
              <a:avLst/>
              <a:gdLst>
                <a:gd name="T0" fmla="*/ 432 w 4196"/>
                <a:gd name="T1" fmla="*/ 7133 h 7135"/>
                <a:gd name="T2" fmla="*/ 4196 w 4196"/>
                <a:gd name="T3" fmla="*/ 7133 h 7135"/>
                <a:gd name="T4" fmla="*/ 4196 w 4196"/>
                <a:gd name="T5" fmla="*/ 0 h 7135"/>
                <a:gd name="T6" fmla="*/ 0 w 4196"/>
                <a:gd name="T7" fmla="*/ 5108 h 7135"/>
                <a:gd name="T8" fmla="*/ 421 w 4196"/>
                <a:gd name="T9" fmla="*/ 7135 h 7135"/>
                <a:gd name="T10" fmla="*/ 432 w 4196"/>
                <a:gd name="T11" fmla="*/ 7133 h 7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6" h="7135">
                  <a:moveTo>
                    <a:pt x="432" y="7133"/>
                  </a:moveTo>
                  <a:cubicBezTo>
                    <a:pt x="1686" y="7133"/>
                    <a:pt x="2940" y="7133"/>
                    <a:pt x="4196" y="7133"/>
                  </a:cubicBezTo>
                  <a:cubicBezTo>
                    <a:pt x="4196" y="4755"/>
                    <a:pt x="4196" y="2378"/>
                    <a:pt x="4196" y="0"/>
                  </a:cubicBezTo>
                  <a:cubicBezTo>
                    <a:pt x="1758" y="483"/>
                    <a:pt x="0" y="2623"/>
                    <a:pt x="0" y="5108"/>
                  </a:cubicBezTo>
                  <a:cubicBezTo>
                    <a:pt x="0" y="5962"/>
                    <a:pt x="81" y="6352"/>
                    <a:pt x="421" y="7135"/>
                  </a:cubicBezTo>
                  <a:cubicBezTo>
                    <a:pt x="425" y="7135"/>
                    <a:pt x="428" y="7135"/>
                    <a:pt x="432" y="7133"/>
                  </a:cubicBezTo>
                  <a:close/>
                </a:path>
              </a:pathLst>
            </a:custGeom>
            <a:solidFill>
              <a:schemeClr val="bg1"/>
            </a:solidFill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56632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42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1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L -0.26615 -0.1562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16" y="-782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1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0.17378 0.0296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1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5" grpId="1"/>
      <p:bldP spid="16" grpId="0"/>
      <p:bldP spid="16" grpId="1"/>
      <p:bldP spid="19" grpId="0"/>
      <p:bldP spid="1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junk.jpg"/>
          <p:cNvPicPr>
            <a:picLocks noChangeAspect="1"/>
          </p:cNvPicPr>
          <p:nvPr/>
        </p:nvPicPr>
        <p:blipFill rotWithShape="1">
          <a:blip r:embed="rId2" cstate="print"/>
          <a:srcRect l="-1" r="22904"/>
          <a:stretch/>
        </p:blipFill>
        <p:spPr>
          <a:xfrm>
            <a:off x="276474" y="2549119"/>
            <a:ext cx="8459627" cy="4114800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720344" y="2666999"/>
            <a:ext cx="2861056" cy="33528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874776" y="4731511"/>
            <a:ext cx="776225" cy="1284224"/>
          </a:xfrm>
          <a:custGeom>
            <a:avLst/>
            <a:gdLst>
              <a:gd name="T0" fmla="*/ 2889 w 2889"/>
              <a:gd name="T1" fmla="*/ 0 h 4805"/>
              <a:gd name="T2" fmla="*/ 0 w 2889"/>
              <a:gd name="T3" fmla="*/ 0 h 4805"/>
              <a:gd name="T4" fmla="*/ 2 w 2889"/>
              <a:gd name="T5" fmla="*/ 4805 h 4805"/>
              <a:gd name="T6" fmla="*/ 2881 w 2889"/>
              <a:gd name="T7" fmla="*/ 4805 h 4805"/>
              <a:gd name="T8" fmla="*/ 2882 w 2889"/>
              <a:gd name="T9" fmla="*/ 2977 h 4805"/>
              <a:gd name="T10" fmla="*/ 1833 w 2889"/>
              <a:gd name="T11" fmla="*/ 2977 h 4805"/>
              <a:gd name="T12" fmla="*/ 1833 w 2889"/>
              <a:gd name="T13" fmla="*/ 3718 h 4805"/>
              <a:gd name="T14" fmla="*/ 1030 w 2889"/>
              <a:gd name="T15" fmla="*/ 3718 h 4805"/>
              <a:gd name="T16" fmla="*/ 1030 w 2889"/>
              <a:gd name="T17" fmla="*/ 1067 h 4805"/>
              <a:gd name="T18" fmla="*/ 1828 w 2889"/>
              <a:gd name="T19" fmla="*/ 1067 h 4805"/>
              <a:gd name="T20" fmla="*/ 1828 w 2889"/>
              <a:gd name="T21" fmla="*/ 1766 h 4805"/>
              <a:gd name="T22" fmla="*/ 2889 w 2889"/>
              <a:gd name="T23" fmla="*/ 1766 h 4805"/>
              <a:gd name="T24" fmla="*/ 2889 w 2889"/>
              <a:gd name="T25" fmla="*/ 0 h 48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89" h="4805">
                <a:moveTo>
                  <a:pt x="2889" y="0"/>
                </a:moveTo>
                <a:lnTo>
                  <a:pt x="0" y="0"/>
                </a:lnTo>
                <a:lnTo>
                  <a:pt x="2" y="4805"/>
                </a:lnTo>
                <a:lnTo>
                  <a:pt x="2881" y="4805"/>
                </a:lnTo>
                <a:lnTo>
                  <a:pt x="2882" y="2977"/>
                </a:lnTo>
                <a:lnTo>
                  <a:pt x="1833" y="2977"/>
                </a:lnTo>
                <a:lnTo>
                  <a:pt x="1833" y="3718"/>
                </a:lnTo>
                <a:lnTo>
                  <a:pt x="1030" y="3718"/>
                </a:lnTo>
                <a:lnTo>
                  <a:pt x="1030" y="1067"/>
                </a:lnTo>
                <a:lnTo>
                  <a:pt x="1828" y="1067"/>
                </a:lnTo>
                <a:lnTo>
                  <a:pt x="1828" y="1766"/>
                </a:lnTo>
                <a:lnTo>
                  <a:pt x="2889" y="1766"/>
                </a:lnTo>
                <a:lnTo>
                  <a:pt x="2889" y="0"/>
                </a:lnTo>
                <a:close/>
              </a:path>
            </a:pathLst>
          </a:custGeom>
          <a:solidFill>
            <a:srgbClr val="0000FF"/>
          </a:solidFill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1756665" y="4731511"/>
            <a:ext cx="796544" cy="1288289"/>
          </a:xfrm>
          <a:custGeom>
            <a:avLst/>
            <a:gdLst>
              <a:gd name="T0" fmla="*/ 2965 w 2965"/>
              <a:gd name="T1" fmla="*/ 0 h 4810"/>
              <a:gd name="T2" fmla="*/ 0 w 2965"/>
              <a:gd name="T3" fmla="*/ 0 h 4810"/>
              <a:gd name="T4" fmla="*/ 0 w 2965"/>
              <a:gd name="T5" fmla="*/ 4810 h 4810"/>
              <a:gd name="T6" fmla="*/ 1081 w 2965"/>
              <a:gd name="T7" fmla="*/ 4810 h 4810"/>
              <a:gd name="T8" fmla="*/ 1081 w 2965"/>
              <a:gd name="T9" fmla="*/ 2919 h 4810"/>
              <a:gd name="T10" fmla="*/ 2965 w 2965"/>
              <a:gd name="T11" fmla="*/ 2919 h 4810"/>
              <a:gd name="T12" fmla="*/ 2965 w 2965"/>
              <a:gd name="T13" fmla="*/ 1884 h 4810"/>
              <a:gd name="T14" fmla="*/ 1074 w 2965"/>
              <a:gd name="T15" fmla="*/ 1884 h 4810"/>
              <a:gd name="T16" fmla="*/ 1074 w 2965"/>
              <a:gd name="T17" fmla="*/ 967 h 4810"/>
              <a:gd name="T18" fmla="*/ 2965 w 2965"/>
              <a:gd name="T19" fmla="*/ 967 h 4810"/>
              <a:gd name="T20" fmla="*/ 2965 w 2965"/>
              <a:gd name="T21" fmla="*/ 0 h 4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65" h="4810">
                <a:moveTo>
                  <a:pt x="2965" y="0"/>
                </a:moveTo>
                <a:lnTo>
                  <a:pt x="0" y="0"/>
                </a:lnTo>
                <a:lnTo>
                  <a:pt x="0" y="4810"/>
                </a:lnTo>
                <a:lnTo>
                  <a:pt x="1081" y="4810"/>
                </a:lnTo>
                <a:lnTo>
                  <a:pt x="1081" y="2919"/>
                </a:lnTo>
                <a:lnTo>
                  <a:pt x="2965" y="2919"/>
                </a:lnTo>
                <a:lnTo>
                  <a:pt x="2965" y="1884"/>
                </a:lnTo>
                <a:lnTo>
                  <a:pt x="1074" y="1884"/>
                </a:lnTo>
                <a:lnTo>
                  <a:pt x="1074" y="967"/>
                </a:lnTo>
                <a:lnTo>
                  <a:pt x="2965" y="967"/>
                </a:lnTo>
                <a:lnTo>
                  <a:pt x="2965" y="0"/>
                </a:lnTo>
                <a:close/>
              </a:path>
            </a:pathLst>
          </a:custGeom>
          <a:solidFill>
            <a:srgbClr val="0000FF"/>
          </a:solidFill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2662937" y="4731511"/>
            <a:ext cx="780288" cy="1288289"/>
          </a:xfrm>
          <a:custGeom>
            <a:avLst/>
            <a:gdLst>
              <a:gd name="T0" fmla="*/ 2919 w 2919"/>
              <a:gd name="T1" fmla="*/ 0 h 4810"/>
              <a:gd name="T2" fmla="*/ 1845 w 2919"/>
              <a:gd name="T3" fmla="*/ 0 h 4810"/>
              <a:gd name="T4" fmla="*/ 1845 w 2919"/>
              <a:gd name="T5" fmla="*/ 1739 h 4810"/>
              <a:gd name="T6" fmla="*/ 1035 w 2919"/>
              <a:gd name="T7" fmla="*/ 1739 h 4810"/>
              <a:gd name="T8" fmla="*/ 1035 w 2919"/>
              <a:gd name="T9" fmla="*/ 0 h 4810"/>
              <a:gd name="T10" fmla="*/ 0 w 2919"/>
              <a:gd name="T11" fmla="*/ 0 h 4810"/>
              <a:gd name="T12" fmla="*/ 0 w 2919"/>
              <a:gd name="T13" fmla="*/ 4810 h 4810"/>
              <a:gd name="T14" fmla="*/ 1035 w 2919"/>
              <a:gd name="T15" fmla="*/ 4810 h 4810"/>
              <a:gd name="T16" fmla="*/ 1035 w 2919"/>
              <a:gd name="T17" fmla="*/ 3027 h 4810"/>
              <a:gd name="T18" fmla="*/ 1865 w 2919"/>
              <a:gd name="T19" fmla="*/ 3027 h 4810"/>
              <a:gd name="T20" fmla="*/ 1863 w 2919"/>
              <a:gd name="T21" fmla="*/ 4810 h 4810"/>
              <a:gd name="T22" fmla="*/ 2919 w 2919"/>
              <a:gd name="T23" fmla="*/ 4810 h 4810"/>
              <a:gd name="T24" fmla="*/ 2919 w 2919"/>
              <a:gd name="T25" fmla="*/ 0 h 4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919" h="4810">
                <a:moveTo>
                  <a:pt x="2919" y="0"/>
                </a:moveTo>
                <a:lnTo>
                  <a:pt x="1845" y="0"/>
                </a:lnTo>
                <a:lnTo>
                  <a:pt x="1845" y="1739"/>
                </a:lnTo>
                <a:lnTo>
                  <a:pt x="1035" y="1739"/>
                </a:lnTo>
                <a:lnTo>
                  <a:pt x="1035" y="0"/>
                </a:lnTo>
                <a:lnTo>
                  <a:pt x="0" y="0"/>
                </a:lnTo>
                <a:lnTo>
                  <a:pt x="0" y="4810"/>
                </a:lnTo>
                <a:lnTo>
                  <a:pt x="1035" y="4810"/>
                </a:lnTo>
                <a:lnTo>
                  <a:pt x="1035" y="3027"/>
                </a:lnTo>
                <a:lnTo>
                  <a:pt x="1865" y="3027"/>
                </a:lnTo>
                <a:lnTo>
                  <a:pt x="1863" y="4810"/>
                </a:lnTo>
                <a:lnTo>
                  <a:pt x="2919" y="4810"/>
                </a:lnTo>
                <a:lnTo>
                  <a:pt x="2919" y="0"/>
                </a:lnTo>
                <a:close/>
              </a:path>
            </a:pathLst>
          </a:custGeom>
          <a:solidFill>
            <a:srgbClr val="0000FF"/>
          </a:solidFill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2451608" y="2699512"/>
            <a:ext cx="1125729" cy="1910080"/>
          </a:xfrm>
          <a:custGeom>
            <a:avLst/>
            <a:gdLst>
              <a:gd name="T0" fmla="*/ 3764 w 4196"/>
              <a:gd name="T1" fmla="*/ 7131 h 7133"/>
              <a:gd name="T2" fmla="*/ 0 w 4196"/>
              <a:gd name="T3" fmla="*/ 7131 h 7133"/>
              <a:gd name="T4" fmla="*/ 0 w 4196"/>
              <a:gd name="T5" fmla="*/ 0 h 7133"/>
              <a:gd name="T6" fmla="*/ 4196 w 4196"/>
              <a:gd name="T7" fmla="*/ 5108 h 7133"/>
              <a:gd name="T8" fmla="*/ 3775 w 4196"/>
              <a:gd name="T9" fmla="*/ 7133 h 7133"/>
              <a:gd name="T10" fmla="*/ 3764 w 4196"/>
              <a:gd name="T11" fmla="*/ 7131 h 7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196" h="7133">
                <a:moveTo>
                  <a:pt x="3764" y="7131"/>
                </a:moveTo>
                <a:cubicBezTo>
                  <a:pt x="2510" y="7131"/>
                  <a:pt x="1256" y="7131"/>
                  <a:pt x="0" y="7131"/>
                </a:cubicBezTo>
                <a:cubicBezTo>
                  <a:pt x="0" y="4755"/>
                  <a:pt x="0" y="2378"/>
                  <a:pt x="0" y="0"/>
                </a:cubicBezTo>
                <a:cubicBezTo>
                  <a:pt x="2438" y="483"/>
                  <a:pt x="4196" y="2623"/>
                  <a:pt x="4196" y="5108"/>
                </a:cubicBezTo>
                <a:cubicBezTo>
                  <a:pt x="4196" y="5960"/>
                  <a:pt x="4115" y="6352"/>
                  <a:pt x="3775" y="7133"/>
                </a:cubicBezTo>
                <a:cubicBezTo>
                  <a:pt x="3771" y="7133"/>
                  <a:pt x="3768" y="7133"/>
                  <a:pt x="3764" y="7131"/>
                </a:cubicBezTo>
                <a:close/>
              </a:path>
            </a:pathLst>
          </a:custGeom>
          <a:solidFill>
            <a:srgbClr val="0000FF"/>
          </a:solidFill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748794" y="2699512"/>
            <a:ext cx="1125729" cy="1910080"/>
          </a:xfrm>
          <a:custGeom>
            <a:avLst/>
            <a:gdLst>
              <a:gd name="T0" fmla="*/ 432 w 4196"/>
              <a:gd name="T1" fmla="*/ 7133 h 7135"/>
              <a:gd name="T2" fmla="*/ 4196 w 4196"/>
              <a:gd name="T3" fmla="*/ 7133 h 7135"/>
              <a:gd name="T4" fmla="*/ 4196 w 4196"/>
              <a:gd name="T5" fmla="*/ 0 h 7135"/>
              <a:gd name="T6" fmla="*/ 0 w 4196"/>
              <a:gd name="T7" fmla="*/ 5108 h 7135"/>
              <a:gd name="T8" fmla="*/ 421 w 4196"/>
              <a:gd name="T9" fmla="*/ 7135 h 7135"/>
              <a:gd name="T10" fmla="*/ 432 w 4196"/>
              <a:gd name="T11" fmla="*/ 7133 h 7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196" h="7135">
                <a:moveTo>
                  <a:pt x="432" y="7133"/>
                </a:moveTo>
                <a:cubicBezTo>
                  <a:pt x="1686" y="7133"/>
                  <a:pt x="2940" y="7133"/>
                  <a:pt x="4196" y="7133"/>
                </a:cubicBezTo>
                <a:cubicBezTo>
                  <a:pt x="4196" y="4755"/>
                  <a:pt x="4196" y="2378"/>
                  <a:pt x="4196" y="0"/>
                </a:cubicBezTo>
                <a:cubicBezTo>
                  <a:pt x="1758" y="483"/>
                  <a:pt x="0" y="2623"/>
                  <a:pt x="0" y="5108"/>
                </a:cubicBezTo>
                <a:cubicBezTo>
                  <a:pt x="0" y="5962"/>
                  <a:pt x="81" y="6352"/>
                  <a:pt x="421" y="7135"/>
                </a:cubicBezTo>
                <a:cubicBezTo>
                  <a:pt x="425" y="7135"/>
                  <a:pt x="428" y="7135"/>
                  <a:pt x="432" y="7133"/>
                </a:cubicBezTo>
                <a:close/>
              </a:path>
            </a:pathLst>
          </a:custGeom>
          <a:solidFill>
            <a:srgbClr val="0000FF"/>
          </a:solidFill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31"/>
          <p:cNvSpPr>
            <a:spLocks/>
          </p:cNvSpPr>
          <p:nvPr/>
        </p:nvSpPr>
        <p:spPr bwMode="auto">
          <a:xfrm>
            <a:off x="3615614" y="6952739"/>
            <a:ext cx="811697" cy="1276861"/>
          </a:xfrm>
          <a:custGeom>
            <a:avLst/>
            <a:gdLst>
              <a:gd name="T0" fmla="*/ 0 w 3030"/>
              <a:gd name="T1" fmla="*/ 0 h 4772"/>
              <a:gd name="T2" fmla="*/ 0 w 3030"/>
              <a:gd name="T3" fmla="*/ 4772 h 4772"/>
              <a:gd name="T4" fmla="*/ 995 w 3030"/>
              <a:gd name="T5" fmla="*/ 4772 h 4772"/>
              <a:gd name="T6" fmla="*/ 995 w 3030"/>
              <a:gd name="T7" fmla="*/ 2736 h 4772"/>
              <a:gd name="T8" fmla="*/ 2352 w 3030"/>
              <a:gd name="T9" fmla="*/ 4772 h 4772"/>
              <a:gd name="T10" fmla="*/ 3030 w 3030"/>
              <a:gd name="T11" fmla="*/ 4772 h 4772"/>
              <a:gd name="T12" fmla="*/ 3030 w 3030"/>
              <a:gd name="T13" fmla="*/ 4093 h 4772"/>
              <a:gd name="T14" fmla="*/ 1924 w 3030"/>
              <a:gd name="T15" fmla="*/ 2384 h 4772"/>
              <a:gd name="T16" fmla="*/ 3030 w 3030"/>
              <a:gd name="T17" fmla="*/ 701 h 4772"/>
              <a:gd name="T18" fmla="*/ 3030 w 3030"/>
              <a:gd name="T19" fmla="*/ 23 h 4772"/>
              <a:gd name="T20" fmla="*/ 2352 w 3030"/>
              <a:gd name="T21" fmla="*/ 23 h 4772"/>
              <a:gd name="T22" fmla="*/ 995 w 3030"/>
              <a:gd name="T23" fmla="*/ 2058 h 4772"/>
              <a:gd name="T24" fmla="*/ 995 w 3030"/>
              <a:gd name="T25" fmla="*/ 23 h 4772"/>
              <a:gd name="T26" fmla="*/ 0 w 3030"/>
              <a:gd name="T27" fmla="*/ 0 h 4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30" h="4772">
                <a:moveTo>
                  <a:pt x="0" y="0"/>
                </a:moveTo>
                <a:lnTo>
                  <a:pt x="0" y="4772"/>
                </a:lnTo>
                <a:lnTo>
                  <a:pt x="995" y="4772"/>
                </a:lnTo>
                <a:lnTo>
                  <a:pt x="995" y="2736"/>
                </a:lnTo>
                <a:lnTo>
                  <a:pt x="2352" y="4772"/>
                </a:lnTo>
                <a:lnTo>
                  <a:pt x="3030" y="4772"/>
                </a:lnTo>
                <a:lnTo>
                  <a:pt x="3030" y="4093"/>
                </a:lnTo>
                <a:lnTo>
                  <a:pt x="1924" y="2384"/>
                </a:lnTo>
                <a:lnTo>
                  <a:pt x="3030" y="701"/>
                </a:lnTo>
                <a:lnTo>
                  <a:pt x="3030" y="23"/>
                </a:lnTo>
                <a:lnTo>
                  <a:pt x="2352" y="23"/>
                </a:lnTo>
                <a:lnTo>
                  <a:pt x="995" y="2058"/>
                </a:lnTo>
                <a:lnTo>
                  <a:pt x="995" y="23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37"/>
          <p:cNvSpPr>
            <a:spLocks/>
          </p:cNvSpPr>
          <p:nvPr/>
        </p:nvSpPr>
        <p:spPr bwMode="auto">
          <a:xfrm>
            <a:off x="5474061" y="6952739"/>
            <a:ext cx="907204" cy="1276861"/>
          </a:xfrm>
          <a:custGeom>
            <a:avLst/>
            <a:gdLst>
              <a:gd name="T0" fmla="*/ 3431 w 3431"/>
              <a:gd name="T1" fmla="*/ 0 h 4835"/>
              <a:gd name="T2" fmla="*/ 0 w 3431"/>
              <a:gd name="T3" fmla="*/ 0 h 4835"/>
              <a:gd name="T4" fmla="*/ 0 w 3431"/>
              <a:gd name="T5" fmla="*/ 940 h 4835"/>
              <a:gd name="T6" fmla="*/ 1288 w 3431"/>
              <a:gd name="T7" fmla="*/ 940 h 4835"/>
              <a:gd name="T8" fmla="*/ 1267 w 3431"/>
              <a:gd name="T9" fmla="*/ 4824 h 4835"/>
              <a:gd name="T10" fmla="*/ 2291 w 3431"/>
              <a:gd name="T11" fmla="*/ 4835 h 4835"/>
              <a:gd name="T12" fmla="*/ 2270 w 3431"/>
              <a:gd name="T13" fmla="*/ 940 h 4835"/>
              <a:gd name="T14" fmla="*/ 3431 w 3431"/>
              <a:gd name="T15" fmla="*/ 940 h 4835"/>
              <a:gd name="T16" fmla="*/ 3431 w 3431"/>
              <a:gd name="T17" fmla="*/ 0 h 4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31" h="4835">
                <a:moveTo>
                  <a:pt x="3431" y="0"/>
                </a:moveTo>
                <a:lnTo>
                  <a:pt x="0" y="0"/>
                </a:lnTo>
                <a:lnTo>
                  <a:pt x="0" y="940"/>
                </a:lnTo>
                <a:lnTo>
                  <a:pt x="1288" y="940"/>
                </a:lnTo>
                <a:lnTo>
                  <a:pt x="1267" y="4824"/>
                </a:lnTo>
                <a:lnTo>
                  <a:pt x="2291" y="4835"/>
                </a:lnTo>
                <a:lnTo>
                  <a:pt x="2270" y="940"/>
                </a:lnTo>
                <a:lnTo>
                  <a:pt x="3431" y="940"/>
                </a:lnTo>
                <a:lnTo>
                  <a:pt x="3431" y="0"/>
                </a:lnTo>
                <a:close/>
              </a:path>
            </a:pathLst>
          </a:custGeom>
          <a:solidFill>
            <a:srgbClr val="0000FF"/>
          </a:solidFill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727017" y="6952739"/>
            <a:ext cx="854383" cy="1276861"/>
            <a:chOff x="2727017" y="6952739"/>
            <a:chExt cx="854383" cy="1276861"/>
          </a:xfrm>
        </p:grpSpPr>
        <p:sp>
          <p:nvSpPr>
            <p:cNvPr id="28" name="Freeform 42"/>
            <p:cNvSpPr>
              <a:spLocks/>
            </p:cNvSpPr>
            <p:nvPr/>
          </p:nvSpPr>
          <p:spPr bwMode="auto">
            <a:xfrm>
              <a:off x="2727017" y="6952739"/>
              <a:ext cx="854383" cy="1276861"/>
            </a:xfrm>
            <a:custGeom>
              <a:avLst/>
              <a:gdLst>
                <a:gd name="T0" fmla="*/ 3175 w 3175"/>
                <a:gd name="T1" fmla="*/ 2030 h 4738"/>
                <a:gd name="T2" fmla="*/ 3175 w 3175"/>
                <a:gd name="T3" fmla="*/ 677 h 4738"/>
                <a:gd name="T4" fmla="*/ 2540 w 3175"/>
                <a:gd name="T5" fmla="*/ 0 h 4738"/>
                <a:gd name="T6" fmla="*/ 0 w 3175"/>
                <a:gd name="T7" fmla="*/ 0 h 4738"/>
                <a:gd name="T8" fmla="*/ 0 w 3175"/>
                <a:gd name="T9" fmla="*/ 4738 h 4738"/>
                <a:gd name="T10" fmla="*/ 2540 w 3175"/>
                <a:gd name="T11" fmla="*/ 4738 h 4738"/>
                <a:gd name="T12" fmla="*/ 3175 w 3175"/>
                <a:gd name="T13" fmla="*/ 4061 h 4738"/>
                <a:gd name="T14" fmla="*/ 3175 w 3175"/>
                <a:gd name="T15" fmla="*/ 2707 h 4738"/>
                <a:gd name="T16" fmla="*/ 2489 w 3175"/>
                <a:gd name="T17" fmla="*/ 2345 h 4738"/>
                <a:gd name="T18" fmla="*/ 3175 w 3175"/>
                <a:gd name="T19" fmla="*/ 2030 h 4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5" h="4738">
                  <a:moveTo>
                    <a:pt x="3175" y="2030"/>
                  </a:moveTo>
                  <a:lnTo>
                    <a:pt x="3175" y="677"/>
                  </a:lnTo>
                  <a:lnTo>
                    <a:pt x="2540" y="0"/>
                  </a:lnTo>
                  <a:lnTo>
                    <a:pt x="0" y="0"/>
                  </a:lnTo>
                  <a:lnTo>
                    <a:pt x="0" y="4738"/>
                  </a:lnTo>
                  <a:lnTo>
                    <a:pt x="2540" y="4738"/>
                  </a:lnTo>
                  <a:lnTo>
                    <a:pt x="3175" y="4061"/>
                  </a:lnTo>
                  <a:lnTo>
                    <a:pt x="3175" y="2707"/>
                  </a:lnTo>
                  <a:lnTo>
                    <a:pt x="2489" y="2345"/>
                  </a:lnTo>
                  <a:lnTo>
                    <a:pt x="3175" y="2030"/>
                  </a:lnTo>
                  <a:close/>
                </a:path>
              </a:pathLst>
            </a:custGeom>
            <a:solidFill>
              <a:srgbClr val="0000FF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43"/>
            <p:cNvSpPr>
              <a:spLocks noChangeArrowheads="1"/>
            </p:cNvSpPr>
            <p:nvPr/>
          </p:nvSpPr>
          <p:spPr bwMode="auto">
            <a:xfrm>
              <a:off x="2972024" y="7158482"/>
              <a:ext cx="342381" cy="364369"/>
            </a:xfrm>
            <a:prstGeom prst="rect">
              <a:avLst/>
            </a:prstGeom>
            <a:solidFill>
              <a:srgbClr val="00007D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44"/>
            <p:cNvSpPr>
              <a:spLocks noChangeArrowheads="1"/>
            </p:cNvSpPr>
            <p:nvPr/>
          </p:nvSpPr>
          <p:spPr bwMode="auto">
            <a:xfrm>
              <a:off x="2972024" y="7705035"/>
              <a:ext cx="342381" cy="364369"/>
            </a:xfrm>
            <a:prstGeom prst="rect">
              <a:avLst/>
            </a:prstGeom>
            <a:solidFill>
              <a:srgbClr val="0000B4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360" y="1695332"/>
            <a:ext cx="7620000" cy="838200"/>
          </a:xfrm>
        </p:spPr>
        <p:txBody>
          <a:bodyPr/>
          <a:lstStyle/>
          <a:p>
            <a:r>
              <a:rPr lang="en-US" sz="3200" dirty="0" smtClean="0"/>
              <a:t>CFHT’s Future as an Observatory?</a:t>
            </a:r>
            <a:endParaRPr lang="en-US" sz="3200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569" y="259166"/>
            <a:ext cx="1116990" cy="131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reeform 5"/>
          <p:cNvSpPr>
            <a:spLocks/>
          </p:cNvSpPr>
          <p:nvPr/>
        </p:nvSpPr>
        <p:spPr bwMode="auto">
          <a:xfrm>
            <a:off x="1752600" y="6945376"/>
            <a:ext cx="776225" cy="1284224"/>
          </a:xfrm>
          <a:custGeom>
            <a:avLst/>
            <a:gdLst>
              <a:gd name="T0" fmla="*/ 2889 w 2889"/>
              <a:gd name="T1" fmla="*/ 0 h 4805"/>
              <a:gd name="T2" fmla="*/ 0 w 2889"/>
              <a:gd name="T3" fmla="*/ 0 h 4805"/>
              <a:gd name="T4" fmla="*/ 2 w 2889"/>
              <a:gd name="T5" fmla="*/ 4805 h 4805"/>
              <a:gd name="T6" fmla="*/ 2881 w 2889"/>
              <a:gd name="T7" fmla="*/ 4805 h 4805"/>
              <a:gd name="T8" fmla="*/ 2882 w 2889"/>
              <a:gd name="T9" fmla="*/ 2977 h 4805"/>
              <a:gd name="T10" fmla="*/ 1833 w 2889"/>
              <a:gd name="T11" fmla="*/ 2977 h 4805"/>
              <a:gd name="T12" fmla="*/ 1833 w 2889"/>
              <a:gd name="T13" fmla="*/ 3718 h 4805"/>
              <a:gd name="T14" fmla="*/ 1030 w 2889"/>
              <a:gd name="T15" fmla="*/ 3718 h 4805"/>
              <a:gd name="T16" fmla="*/ 1030 w 2889"/>
              <a:gd name="T17" fmla="*/ 1067 h 4805"/>
              <a:gd name="T18" fmla="*/ 1828 w 2889"/>
              <a:gd name="T19" fmla="*/ 1067 h 4805"/>
              <a:gd name="T20" fmla="*/ 1828 w 2889"/>
              <a:gd name="T21" fmla="*/ 1766 h 4805"/>
              <a:gd name="T22" fmla="*/ 2889 w 2889"/>
              <a:gd name="T23" fmla="*/ 1766 h 4805"/>
              <a:gd name="T24" fmla="*/ 2889 w 2889"/>
              <a:gd name="T25" fmla="*/ 0 h 48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89" h="4805">
                <a:moveTo>
                  <a:pt x="2889" y="0"/>
                </a:moveTo>
                <a:lnTo>
                  <a:pt x="0" y="0"/>
                </a:lnTo>
                <a:lnTo>
                  <a:pt x="2" y="4805"/>
                </a:lnTo>
                <a:lnTo>
                  <a:pt x="2881" y="4805"/>
                </a:lnTo>
                <a:lnTo>
                  <a:pt x="2882" y="2977"/>
                </a:lnTo>
                <a:lnTo>
                  <a:pt x="1833" y="2977"/>
                </a:lnTo>
                <a:lnTo>
                  <a:pt x="1833" y="3718"/>
                </a:lnTo>
                <a:lnTo>
                  <a:pt x="1030" y="3718"/>
                </a:lnTo>
                <a:lnTo>
                  <a:pt x="1030" y="1067"/>
                </a:lnTo>
                <a:lnTo>
                  <a:pt x="1828" y="1067"/>
                </a:lnTo>
                <a:lnTo>
                  <a:pt x="1828" y="1766"/>
                </a:lnTo>
                <a:lnTo>
                  <a:pt x="2889" y="1766"/>
                </a:lnTo>
                <a:lnTo>
                  <a:pt x="2889" y="0"/>
                </a:lnTo>
                <a:close/>
              </a:path>
            </a:pathLst>
          </a:custGeom>
          <a:solidFill>
            <a:srgbClr val="0000FF"/>
          </a:solidFill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2801007" y="-3352800"/>
            <a:ext cx="3328517" cy="3217567"/>
            <a:chOff x="3581400" y="2438400"/>
            <a:chExt cx="2286000" cy="2209800"/>
          </a:xfrm>
        </p:grpSpPr>
        <p:sp>
          <p:nvSpPr>
            <p:cNvPr id="35" name="Rectangle 34"/>
            <p:cNvSpPr/>
            <p:nvPr/>
          </p:nvSpPr>
          <p:spPr bwMode="auto">
            <a:xfrm>
              <a:off x="5334000" y="2590800"/>
              <a:ext cx="45719" cy="1371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4069081" y="2590800"/>
              <a:ext cx="45719" cy="1371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059681" y="2438400"/>
              <a:ext cx="45719" cy="1143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80000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4343400" y="2438400"/>
              <a:ext cx="45719" cy="1143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900000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 bwMode="auto">
            <a:xfrm>
              <a:off x="4038600" y="2438400"/>
              <a:ext cx="1371600" cy="152400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4191000" y="4038600"/>
              <a:ext cx="1063352" cy="53788"/>
            </a:xfrm>
            <a:custGeom>
              <a:avLst/>
              <a:gdLst>
                <a:gd name="connsiteX0" fmla="*/ 0 w 1063352"/>
                <a:gd name="connsiteY0" fmla="*/ 0 h 53788"/>
                <a:gd name="connsiteX1" fmla="*/ 525470 w 1063352"/>
                <a:gd name="connsiteY1" fmla="*/ 53788 h 53788"/>
                <a:gd name="connsiteX2" fmla="*/ 1063352 w 1063352"/>
                <a:gd name="connsiteY2" fmla="*/ 0 h 5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3352" h="53788">
                  <a:moveTo>
                    <a:pt x="0" y="0"/>
                  </a:moveTo>
                  <a:cubicBezTo>
                    <a:pt x="174122" y="26894"/>
                    <a:pt x="348245" y="53788"/>
                    <a:pt x="525470" y="53788"/>
                  </a:cubicBezTo>
                  <a:cubicBezTo>
                    <a:pt x="702695" y="53788"/>
                    <a:pt x="883023" y="26894"/>
                    <a:pt x="1063352" y="0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4419600" y="3619500"/>
              <a:ext cx="45719" cy="4953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300000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5029200" y="3619500"/>
              <a:ext cx="45719" cy="4953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780000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43" name="Trapezoid 42"/>
            <p:cNvSpPr/>
            <p:nvPr/>
          </p:nvSpPr>
          <p:spPr bwMode="auto">
            <a:xfrm rot="10800000">
              <a:off x="4069081" y="3962399"/>
              <a:ext cx="1310638" cy="228600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3581400" y="3688081"/>
              <a:ext cx="381000" cy="4571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5486400" y="3688081"/>
              <a:ext cx="381000" cy="4571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3916681" y="3657600"/>
              <a:ext cx="45719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900000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5486400" y="3657600"/>
              <a:ext cx="45719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80000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5516881" y="4038600"/>
              <a:ext cx="45719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900000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3886200" y="4038600"/>
              <a:ext cx="45719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260000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3886200" y="3962400"/>
              <a:ext cx="45719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5516881" y="3962400"/>
              <a:ext cx="45719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4038600" y="3429000"/>
              <a:ext cx="1371600" cy="381000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 bwMode="auto">
            <a:xfrm>
              <a:off x="3962400" y="3505200"/>
              <a:ext cx="76200" cy="228600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 bwMode="auto">
            <a:xfrm>
              <a:off x="5410200" y="3505200"/>
              <a:ext cx="76200" cy="228600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5410200" y="3733800"/>
              <a:ext cx="45719" cy="6858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3992881" y="3733800"/>
              <a:ext cx="45719" cy="6858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3810000" y="4495800"/>
              <a:ext cx="1866900" cy="152400"/>
            </a:xfrm>
            <a:prstGeom prst="rect">
              <a:avLst/>
            </a:prstGeom>
            <a:pattFill prst="dkDnDiag">
              <a:fgClr>
                <a:schemeClr val="accent1"/>
              </a:fgClr>
              <a:bgClr>
                <a:schemeClr val="bg1"/>
              </a:bgClr>
            </a:patt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3939540" y="4419600"/>
              <a:ext cx="1569719" cy="76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552698" y="3761601"/>
            <a:ext cx="1825134" cy="276999"/>
            <a:chOff x="3552698" y="-1115199"/>
            <a:chExt cx="1825134" cy="276999"/>
          </a:xfrm>
        </p:grpSpPr>
        <p:cxnSp>
          <p:nvCxnSpPr>
            <p:cNvPr id="12" name="Straight Arrow Connector 11"/>
            <p:cNvCxnSpPr>
              <a:stCxn id="43" idx="3"/>
              <a:endCxn id="43" idx="1"/>
            </p:cNvCxnSpPr>
            <p:nvPr/>
          </p:nvCxnSpPr>
          <p:spPr bwMode="auto">
            <a:xfrm>
              <a:off x="3552698" y="-967364"/>
              <a:ext cx="182513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4" name="TextBox 3"/>
            <p:cNvSpPr txBox="1"/>
            <p:nvPr/>
          </p:nvSpPr>
          <p:spPr>
            <a:xfrm>
              <a:off x="4154269" y="-1115199"/>
              <a:ext cx="704039" cy="27699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800" dirty="0" smtClean="0"/>
                <a:t>10 M</a:t>
              </a:r>
              <a:endParaRPr lang="en-US" sz="1800" dirty="0"/>
            </a:p>
          </p:txBody>
        </p:sp>
      </p:grpSp>
      <p:sp>
        <p:nvSpPr>
          <p:cNvPr id="14" name="Freeform 6"/>
          <p:cNvSpPr>
            <a:spLocks/>
          </p:cNvSpPr>
          <p:nvPr/>
        </p:nvSpPr>
        <p:spPr bwMode="auto">
          <a:xfrm>
            <a:off x="4576421" y="6947797"/>
            <a:ext cx="793750" cy="1278403"/>
          </a:xfrm>
          <a:custGeom>
            <a:avLst/>
            <a:gdLst>
              <a:gd name="T0" fmla="*/ 2919 w 2919"/>
              <a:gd name="T1" fmla="*/ 0 h 4810"/>
              <a:gd name="T2" fmla="*/ 1845 w 2919"/>
              <a:gd name="T3" fmla="*/ 0 h 4810"/>
              <a:gd name="T4" fmla="*/ 1850 w 2919"/>
              <a:gd name="T5" fmla="*/ 3866 h 4810"/>
              <a:gd name="T6" fmla="*/ 919 w 2919"/>
              <a:gd name="T7" fmla="*/ 3863 h 4810"/>
              <a:gd name="T8" fmla="*/ 914 w 2919"/>
              <a:gd name="T9" fmla="*/ 3110 h 4810"/>
              <a:gd name="T10" fmla="*/ 0 w 2919"/>
              <a:gd name="T11" fmla="*/ 3111 h 4810"/>
              <a:gd name="T12" fmla="*/ 0 w 2919"/>
              <a:gd name="T13" fmla="*/ 4810 h 4810"/>
              <a:gd name="T14" fmla="*/ 2919 w 2919"/>
              <a:gd name="T15" fmla="*/ 4810 h 4810"/>
              <a:gd name="T16" fmla="*/ 2919 w 2919"/>
              <a:gd name="T17" fmla="*/ 0 h 4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19" h="4810">
                <a:moveTo>
                  <a:pt x="2919" y="0"/>
                </a:moveTo>
                <a:lnTo>
                  <a:pt x="1845" y="0"/>
                </a:lnTo>
                <a:lnTo>
                  <a:pt x="1850" y="3866"/>
                </a:lnTo>
                <a:lnTo>
                  <a:pt x="919" y="3863"/>
                </a:lnTo>
                <a:lnTo>
                  <a:pt x="914" y="3110"/>
                </a:lnTo>
                <a:lnTo>
                  <a:pt x="0" y="3111"/>
                </a:lnTo>
                <a:lnTo>
                  <a:pt x="0" y="4810"/>
                </a:lnTo>
                <a:lnTo>
                  <a:pt x="2919" y="4810"/>
                </a:lnTo>
                <a:lnTo>
                  <a:pt x="2919" y="0"/>
                </a:lnTo>
                <a:close/>
              </a:path>
            </a:pathLst>
          </a:custGeom>
          <a:solidFill>
            <a:srgbClr val="0000FF"/>
          </a:solidFill>
          <a:ln w="1270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868438" y="4942898"/>
            <a:ext cx="342381" cy="910922"/>
            <a:chOff x="2858019" y="4956478"/>
            <a:chExt cx="342381" cy="910922"/>
          </a:xfrm>
        </p:grpSpPr>
        <p:sp useBgFill="1">
          <p:nvSpPr>
            <p:cNvPr id="62" name="Rectangle 43"/>
            <p:cNvSpPr>
              <a:spLocks noChangeArrowheads="1"/>
            </p:cNvSpPr>
            <p:nvPr/>
          </p:nvSpPr>
          <p:spPr bwMode="auto">
            <a:xfrm>
              <a:off x="2858019" y="4956478"/>
              <a:ext cx="342381" cy="364369"/>
            </a:xfrm>
            <a:prstGeom prst="rect">
              <a:avLst/>
            </a:prstGeom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63" name="Rectangle 44"/>
            <p:cNvSpPr>
              <a:spLocks noChangeArrowheads="1"/>
            </p:cNvSpPr>
            <p:nvPr/>
          </p:nvSpPr>
          <p:spPr bwMode="auto">
            <a:xfrm>
              <a:off x="2858019" y="5503031"/>
              <a:ext cx="342381" cy="364369"/>
            </a:xfrm>
            <a:prstGeom prst="rect">
              <a:avLst/>
            </a:prstGeom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528445" y="685800"/>
            <a:ext cx="2207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FFFF00"/>
                </a:solidFill>
              </a:rPr>
              <a:t>→ ngCFHT</a:t>
            </a:r>
            <a:endParaRPr lang="en-US" sz="32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497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-3.33333E-6 L -0.25156 0.50417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87" y="252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255000" y="25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7 L 0.52049 -3.7037E-7 " pathEditMode="fixed" rAng="0" ptsTypes="AA">
                                          <p:cBhvr>
                                            <p:cTn id="4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3.7037E-6 L 0.51684 3.7037E-6 " pathEditMode="fixed" rAng="0" ptsTypes="AA">
                                          <p:cBhvr>
                                            <p:cTn id="4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3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3.7037E-6 L 0.51927 3.7037E-6 " pathEditMode="fixed" rAng="0" ptsTypes="AA">
                                          <p:cBhvr>
                                            <p:cTn id="4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955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6" presetID="64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86 0.00602 L -0.00086 -0.32245 " pathEditMode="relative" rAng="0" ptsTypes="AA">
                                          <p:cBhvr>
                                            <p:cTn id="47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643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111 -0.00509 L -0.01111 -0.32285 " pathEditMode="relative" rAng="0" ptsTypes="AA">
                                          <p:cBhvr>
                                            <p:cTn id="50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588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56" presetID="64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4.44444E-6 L 2.5E-6 -0.3243 " pathEditMode="relative" rAng="0" ptsTypes="AA">
                                          <p:cBhvr>
                                            <p:cTn id="5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622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59" presetID="64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3.98287E-6 L 0.00052 -0.32261 " pathEditMode="relative" rAng="0" ptsTypes="AA">
                                          <p:cBhvr>
                                            <p:cTn id="6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" y="-161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0250"/>
                                </p:stCondLst>
                                <p:childTnLst>
                                  <p:par>
                                    <p:cTn id="62" presetID="64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4.44444E-6 L 4.16667E-6 -0.32314 " pathEditMode="relative" rAng="0" ptsTypes="AA">
                                          <p:cBhvr>
                                            <p:cTn id="6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33333E-6 L -0.13159 -0.1662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80" y="-83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accel="50000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3.33333E-6 L -4.44444E-6 0.70973 " pathEditMode="relative" rAng="0" ptsTypes="AA" p14:bounceEnd="26000">
                                          <p:cBhvr>
                                            <p:cTn id="69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54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21" grpId="0" animBg="1"/>
          <p:bldP spid="24" grpId="0" animBg="1"/>
          <p:bldP spid="2" grpId="0"/>
          <p:bldP spid="20" grpId="0" animBg="1"/>
          <p:bldP spid="14" grpId="0" animBg="1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-3.33333E-6 L -0.25156 0.50417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87" y="252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255000" y="25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7 L 0.52049 -3.7037E-7 " pathEditMode="fixed" rAng="0" ptsTypes="AA">
                                          <p:cBhvr>
                                            <p:cTn id="4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3.7037E-6 L 0.51684 3.7037E-6 " pathEditMode="fixed" rAng="0" ptsTypes="AA">
                                          <p:cBhvr>
                                            <p:cTn id="4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3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3.7037E-6 L 0.51927 3.7037E-6 " pathEditMode="fixed" rAng="0" ptsTypes="AA">
                                          <p:cBhvr>
                                            <p:cTn id="4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955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6" presetID="64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86 0.00602 L -0.00086 -0.32245 " pathEditMode="relative" rAng="0" ptsTypes="AA">
                                          <p:cBhvr>
                                            <p:cTn id="47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643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111 -0.00509 L -0.01111 -0.32285 " pathEditMode="relative" rAng="0" ptsTypes="AA">
                                          <p:cBhvr>
                                            <p:cTn id="50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588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56" presetID="64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4.44444E-6 L 2.5E-6 -0.3243 " pathEditMode="relative" rAng="0" ptsTypes="AA">
                                          <p:cBhvr>
                                            <p:cTn id="5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622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59" presetID="64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3.98287E-6 L 0.00052 -0.32261 " pathEditMode="relative" rAng="0" ptsTypes="AA">
                                          <p:cBhvr>
                                            <p:cTn id="6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" y="-161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0250"/>
                                </p:stCondLst>
                                <p:childTnLst>
                                  <p:par>
                                    <p:cTn id="62" presetID="64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4.44444E-6 L 4.16667E-6 -0.32314 " pathEditMode="relative" rAng="0" ptsTypes="AA">
                                          <p:cBhvr>
                                            <p:cTn id="6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6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33333E-6 L -0.13159 -0.1662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80" y="-83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3.33333E-6 L -4.44444E-6 0.70973 " pathEditMode="relative" rAng="0" ptsTypes="AA">
                                          <p:cBhvr>
                                            <p:cTn id="69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54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21" grpId="0" animBg="1"/>
          <p:bldP spid="24" grpId="0" animBg="1"/>
          <p:bldP spid="2" grpId="0"/>
          <p:bldP spid="20" grpId="0" animBg="1"/>
          <p:bldP spid="14" grpId="0" animBg="1"/>
          <p:bldP spid="16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6037274"/>
            <a:ext cx="9152164" cy="820726"/>
            <a:chOff x="762000" y="5323794"/>
            <a:chExt cx="9152164" cy="1155438"/>
          </a:xfrm>
        </p:grpSpPr>
        <p:sp>
          <p:nvSpPr>
            <p:cNvPr id="12" name="Freeform 11"/>
            <p:cNvSpPr/>
            <p:nvPr/>
          </p:nvSpPr>
          <p:spPr bwMode="auto">
            <a:xfrm>
              <a:off x="762000" y="5323794"/>
              <a:ext cx="9152164" cy="214202"/>
            </a:xfrm>
            <a:custGeom>
              <a:avLst/>
              <a:gdLst>
                <a:gd name="connsiteX0" fmla="*/ 0 w 9152164"/>
                <a:gd name="connsiteY0" fmla="*/ 166230 h 215216"/>
                <a:gd name="connsiteX1" fmla="*/ 547007 w 9152164"/>
                <a:gd name="connsiteY1" fmla="*/ 92751 h 215216"/>
                <a:gd name="connsiteX2" fmla="*/ 1608364 w 9152164"/>
                <a:gd name="connsiteY2" fmla="*/ 198887 h 215216"/>
                <a:gd name="connsiteX3" fmla="*/ 3110593 w 9152164"/>
                <a:gd name="connsiteY3" fmla="*/ 35601 h 215216"/>
                <a:gd name="connsiteX4" fmla="*/ 6408964 w 9152164"/>
                <a:gd name="connsiteY4" fmla="*/ 2944 h 215216"/>
                <a:gd name="connsiteX5" fmla="*/ 7756071 w 9152164"/>
                <a:gd name="connsiteY5" fmla="*/ 84587 h 215216"/>
                <a:gd name="connsiteX6" fmla="*/ 9152164 w 9152164"/>
                <a:gd name="connsiteY6" fmla="*/ 215216 h 215216"/>
                <a:gd name="connsiteX0" fmla="*/ 0 w 9152164"/>
                <a:gd name="connsiteY0" fmla="*/ 165216 h 214202"/>
                <a:gd name="connsiteX1" fmla="*/ 547007 w 9152164"/>
                <a:gd name="connsiteY1" fmla="*/ 91737 h 214202"/>
                <a:gd name="connsiteX2" fmla="*/ 1608364 w 9152164"/>
                <a:gd name="connsiteY2" fmla="*/ 132559 h 214202"/>
                <a:gd name="connsiteX3" fmla="*/ 3110593 w 9152164"/>
                <a:gd name="connsiteY3" fmla="*/ 34587 h 214202"/>
                <a:gd name="connsiteX4" fmla="*/ 6408964 w 9152164"/>
                <a:gd name="connsiteY4" fmla="*/ 1930 h 214202"/>
                <a:gd name="connsiteX5" fmla="*/ 7756071 w 9152164"/>
                <a:gd name="connsiteY5" fmla="*/ 83573 h 214202"/>
                <a:gd name="connsiteX6" fmla="*/ 9152164 w 9152164"/>
                <a:gd name="connsiteY6" fmla="*/ 214202 h 214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2164" h="214202">
                  <a:moveTo>
                    <a:pt x="0" y="165216"/>
                  </a:moveTo>
                  <a:cubicBezTo>
                    <a:pt x="139473" y="125755"/>
                    <a:pt x="278946" y="97180"/>
                    <a:pt x="547007" y="91737"/>
                  </a:cubicBezTo>
                  <a:cubicBezTo>
                    <a:pt x="815068" y="86294"/>
                    <a:pt x="1181100" y="142084"/>
                    <a:pt x="1608364" y="132559"/>
                  </a:cubicBezTo>
                  <a:cubicBezTo>
                    <a:pt x="2035628" y="123034"/>
                    <a:pt x="2310493" y="56358"/>
                    <a:pt x="3110593" y="34587"/>
                  </a:cubicBezTo>
                  <a:cubicBezTo>
                    <a:pt x="3910693" y="12816"/>
                    <a:pt x="5634718" y="-6234"/>
                    <a:pt x="6408964" y="1930"/>
                  </a:cubicBezTo>
                  <a:cubicBezTo>
                    <a:pt x="7183210" y="10094"/>
                    <a:pt x="7298871" y="48194"/>
                    <a:pt x="7756071" y="83573"/>
                  </a:cubicBezTo>
                  <a:cubicBezTo>
                    <a:pt x="8213271" y="118952"/>
                    <a:pt x="8941253" y="189709"/>
                    <a:pt x="9152164" y="214202"/>
                  </a:cubicBezTo>
                </a:path>
              </a:pathLst>
            </a:custGeom>
            <a:blipFill>
              <a:blip r:embed="rId2"/>
              <a:tile tx="0" ty="0" sx="100000" sy="100000" flip="none" algn="tl"/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762000" y="5486400"/>
              <a:ext cx="9152164" cy="992832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ngCFHT</a:t>
            </a:r>
            <a:r>
              <a:rPr lang="en-US" dirty="0" smtClean="0"/>
              <a:t> Concept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6" b="98565" l="5128" r="95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76400"/>
            <a:ext cx="4538663" cy="486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048000" y="6400800"/>
            <a:ext cx="3352800" cy="461665"/>
            <a:chOff x="3124200" y="6248400"/>
            <a:chExt cx="3352800" cy="461665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3124200" y="6477000"/>
              <a:ext cx="33528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4" name="TextBox 3"/>
            <p:cNvSpPr txBox="1"/>
            <p:nvPr/>
          </p:nvSpPr>
          <p:spPr>
            <a:xfrm>
              <a:off x="4338099" y="6248400"/>
              <a:ext cx="843501" cy="461665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 m</a:t>
              </a:r>
              <a:endParaRPr lang="en-US" dirty="0"/>
            </a:p>
          </p:txBody>
        </p:sp>
      </p:grpSp>
      <p:grpSp>
        <p:nvGrpSpPr>
          <p:cNvPr id="1025" name="Group 1024"/>
          <p:cNvGrpSpPr/>
          <p:nvPr/>
        </p:nvGrpSpPr>
        <p:grpSpPr>
          <a:xfrm>
            <a:off x="6703367" y="4419600"/>
            <a:ext cx="461665" cy="1600200"/>
            <a:chOff x="6703367" y="4267200"/>
            <a:chExt cx="461665" cy="16002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 flipV="1">
              <a:off x="6934200" y="4267200"/>
              <a:ext cx="0" cy="1600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 useBgFill="1">
          <p:nvSpPr>
            <p:cNvPr id="8" name="TextBox 7"/>
            <p:cNvSpPr txBox="1"/>
            <p:nvPr/>
          </p:nvSpPr>
          <p:spPr>
            <a:xfrm rot="16200000">
              <a:off x="6512449" y="4833817"/>
              <a:ext cx="843501" cy="461665"/>
            </a:xfrm>
            <a:prstGeom prst="rect">
              <a:avLst/>
            </a:prstGeom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dirty="0"/>
                <a:t>15 m</a:t>
              </a:r>
            </a:p>
          </p:txBody>
        </p:sp>
      </p:grpSp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"/>
          <a:stretch/>
        </p:blipFill>
        <p:spPr bwMode="auto">
          <a:xfrm>
            <a:off x="2861981" y="1600200"/>
            <a:ext cx="3767419" cy="491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" name="Picture 10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" t="3461" r="6959" b="15411"/>
          <a:stretch/>
        </p:blipFill>
        <p:spPr>
          <a:xfrm>
            <a:off x="2667000" y="1506581"/>
            <a:ext cx="4074049" cy="49641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8730" y="6452315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CFHT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67858" y="6452315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ngCFHT</a:t>
            </a:r>
            <a:endParaRPr lang="en-US" dirty="0"/>
          </a:p>
        </p:txBody>
      </p:sp>
      <p:pic>
        <p:nvPicPr>
          <p:cNvPr id="18" name="Picture 17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6" b="98367" l="9764" r="9606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50080" y="1621757"/>
            <a:ext cx="4192061" cy="485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9" b="98287" l="2703" r="958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0"/>
            <a:ext cx="4066112" cy="4665425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04682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33333E-6 L -0.25833 -0.0025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-13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148E-6 L 0.2283 0.0074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6 L -0.24393 0.0046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5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17" grpId="0"/>
      <p:bldP spid="1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9" b="98287" l="2703" r="958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0"/>
            <a:ext cx="4066112" cy="4665425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7" name="TextBox 6"/>
          <p:cNvSpPr txBox="1"/>
          <p:nvPr/>
        </p:nvSpPr>
        <p:spPr>
          <a:xfrm>
            <a:off x="3124200" y="5311914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Existing Pier &amp; Support Building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620000" cy="838200"/>
          </a:xfrm>
        </p:spPr>
        <p:txBody>
          <a:bodyPr/>
          <a:lstStyle/>
          <a:p>
            <a:r>
              <a:rPr lang="en-US" dirty="0" err="1" smtClean="0"/>
              <a:t>ngCFHT</a:t>
            </a:r>
            <a:r>
              <a:rPr lang="en-US" dirty="0" smtClean="0"/>
              <a:t> Concept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432926" y="3881735"/>
            <a:ext cx="3377074" cy="461665"/>
            <a:chOff x="432926" y="3881735"/>
            <a:chExt cx="3377074" cy="461665"/>
          </a:xfrm>
        </p:grpSpPr>
        <p:sp>
          <p:nvSpPr>
            <p:cNvPr id="4" name="TextBox 3"/>
            <p:cNvSpPr txBox="1"/>
            <p:nvPr/>
          </p:nvSpPr>
          <p:spPr>
            <a:xfrm>
              <a:off x="432926" y="3881735"/>
              <a:ext cx="20505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10 m Primary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2483487" y="4112567"/>
              <a:ext cx="1326513" cy="7843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27" name="Group 26"/>
          <p:cNvGrpSpPr/>
          <p:nvPr/>
        </p:nvGrpSpPr>
        <p:grpSpPr>
          <a:xfrm>
            <a:off x="152400" y="2662535"/>
            <a:ext cx="4267200" cy="461665"/>
            <a:chOff x="152400" y="2662535"/>
            <a:chExt cx="4267200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152400" y="2662535"/>
              <a:ext cx="23310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Fiber Coupling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V="1">
              <a:off x="2483487" y="2779067"/>
              <a:ext cx="1936113" cy="17333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25" name="Group 24"/>
          <p:cNvGrpSpPr/>
          <p:nvPr/>
        </p:nvGrpSpPr>
        <p:grpSpPr>
          <a:xfrm>
            <a:off x="5029200" y="2517600"/>
            <a:ext cx="3761312" cy="1232986"/>
            <a:chOff x="5029200" y="2517600"/>
            <a:chExt cx="3761312" cy="1232986"/>
          </a:xfrm>
        </p:grpSpPr>
        <p:sp>
          <p:nvSpPr>
            <p:cNvPr id="5" name="TextBox 4"/>
            <p:cNvSpPr txBox="1"/>
            <p:nvPr/>
          </p:nvSpPr>
          <p:spPr>
            <a:xfrm>
              <a:off x="6473852" y="2919589"/>
              <a:ext cx="23166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1.5° Wide Field</a:t>
              </a:r>
            </a:p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Corrector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H="1" flipV="1">
              <a:off x="5029200" y="2517600"/>
              <a:ext cx="1475312" cy="5304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26" name="Group 25"/>
          <p:cNvGrpSpPr/>
          <p:nvPr/>
        </p:nvGrpSpPr>
        <p:grpSpPr>
          <a:xfrm>
            <a:off x="5181600" y="1302603"/>
            <a:ext cx="2309730" cy="917091"/>
            <a:chOff x="5181600" y="1302603"/>
            <a:chExt cx="2309730" cy="917091"/>
          </a:xfrm>
        </p:grpSpPr>
        <p:sp>
          <p:nvSpPr>
            <p:cNvPr id="10" name="TextBox 9"/>
            <p:cNvSpPr txBox="1"/>
            <p:nvPr/>
          </p:nvSpPr>
          <p:spPr>
            <a:xfrm>
              <a:off x="5870373" y="1302603"/>
              <a:ext cx="16209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3000 Fiber</a:t>
              </a:r>
            </a:p>
            <a:p>
              <a:r>
                <a:rPr lang="en-US" dirty="0" smtClean="0">
                  <a:solidFill>
                    <a:srgbClr val="FFFF00"/>
                  </a:solidFill>
                </a:rPr>
                <a:t>Positioner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20" name="Straight Arrow Connector 19"/>
            <p:cNvCxnSpPr>
              <a:stCxn id="10" idx="1"/>
            </p:cNvCxnSpPr>
            <p:nvPr/>
          </p:nvCxnSpPr>
          <p:spPr bwMode="auto">
            <a:xfrm flipH="1">
              <a:off x="5181600" y="1718102"/>
              <a:ext cx="688773" cy="50159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29" name="Group 28"/>
          <p:cNvGrpSpPr/>
          <p:nvPr/>
        </p:nvGrpSpPr>
        <p:grpSpPr>
          <a:xfrm>
            <a:off x="76200" y="5004772"/>
            <a:ext cx="4191000" cy="786428"/>
            <a:chOff x="76200" y="5004772"/>
            <a:chExt cx="4191000" cy="786428"/>
          </a:xfrm>
        </p:grpSpPr>
        <p:sp>
          <p:nvSpPr>
            <p:cNvPr id="6" name="TextBox 5"/>
            <p:cNvSpPr txBox="1"/>
            <p:nvPr/>
          </p:nvSpPr>
          <p:spPr>
            <a:xfrm>
              <a:off x="76200" y="5083314"/>
              <a:ext cx="27911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FF00"/>
                  </a:solidFill>
                </a:rPr>
                <a:t>Bank of spectrometers</a:t>
              </a:r>
            </a:p>
            <a:p>
              <a:r>
                <a:rPr lang="en-US" sz="2000" dirty="0" smtClean="0">
                  <a:solidFill>
                    <a:srgbClr val="FFFF00"/>
                  </a:solidFill>
                </a:rPr>
                <a:t>R~2000-20,000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 flipV="1">
              <a:off x="2197106" y="5004772"/>
              <a:ext cx="2070094" cy="55310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sp>
        <p:nvSpPr>
          <p:cNvPr id="30" name="Rectangle 29"/>
          <p:cNvSpPr/>
          <p:nvPr/>
        </p:nvSpPr>
        <p:spPr>
          <a:xfrm>
            <a:off x="1657809" y="6305957"/>
            <a:ext cx="5599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See ngcfht.org for additional details…</a:t>
            </a:r>
          </a:p>
        </p:txBody>
      </p:sp>
    </p:spTree>
    <p:extLst>
      <p:ext uri="{BB962C8B-B14F-4D97-AF65-F5344CB8AC3E}">
        <p14:creationId xmlns:p14="http://schemas.microsoft.com/office/powerpoint/2010/main" val="134929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838200" y="1143000"/>
            <a:ext cx="3397250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39616" y="3109040"/>
            <a:ext cx="3659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nd the space between…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24304" r="23432" b="9377"/>
          <a:stretch/>
        </p:blipFill>
        <p:spPr>
          <a:xfrm rot="954867">
            <a:off x="8793506" y="7102445"/>
            <a:ext cx="2130363" cy="24854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649">
            <a:off x="-2072902" y="6740377"/>
            <a:ext cx="1840589" cy="2283437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2084" r="22499"/>
          <a:stretch/>
        </p:blipFill>
        <p:spPr>
          <a:xfrm>
            <a:off x="7381342" y="-2819400"/>
            <a:ext cx="2477347" cy="2514600"/>
          </a:xfrm>
          <a:prstGeom prst="rect">
            <a:avLst/>
          </a:prstGeom>
        </p:spPr>
      </p:pic>
      <p:pic>
        <p:nvPicPr>
          <p:cNvPr id="9" name="millennium_flythru_fast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0882912">
            <a:off x="-3375940" y="-2350606"/>
            <a:ext cx="3210417" cy="240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90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0.42691 0.433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37" y="216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44444E-6 L 0.32604 -0.4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200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22222E-6 L -0.15938 0.4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2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5E-6 1.85185E-6 L -0.27084 -0.468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-2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7" b="19371"/>
          <a:stretch/>
        </p:blipFill>
        <p:spPr bwMode="auto">
          <a:xfrm>
            <a:off x="-4419600" y="-3296958"/>
            <a:ext cx="18211800" cy="136601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838200" y="1143000"/>
            <a:ext cx="3397250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39616" y="3109040"/>
            <a:ext cx="3659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nd the space between…</a:t>
            </a:r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-3703638" y="-6753305"/>
            <a:ext cx="16779875" cy="19724690"/>
            <a:chOff x="2799554" y="1778000"/>
            <a:chExt cx="3355975" cy="3944938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2950367" y="4191000"/>
              <a:ext cx="919163" cy="1530350"/>
            </a:xfrm>
            <a:custGeom>
              <a:avLst/>
              <a:gdLst>
                <a:gd name="T0" fmla="*/ 2889 w 2889"/>
                <a:gd name="T1" fmla="*/ 0 h 4805"/>
                <a:gd name="T2" fmla="*/ 0 w 2889"/>
                <a:gd name="T3" fmla="*/ 0 h 4805"/>
                <a:gd name="T4" fmla="*/ 2 w 2889"/>
                <a:gd name="T5" fmla="*/ 4805 h 4805"/>
                <a:gd name="T6" fmla="*/ 2881 w 2889"/>
                <a:gd name="T7" fmla="*/ 4805 h 4805"/>
                <a:gd name="T8" fmla="*/ 2882 w 2889"/>
                <a:gd name="T9" fmla="*/ 2977 h 4805"/>
                <a:gd name="T10" fmla="*/ 1833 w 2889"/>
                <a:gd name="T11" fmla="*/ 2977 h 4805"/>
                <a:gd name="T12" fmla="*/ 1833 w 2889"/>
                <a:gd name="T13" fmla="*/ 3718 h 4805"/>
                <a:gd name="T14" fmla="*/ 1030 w 2889"/>
                <a:gd name="T15" fmla="*/ 3718 h 4805"/>
                <a:gd name="T16" fmla="*/ 1030 w 2889"/>
                <a:gd name="T17" fmla="*/ 1067 h 4805"/>
                <a:gd name="T18" fmla="*/ 1828 w 2889"/>
                <a:gd name="T19" fmla="*/ 1067 h 4805"/>
                <a:gd name="T20" fmla="*/ 1828 w 2889"/>
                <a:gd name="T21" fmla="*/ 1766 h 4805"/>
                <a:gd name="T22" fmla="*/ 2889 w 2889"/>
                <a:gd name="T23" fmla="*/ 1766 h 4805"/>
                <a:gd name="T24" fmla="*/ 2889 w 2889"/>
                <a:gd name="T25" fmla="*/ 0 h 4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89" h="4805">
                  <a:moveTo>
                    <a:pt x="2889" y="0"/>
                  </a:moveTo>
                  <a:lnTo>
                    <a:pt x="0" y="0"/>
                  </a:lnTo>
                  <a:lnTo>
                    <a:pt x="2" y="4805"/>
                  </a:lnTo>
                  <a:lnTo>
                    <a:pt x="2881" y="4805"/>
                  </a:lnTo>
                  <a:lnTo>
                    <a:pt x="2882" y="2977"/>
                  </a:lnTo>
                  <a:lnTo>
                    <a:pt x="1833" y="2977"/>
                  </a:lnTo>
                  <a:lnTo>
                    <a:pt x="1833" y="3718"/>
                  </a:lnTo>
                  <a:lnTo>
                    <a:pt x="1030" y="3718"/>
                  </a:lnTo>
                  <a:lnTo>
                    <a:pt x="1030" y="1067"/>
                  </a:lnTo>
                  <a:lnTo>
                    <a:pt x="1828" y="1067"/>
                  </a:lnTo>
                  <a:lnTo>
                    <a:pt x="1828" y="1766"/>
                  </a:lnTo>
                  <a:lnTo>
                    <a:pt x="2889" y="1766"/>
                  </a:lnTo>
                  <a:lnTo>
                    <a:pt x="2889" y="0"/>
                  </a:lnTo>
                  <a:close/>
                </a:path>
              </a:pathLst>
            </a:custGeom>
            <a:solidFill>
              <a:srgbClr val="0000FF"/>
            </a:solidFill>
            <a:ln w="38100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998117" y="4191000"/>
              <a:ext cx="942975" cy="1531938"/>
            </a:xfrm>
            <a:custGeom>
              <a:avLst/>
              <a:gdLst>
                <a:gd name="T0" fmla="*/ 2965 w 2965"/>
                <a:gd name="T1" fmla="*/ 0 h 4810"/>
                <a:gd name="T2" fmla="*/ 0 w 2965"/>
                <a:gd name="T3" fmla="*/ 0 h 4810"/>
                <a:gd name="T4" fmla="*/ 0 w 2965"/>
                <a:gd name="T5" fmla="*/ 4810 h 4810"/>
                <a:gd name="T6" fmla="*/ 1081 w 2965"/>
                <a:gd name="T7" fmla="*/ 4810 h 4810"/>
                <a:gd name="T8" fmla="*/ 1081 w 2965"/>
                <a:gd name="T9" fmla="*/ 2919 h 4810"/>
                <a:gd name="T10" fmla="*/ 2965 w 2965"/>
                <a:gd name="T11" fmla="*/ 2919 h 4810"/>
                <a:gd name="T12" fmla="*/ 2965 w 2965"/>
                <a:gd name="T13" fmla="*/ 1884 h 4810"/>
                <a:gd name="T14" fmla="*/ 1074 w 2965"/>
                <a:gd name="T15" fmla="*/ 1884 h 4810"/>
                <a:gd name="T16" fmla="*/ 1074 w 2965"/>
                <a:gd name="T17" fmla="*/ 967 h 4810"/>
                <a:gd name="T18" fmla="*/ 2965 w 2965"/>
                <a:gd name="T19" fmla="*/ 967 h 4810"/>
                <a:gd name="T20" fmla="*/ 2965 w 2965"/>
                <a:gd name="T21" fmla="*/ 0 h 4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65" h="4810">
                  <a:moveTo>
                    <a:pt x="2965" y="0"/>
                  </a:moveTo>
                  <a:lnTo>
                    <a:pt x="0" y="0"/>
                  </a:lnTo>
                  <a:lnTo>
                    <a:pt x="0" y="4810"/>
                  </a:lnTo>
                  <a:lnTo>
                    <a:pt x="1081" y="4810"/>
                  </a:lnTo>
                  <a:lnTo>
                    <a:pt x="1081" y="2919"/>
                  </a:lnTo>
                  <a:lnTo>
                    <a:pt x="2965" y="2919"/>
                  </a:lnTo>
                  <a:lnTo>
                    <a:pt x="2965" y="1884"/>
                  </a:lnTo>
                  <a:lnTo>
                    <a:pt x="1074" y="1884"/>
                  </a:lnTo>
                  <a:lnTo>
                    <a:pt x="1074" y="967"/>
                  </a:lnTo>
                  <a:lnTo>
                    <a:pt x="2965" y="967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rgbClr val="0000FF"/>
            </a:solidFill>
            <a:ln w="38100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5069679" y="4191000"/>
              <a:ext cx="928688" cy="1531938"/>
            </a:xfrm>
            <a:custGeom>
              <a:avLst/>
              <a:gdLst>
                <a:gd name="T0" fmla="*/ 2919 w 2919"/>
                <a:gd name="T1" fmla="*/ 0 h 4810"/>
                <a:gd name="T2" fmla="*/ 1845 w 2919"/>
                <a:gd name="T3" fmla="*/ 0 h 4810"/>
                <a:gd name="T4" fmla="*/ 1845 w 2919"/>
                <a:gd name="T5" fmla="*/ 1739 h 4810"/>
                <a:gd name="T6" fmla="*/ 1035 w 2919"/>
                <a:gd name="T7" fmla="*/ 1739 h 4810"/>
                <a:gd name="T8" fmla="*/ 1035 w 2919"/>
                <a:gd name="T9" fmla="*/ 0 h 4810"/>
                <a:gd name="T10" fmla="*/ 0 w 2919"/>
                <a:gd name="T11" fmla="*/ 0 h 4810"/>
                <a:gd name="T12" fmla="*/ 0 w 2919"/>
                <a:gd name="T13" fmla="*/ 4810 h 4810"/>
                <a:gd name="T14" fmla="*/ 1035 w 2919"/>
                <a:gd name="T15" fmla="*/ 4810 h 4810"/>
                <a:gd name="T16" fmla="*/ 1035 w 2919"/>
                <a:gd name="T17" fmla="*/ 3027 h 4810"/>
                <a:gd name="T18" fmla="*/ 1865 w 2919"/>
                <a:gd name="T19" fmla="*/ 3027 h 4810"/>
                <a:gd name="T20" fmla="*/ 1863 w 2919"/>
                <a:gd name="T21" fmla="*/ 4810 h 4810"/>
                <a:gd name="T22" fmla="*/ 2919 w 2919"/>
                <a:gd name="T23" fmla="*/ 4810 h 4810"/>
                <a:gd name="T24" fmla="*/ 2919 w 2919"/>
                <a:gd name="T25" fmla="*/ 0 h 4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19" h="4810">
                  <a:moveTo>
                    <a:pt x="2919" y="0"/>
                  </a:moveTo>
                  <a:lnTo>
                    <a:pt x="1845" y="0"/>
                  </a:lnTo>
                  <a:lnTo>
                    <a:pt x="1845" y="1739"/>
                  </a:lnTo>
                  <a:lnTo>
                    <a:pt x="1035" y="1739"/>
                  </a:lnTo>
                  <a:lnTo>
                    <a:pt x="1035" y="0"/>
                  </a:lnTo>
                  <a:lnTo>
                    <a:pt x="0" y="0"/>
                  </a:lnTo>
                  <a:lnTo>
                    <a:pt x="0" y="4810"/>
                  </a:lnTo>
                  <a:lnTo>
                    <a:pt x="1035" y="4810"/>
                  </a:lnTo>
                  <a:lnTo>
                    <a:pt x="1035" y="3027"/>
                  </a:lnTo>
                  <a:lnTo>
                    <a:pt x="1865" y="3027"/>
                  </a:lnTo>
                  <a:lnTo>
                    <a:pt x="1863" y="4810"/>
                  </a:lnTo>
                  <a:lnTo>
                    <a:pt x="2919" y="4810"/>
                  </a:lnTo>
                  <a:lnTo>
                    <a:pt x="2919" y="0"/>
                  </a:lnTo>
                  <a:close/>
                </a:path>
              </a:pathLst>
            </a:custGeom>
            <a:solidFill>
              <a:srgbClr val="0000FF"/>
            </a:solidFill>
            <a:ln w="38100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4818854" y="1778000"/>
              <a:ext cx="1336675" cy="2270125"/>
            </a:xfrm>
            <a:custGeom>
              <a:avLst/>
              <a:gdLst>
                <a:gd name="T0" fmla="*/ 3764 w 4196"/>
                <a:gd name="T1" fmla="*/ 7131 h 7133"/>
                <a:gd name="T2" fmla="*/ 0 w 4196"/>
                <a:gd name="T3" fmla="*/ 7131 h 7133"/>
                <a:gd name="T4" fmla="*/ 0 w 4196"/>
                <a:gd name="T5" fmla="*/ 0 h 7133"/>
                <a:gd name="T6" fmla="*/ 4196 w 4196"/>
                <a:gd name="T7" fmla="*/ 5108 h 7133"/>
                <a:gd name="T8" fmla="*/ 3775 w 4196"/>
                <a:gd name="T9" fmla="*/ 7133 h 7133"/>
                <a:gd name="T10" fmla="*/ 3764 w 4196"/>
                <a:gd name="T11" fmla="*/ 7131 h 7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6" h="7133">
                  <a:moveTo>
                    <a:pt x="3764" y="7131"/>
                  </a:moveTo>
                  <a:cubicBezTo>
                    <a:pt x="2510" y="7131"/>
                    <a:pt x="1256" y="7131"/>
                    <a:pt x="0" y="7131"/>
                  </a:cubicBezTo>
                  <a:cubicBezTo>
                    <a:pt x="0" y="4755"/>
                    <a:pt x="0" y="2378"/>
                    <a:pt x="0" y="0"/>
                  </a:cubicBezTo>
                  <a:cubicBezTo>
                    <a:pt x="2438" y="483"/>
                    <a:pt x="4196" y="2623"/>
                    <a:pt x="4196" y="5108"/>
                  </a:cubicBezTo>
                  <a:cubicBezTo>
                    <a:pt x="4196" y="5960"/>
                    <a:pt x="4115" y="6352"/>
                    <a:pt x="3775" y="7133"/>
                  </a:cubicBezTo>
                  <a:cubicBezTo>
                    <a:pt x="3771" y="7133"/>
                    <a:pt x="3768" y="7133"/>
                    <a:pt x="3764" y="7131"/>
                  </a:cubicBezTo>
                  <a:close/>
                </a:path>
              </a:pathLst>
            </a:custGeom>
            <a:solidFill>
              <a:srgbClr val="0000FF"/>
            </a:solidFill>
            <a:ln w="38100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2799554" y="1778000"/>
              <a:ext cx="1335088" cy="2271713"/>
            </a:xfrm>
            <a:custGeom>
              <a:avLst/>
              <a:gdLst>
                <a:gd name="T0" fmla="*/ 432 w 4196"/>
                <a:gd name="T1" fmla="*/ 7133 h 7135"/>
                <a:gd name="T2" fmla="*/ 4196 w 4196"/>
                <a:gd name="T3" fmla="*/ 7133 h 7135"/>
                <a:gd name="T4" fmla="*/ 4196 w 4196"/>
                <a:gd name="T5" fmla="*/ 0 h 7135"/>
                <a:gd name="T6" fmla="*/ 0 w 4196"/>
                <a:gd name="T7" fmla="*/ 5108 h 7135"/>
                <a:gd name="T8" fmla="*/ 421 w 4196"/>
                <a:gd name="T9" fmla="*/ 7135 h 7135"/>
                <a:gd name="T10" fmla="*/ 432 w 4196"/>
                <a:gd name="T11" fmla="*/ 7133 h 7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6" h="7135">
                  <a:moveTo>
                    <a:pt x="432" y="7133"/>
                  </a:moveTo>
                  <a:cubicBezTo>
                    <a:pt x="1686" y="7133"/>
                    <a:pt x="2940" y="7133"/>
                    <a:pt x="4196" y="7133"/>
                  </a:cubicBezTo>
                  <a:cubicBezTo>
                    <a:pt x="4196" y="4755"/>
                    <a:pt x="4196" y="2378"/>
                    <a:pt x="4196" y="0"/>
                  </a:cubicBezTo>
                  <a:cubicBezTo>
                    <a:pt x="1758" y="483"/>
                    <a:pt x="0" y="2623"/>
                    <a:pt x="0" y="5108"/>
                  </a:cubicBezTo>
                  <a:cubicBezTo>
                    <a:pt x="0" y="5962"/>
                    <a:pt x="81" y="6352"/>
                    <a:pt x="421" y="7135"/>
                  </a:cubicBezTo>
                  <a:cubicBezTo>
                    <a:pt x="425" y="7135"/>
                    <a:pt x="428" y="7135"/>
                    <a:pt x="432" y="7133"/>
                  </a:cubicBezTo>
                  <a:close/>
                </a:path>
              </a:pathLst>
            </a:custGeom>
            <a:solidFill>
              <a:srgbClr val="0000FF"/>
            </a:solidFill>
            <a:ln w="38100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2534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4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5000" y="5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4000" fill="hold"/>
                                        <p:tgtEl>
                                          <p:spTgt spid="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5029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7" b="193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838200" y="1143000"/>
            <a:ext cx="3397250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799554" y="1778000"/>
            <a:ext cx="3355975" cy="3944938"/>
            <a:chOff x="2799554" y="1778000"/>
            <a:chExt cx="3355975" cy="3944938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2950367" y="4191000"/>
              <a:ext cx="919163" cy="1530350"/>
            </a:xfrm>
            <a:custGeom>
              <a:avLst/>
              <a:gdLst>
                <a:gd name="T0" fmla="*/ 2889 w 2889"/>
                <a:gd name="T1" fmla="*/ 0 h 4805"/>
                <a:gd name="T2" fmla="*/ 0 w 2889"/>
                <a:gd name="T3" fmla="*/ 0 h 4805"/>
                <a:gd name="T4" fmla="*/ 2 w 2889"/>
                <a:gd name="T5" fmla="*/ 4805 h 4805"/>
                <a:gd name="T6" fmla="*/ 2881 w 2889"/>
                <a:gd name="T7" fmla="*/ 4805 h 4805"/>
                <a:gd name="T8" fmla="*/ 2882 w 2889"/>
                <a:gd name="T9" fmla="*/ 2977 h 4805"/>
                <a:gd name="T10" fmla="*/ 1833 w 2889"/>
                <a:gd name="T11" fmla="*/ 2977 h 4805"/>
                <a:gd name="T12" fmla="*/ 1833 w 2889"/>
                <a:gd name="T13" fmla="*/ 3718 h 4805"/>
                <a:gd name="T14" fmla="*/ 1030 w 2889"/>
                <a:gd name="T15" fmla="*/ 3718 h 4805"/>
                <a:gd name="T16" fmla="*/ 1030 w 2889"/>
                <a:gd name="T17" fmla="*/ 1067 h 4805"/>
                <a:gd name="T18" fmla="*/ 1828 w 2889"/>
                <a:gd name="T19" fmla="*/ 1067 h 4805"/>
                <a:gd name="T20" fmla="*/ 1828 w 2889"/>
                <a:gd name="T21" fmla="*/ 1766 h 4805"/>
                <a:gd name="T22" fmla="*/ 2889 w 2889"/>
                <a:gd name="T23" fmla="*/ 1766 h 4805"/>
                <a:gd name="T24" fmla="*/ 2889 w 2889"/>
                <a:gd name="T25" fmla="*/ 0 h 4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89" h="4805">
                  <a:moveTo>
                    <a:pt x="2889" y="0"/>
                  </a:moveTo>
                  <a:lnTo>
                    <a:pt x="0" y="0"/>
                  </a:lnTo>
                  <a:lnTo>
                    <a:pt x="2" y="4805"/>
                  </a:lnTo>
                  <a:lnTo>
                    <a:pt x="2881" y="4805"/>
                  </a:lnTo>
                  <a:lnTo>
                    <a:pt x="2882" y="2977"/>
                  </a:lnTo>
                  <a:lnTo>
                    <a:pt x="1833" y="2977"/>
                  </a:lnTo>
                  <a:lnTo>
                    <a:pt x="1833" y="3718"/>
                  </a:lnTo>
                  <a:lnTo>
                    <a:pt x="1030" y="3718"/>
                  </a:lnTo>
                  <a:lnTo>
                    <a:pt x="1030" y="1067"/>
                  </a:lnTo>
                  <a:lnTo>
                    <a:pt x="1828" y="1067"/>
                  </a:lnTo>
                  <a:lnTo>
                    <a:pt x="1828" y="1766"/>
                  </a:lnTo>
                  <a:lnTo>
                    <a:pt x="2889" y="1766"/>
                  </a:lnTo>
                  <a:lnTo>
                    <a:pt x="2889" y="0"/>
                  </a:lnTo>
                  <a:close/>
                </a:path>
              </a:pathLst>
            </a:custGeom>
            <a:solidFill>
              <a:srgbClr val="0000FF"/>
            </a:solidFill>
            <a:ln w="444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998117" y="4191000"/>
              <a:ext cx="942975" cy="1531938"/>
            </a:xfrm>
            <a:custGeom>
              <a:avLst/>
              <a:gdLst>
                <a:gd name="T0" fmla="*/ 2965 w 2965"/>
                <a:gd name="T1" fmla="*/ 0 h 4810"/>
                <a:gd name="T2" fmla="*/ 0 w 2965"/>
                <a:gd name="T3" fmla="*/ 0 h 4810"/>
                <a:gd name="T4" fmla="*/ 0 w 2965"/>
                <a:gd name="T5" fmla="*/ 4810 h 4810"/>
                <a:gd name="T6" fmla="*/ 1081 w 2965"/>
                <a:gd name="T7" fmla="*/ 4810 h 4810"/>
                <a:gd name="T8" fmla="*/ 1081 w 2965"/>
                <a:gd name="T9" fmla="*/ 2919 h 4810"/>
                <a:gd name="T10" fmla="*/ 2965 w 2965"/>
                <a:gd name="T11" fmla="*/ 2919 h 4810"/>
                <a:gd name="T12" fmla="*/ 2965 w 2965"/>
                <a:gd name="T13" fmla="*/ 1884 h 4810"/>
                <a:gd name="T14" fmla="*/ 1074 w 2965"/>
                <a:gd name="T15" fmla="*/ 1884 h 4810"/>
                <a:gd name="T16" fmla="*/ 1074 w 2965"/>
                <a:gd name="T17" fmla="*/ 967 h 4810"/>
                <a:gd name="T18" fmla="*/ 2965 w 2965"/>
                <a:gd name="T19" fmla="*/ 967 h 4810"/>
                <a:gd name="T20" fmla="*/ 2965 w 2965"/>
                <a:gd name="T21" fmla="*/ 0 h 4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65" h="4810">
                  <a:moveTo>
                    <a:pt x="2965" y="0"/>
                  </a:moveTo>
                  <a:lnTo>
                    <a:pt x="0" y="0"/>
                  </a:lnTo>
                  <a:lnTo>
                    <a:pt x="0" y="4810"/>
                  </a:lnTo>
                  <a:lnTo>
                    <a:pt x="1081" y="4810"/>
                  </a:lnTo>
                  <a:lnTo>
                    <a:pt x="1081" y="2919"/>
                  </a:lnTo>
                  <a:lnTo>
                    <a:pt x="2965" y="2919"/>
                  </a:lnTo>
                  <a:lnTo>
                    <a:pt x="2965" y="1884"/>
                  </a:lnTo>
                  <a:lnTo>
                    <a:pt x="1074" y="1884"/>
                  </a:lnTo>
                  <a:lnTo>
                    <a:pt x="1074" y="967"/>
                  </a:lnTo>
                  <a:lnTo>
                    <a:pt x="2965" y="967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rgbClr val="0000FF"/>
            </a:solidFill>
            <a:ln w="444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5069679" y="4191000"/>
              <a:ext cx="928688" cy="1531938"/>
            </a:xfrm>
            <a:custGeom>
              <a:avLst/>
              <a:gdLst>
                <a:gd name="T0" fmla="*/ 2919 w 2919"/>
                <a:gd name="T1" fmla="*/ 0 h 4810"/>
                <a:gd name="T2" fmla="*/ 1845 w 2919"/>
                <a:gd name="T3" fmla="*/ 0 h 4810"/>
                <a:gd name="T4" fmla="*/ 1845 w 2919"/>
                <a:gd name="T5" fmla="*/ 1739 h 4810"/>
                <a:gd name="T6" fmla="*/ 1035 w 2919"/>
                <a:gd name="T7" fmla="*/ 1739 h 4810"/>
                <a:gd name="T8" fmla="*/ 1035 w 2919"/>
                <a:gd name="T9" fmla="*/ 0 h 4810"/>
                <a:gd name="T10" fmla="*/ 0 w 2919"/>
                <a:gd name="T11" fmla="*/ 0 h 4810"/>
                <a:gd name="T12" fmla="*/ 0 w 2919"/>
                <a:gd name="T13" fmla="*/ 4810 h 4810"/>
                <a:gd name="T14" fmla="*/ 1035 w 2919"/>
                <a:gd name="T15" fmla="*/ 4810 h 4810"/>
                <a:gd name="T16" fmla="*/ 1035 w 2919"/>
                <a:gd name="T17" fmla="*/ 3027 h 4810"/>
                <a:gd name="T18" fmla="*/ 1865 w 2919"/>
                <a:gd name="T19" fmla="*/ 3027 h 4810"/>
                <a:gd name="T20" fmla="*/ 1863 w 2919"/>
                <a:gd name="T21" fmla="*/ 4810 h 4810"/>
                <a:gd name="T22" fmla="*/ 2919 w 2919"/>
                <a:gd name="T23" fmla="*/ 4810 h 4810"/>
                <a:gd name="T24" fmla="*/ 2919 w 2919"/>
                <a:gd name="T25" fmla="*/ 0 h 4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19" h="4810">
                  <a:moveTo>
                    <a:pt x="2919" y="0"/>
                  </a:moveTo>
                  <a:lnTo>
                    <a:pt x="1845" y="0"/>
                  </a:lnTo>
                  <a:lnTo>
                    <a:pt x="1845" y="1739"/>
                  </a:lnTo>
                  <a:lnTo>
                    <a:pt x="1035" y="1739"/>
                  </a:lnTo>
                  <a:lnTo>
                    <a:pt x="1035" y="0"/>
                  </a:lnTo>
                  <a:lnTo>
                    <a:pt x="0" y="0"/>
                  </a:lnTo>
                  <a:lnTo>
                    <a:pt x="0" y="4810"/>
                  </a:lnTo>
                  <a:lnTo>
                    <a:pt x="1035" y="4810"/>
                  </a:lnTo>
                  <a:lnTo>
                    <a:pt x="1035" y="3027"/>
                  </a:lnTo>
                  <a:lnTo>
                    <a:pt x="1865" y="3027"/>
                  </a:lnTo>
                  <a:lnTo>
                    <a:pt x="1863" y="4810"/>
                  </a:lnTo>
                  <a:lnTo>
                    <a:pt x="2919" y="4810"/>
                  </a:lnTo>
                  <a:lnTo>
                    <a:pt x="2919" y="0"/>
                  </a:lnTo>
                  <a:close/>
                </a:path>
              </a:pathLst>
            </a:custGeom>
            <a:solidFill>
              <a:srgbClr val="0000FF"/>
            </a:solidFill>
            <a:ln w="444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818854" y="1778000"/>
              <a:ext cx="1336675" cy="2270125"/>
            </a:xfrm>
            <a:custGeom>
              <a:avLst/>
              <a:gdLst>
                <a:gd name="T0" fmla="*/ 3764 w 4196"/>
                <a:gd name="T1" fmla="*/ 7131 h 7133"/>
                <a:gd name="T2" fmla="*/ 0 w 4196"/>
                <a:gd name="T3" fmla="*/ 7131 h 7133"/>
                <a:gd name="T4" fmla="*/ 0 w 4196"/>
                <a:gd name="T5" fmla="*/ 0 h 7133"/>
                <a:gd name="T6" fmla="*/ 4196 w 4196"/>
                <a:gd name="T7" fmla="*/ 5108 h 7133"/>
                <a:gd name="T8" fmla="*/ 3775 w 4196"/>
                <a:gd name="T9" fmla="*/ 7133 h 7133"/>
                <a:gd name="T10" fmla="*/ 3764 w 4196"/>
                <a:gd name="T11" fmla="*/ 7131 h 7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6" h="7133">
                  <a:moveTo>
                    <a:pt x="3764" y="7131"/>
                  </a:moveTo>
                  <a:cubicBezTo>
                    <a:pt x="2510" y="7131"/>
                    <a:pt x="1256" y="7131"/>
                    <a:pt x="0" y="7131"/>
                  </a:cubicBezTo>
                  <a:cubicBezTo>
                    <a:pt x="0" y="4755"/>
                    <a:pt x="0" y="2378"/>
                    <a:pt x="0" y="0"/>
                  </a:cubicBezTo>
                  <a:cubicBezTo>
                    <a:pt x="2438" y="483"/>
                    <a:pt x="4196" y="2623"/>
                    <a:pt x="4196" y="5108"/>
                  </a:cubicBezTo>
                  <a:cubicBezTo>
                    <a:pt x="4196" y="5960"/>
                    <a:pt x="4115" y="6352"/>
                    <a:pt x="3775" y="7133"/>
                  </a:cubicBezTo>
                  <a:cubicBezTo>
                    <a:pt x="3771" y="7133"/>
                    <a:pt x="3768" y="7133"/>
                    <a:pt x="3764" y="7131"/>
                  </a:cubicBezTo>
                  <a:close/>
                </a:path>
              </a:pathLst>
            </a:custGeom>
            <a:solidFill>
              <a:srgbClr val="0000FF"/>
            </a:solidFill>
            <a:ln w="444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799554" y="1778000"/>
              <a:ext cx="1335088" cy="2271713"/>
            </a:xfrm>
            <a:custGeom>
              <a:avLst/>
              <a:gdLst>
                <a:gd name="T0" fmla="*/ 432 w 4196"/>
                <a:gd name="T1" fmla="*/ 7133 h 7135"/>
                <a:gd name="T2" fmla="*/ 4196 w 4196"/>
                <a:gd name="T3" fmla="*/ 7133 h 7135"/>
                <a:gd name="T4" fmla="*/ 4196 w 4196"/>
                <a:gd name="T5" fmla="*/ 0 h 7135"/>
                <a:gd name="T6" fmla="*/ 0 w 4196"/>
                <a:gd name="T7" fmla="*/ 5108 h 7135"/>
                <a:gd name="T8" fmla="*/ 421 w 4196"/>
                <a:gd name="T9" fmla="*/ 7135 h 7135"/>
                <a:gd name="T10" fmla="*/ 432 w 4196"/>
                <a:gd name="T11" fmla="*/ 7133 h 7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6" h="7135">
                  <a:moveTo>
                    <a:pt x="432" y="7133"/>
                  </a:moveTo>
                  <a:cubicBezTo>
                    <a:pt x="1686" y="7133"/>
                    <a:pt x="2940" y="7133"/>
                    <a:pt x="4196" y="7133"/>
                  </a:cubicBezTo>
                  <a:cubicBezTo>
                    <a:pt x="4196" y="4755"/>
                    <a:pt x="4196" y="2378"/>
                    <a:pt x="4196" y="0"/>
                  </a:cubicBezTo>
                  <a:cubicBezTo>
                    <a:pt x="1758" y="483"/>
                    <a:pt x="0" y="2623"/>
                    <a:pt x="0" y="5108"/>
                  </a:cubicBezTo>
                  <a:cubicBezTo>
                    <a:pt x="0" y="5962"/>
                    <a:pt x="81" y="6352"/>
                    <a:pt x="421" y="7135"/>
                  </a:cubicBezTo>
                  <a:cubicBezTo>
                    <a:pt x="425" y="7135"/>
                    <a:pt x="428" y="7135"/>
                    <a:pt x="432" y="7133"/>
                  </a:cubicBezTo>
                  <a:close/>
                </a:path>
              </a:pathLst>
            </a:custGeom>
            <a:solidFill>
              <a:srgbClr val="0000FF"/>
            </a:solidFill>
            <a:ln w="444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430976" y="5934670"/>
            <a:ext cx="37048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Doug Simons</a:t>
            </a:r>
          </a:p>
          <a:p>
            <a:pPr algn="r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Executive Director</a:t>
            </a:r>
          </a:p>
          <a:p>
            <a:pPr algn="r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Canada-France-Hawaii Telescope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9616" y="3109040"/>
            <a:ext cx="3659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nd the space between…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230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0" y="15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4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SA - The Frontier Is Everywhere HD - YouTub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2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914400"/>
            <a:ext cx="8839200" cy="49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3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52000">
                <a:schemeClr val="tx1"/>
              </a:gs>
              <a:gs pos="100000">
                <a:srgbClr val="0047FF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333" t="14814" r="35834" b="39259"/>
          <a:stretch/>
        </p:blipFill>
        <p:spPr>
          <a:xfrm rot="20679505">
            <a:off x="3137068" y="2421975"/>
            <a:ext cx="2912496" cy="1641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750" t="15186" r="36250" b="38889"/>
          <a:stretch/>
        </p:blipFill>
        <p:spPr>
          <a:xfrm rot="808778">
            <a:off x="3123347" y="2472407"/>
            <a:ext cx="2852124" cy="1637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2500" t="32222" r="36666" b="30741"/>
          <a:stretch/>
        </p:blipFill>
        <p:spPr>
          <a:xfrm rot="21025491">
            <a:off x="3077895" y="2502887"/>
            <a:ext cx="2991270" cy="1526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8334" t="15185" r="35833" b="38148"/>
          <a:stretch/>
        </p:blipFill>
        <p:spPr>
          <a:xfrm rot="21206523">
            <a:off x="2982737" y="2484366"/>
            <a:ext cx="2960443" cy="1695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7667" y1="40088" x2="94267" y2="21366"/>
                        <a14:foregroundMark x1="82867" y1="14537" x2="86467" y2="26762"/>
                        <a14:foregroundMark x1="91733" y1="3634" x2="96867" y2="9912"/>
                        <a14:foregroundMark x1="22533" y1="66300" x2="36133" y2="79846"/>
                        <a14:foregroundMark x1="37467" y1="90749" x2="0" y2="91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50906"/>
            <a:ext cx="9144000" cy="5535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6665" t="17960" r="36250" b="38889"/>
          <a:stretch/>
        </p:blipFill>
        <p:spPr>
          <a:xfrm rot="20568861" flipH="1">
            <a:off x="3721637" y="2561203"/>
            <a:ext cx="2067279" cy="1353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13" b="96900" l="14863" r="89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32" r="10986" b="2375"/>
          <a:stretch/>
        </p:blipFill>
        <p:spPr>
          <a:xfrm>
            <a:off x="2594294" y="1524000"/>
            <a:ext cx="3886200" cy="38682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59" b="30452"/>
          <a:stretch/>
        </p:blipFill>
        <p:spPr>
          <a:xfrm>
            <a:off x="-23070" y="-454916"/>
            <a:ext cx="9120929" cy="289331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" name="TextBox 12"/>
          <p:cNvSpPr txBox="1"/>
          <p:nvPr/>
        </p:nvSpPr>
        <p:spPr>
          <a:xfrm>
            <a:off x="1501131" y="685800"/>
            <a:ext cx="6271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 smtClean="0">
                <a:ln w="0"/>
                <a:solidFill>
                  <a:srgbClr val="FFC000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Exploration and Discovery</a:t>
            </a:r>
            <a:endParaRPr lang="en-US" sz="4000" b="0" dirty="0">
              <a:ln w="0"/>
              <a:solidFill>
                <a:srgbClr val="FFC000"/>
              </a:solidFill>
              <a:effectLst>
                <a:glow rad="101600">
                  <a:schemeClr val="bg1"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0"/>
            <a:ext cx="68243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 smtClean="0">
                <a:ln w="0"/>
                <a:effectLst/>
              </a:rPr>
              <a:t>“The Frontier is Everywhere”</a:t>
            </a:r>
            <a:endParaRPr lang="en-US" sz="4000" b="0" dirty="0">
              <a:ln w="0"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47497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L -0.3783 0.3361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4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33333E-6 L -0.28733 -0.163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75" y="-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26754 0.128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9259E-6 L 0.15018 0.2916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0.28802 -0.1534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92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8000" y="8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3125 0.1981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8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build="allAtOnce"/>
      <p:bldP spid="13" grpId="1" build="allAtOnce"/>
      <p:bldP spid="14" grpI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auto">
          <a:xfrm>
            <a:off x="3424451" y="385549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199263" y="719919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731525" y="747215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4628411" y="330131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927073" y="661255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009206" y="782135"/>
            <a:ext cx="18288" cy="1828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378465" y="1063545"/>
            <a:ext cx="18288" cy="1828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271357" y="242847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5510344" y="-285011"/>
            <a:ext cx="45720" cy="4572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4157749" y="752694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</a:t>
            </a:r>
          </a:p>
        </p:txBody>
      </p:sp>
      <p:sp>
        <p:nvSpPr>
          <p:cNvPr id="16" name="Oval 15"/>
          <p:cNvSpPr/>
          <p:nvPr/>
        </p:nvSpPr>
        <p:spPr bwMode="auto">
          <a:xfrm>
            <a:off x="3973483" y="871843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3427614" y="1069963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3862647" y="1359523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</a:t>
            </a:r>
          </a:p>
        </p:txBody>
      </p:sp>
      <p:sp>
        <p:nvSpPr>
          <p:cNvPr id="19" name="Oval 18"/>
          <p:cNvSpPr/>
          <p:nvPr/>
        </p:nvSpPr>
        <p:spPr bwMode="auto">
          <a:xfrm>
            <a:off x="4094018" y="1146163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4308764" y="1194654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3924993" y="1662938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4721629" y="826124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5119254" y="259473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5284123" y="569815"/>
            <a:ext cx="18288" cy="1828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</a:t>
            </a:r>
          </a:p>
        </p:txBody>
      </p:sp>
      <p:sp>
        <p:nvSpPr>
          <p:cNvPr id="25" name="Oval 24"/>
          <p:cNvSpPr/>
          <p:nvPr/>
        </p:nvSpPr>
        <p:spPr bwMode="auto">
          <a:xfrm>
            <a:off x="5329844" y="746852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</a:t>
            </a:r>
          </a:p>
        </p:txBody>
      </p:sp>
      <p:sp>
        <p:nvSpPr>
          <p:cNvPr id="26" name="Oval 25"/>
          <p:cNvSpPr/>
          <p:nvPr/>
        </p:nvSpPr>
        <p:spPr bwMode="auto">
          <a:xfrm>
            <a:off x="5176060" y="923889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4993181" y="1021955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</a:t>
            </a:r>
          </a:p>
        </p:txBody>
      </p:sp>
      <p:sp>
        <p:nvSpPr>
          <p:cNvPr id="28" name="Oval 27"/>
          <p:cNvSpPr/>
          <p:nvPr/>
        </p:nvSpPr>
        <p:spPr bwMode="auto">
          <a:xfrm>
            <a:off x="5354786" y="1286276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</a:t>
            </a:r>
          </a:p>
        </p:txBody>
      </p:sp>
      <p:sp>
        <p:nvSpPr>
          <p:cNvPr id="29" name="Oval 28"/>
          <p:cNvSpPr/>
          <p:nvPr/>
        </p:nvSpPr>
        <p:spPr bwMode="auto">
          <a:xfrm>
            <a:off x="5554293" y="1151586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</a:t>
            </a:r>
          </a:p>
        </p:txBody>
      </p:sp>
      <p:sp>
        <p:nvSpPr>
          <p:cNvPr id="30" name="Oval 29"/>
          <p:cNvSpPr/>
          <p:nvPr/>
        </p:nvSpPr>
        <p:spPr bwMode="auto">
          <a:xfrm>
            <a:off x="5807833" y="1415906"/>
            <a:ext cx="36576" cy="3657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</a:t>
            </a:r>
          </a:p>
        </p:txBody>
      </p:sp>
      <p:sp>
        <p:nvSpPr>
          <p:cNvPr id="31" name="Oval 30"/>
          <p:cNvSpPr/>
          <p:nvPr/>
        </p:nvSpPr>
        <p:spPr bwMode="auto">
          <a:xfrm>
            <a:off x="5687301" y="1568004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</a:t>
            </a:r>
          </a:p>
        </p:txBody>
      </p:sp>
      <p:sp>
        <p:nvSpPr>
          <p:cNvPr id="32" name="Oval 31"/>
          <p:cNvSpPr/>
          <p:nvPr/>
        </p:nvSpPr>
        <p:spPr bwMode="auto">
          <a:xfrm>
            <a:off x="6036438" y="1312779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</a:t>
            </a:r>
          </a:p>
        </p:txBody>
      </p:sp>
      <p:sp>
        <p:nvSpPr>
          <p:cNvPr id="33" name="Oval 32"/>
          <p:cNvSpPr/>
          <p:nvPr/>
        </p:nvSpPr>
        <p:spPr bwMode="auto">
          <a:xfrm>
            <a:off x="6090473" y="966114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</a:t>
            </a:r>
          </a:p>
        </p:txBody>
      </p:sp>
      <p:sp>
        <p:nvSpPr>
          <p:cNvPr id="34" name="Oval 33"/>
          <p:cNvSpPr/>
          <p:nvPr/>
        </p:nvSpPr>
        <p:spPr bwMode="auto">
          <a:xfrm>
            <a:off x="5751722" y="1799705"/>
            <a:ext cx="36576" cy="3657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35" name="Oval 34"/>
          <p:cNvSpPr/>
          <p:nvPr/>
        </p:nvSpPr>
        <p:spPr bwMode="auto">
          <a:xfrm>
            <a:off x="5953298" y="2138689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36" name="Oval 35"/>
          <p:cNvSpPr/>
          <p:nvPr/>
        </p:nvSpPr>
        <p:spPr bwMode="auto">
          <a:xfrm>
            <a:off x="5772489" y="1953972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37" name="Oval 36"/>
          <p:cNvSpPr/>
          <p:nvPr/>
        </p:nvSpPr>
        <p:spPr bwMode="auto">
          <a:xfrm>
            <a:off x="6364764" y="1665345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38" name="Oval 37"/>
          <p:cNvSpPr/>
          <p:nvPr/>
        </p:nvSpPr>
        <p:spPr bwMode="auto">
          <a:xfrm>
            <a:off x="6470744" y="1858856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39" name="Oval 38"/>
          <p:cNvSpPr/>
          <p:nvPr/>
        </p:nvSpPr>
        <p:spPr bwMode="auto">
          <a:xfrm>
            <a:off x="6364749" y="2019117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40" name="Oval 39"/>
          <p:cNvSpPr/>
          <p:nvPr/>
        </p:nvSpPr>
        <p:spPr bwMode="auto">
          <a:xfrm>
            <a:off x="7006900" y="1659833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6913375" y="2111040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42" name="Oval 41"/>
          <p:cNvSpPr/>
          <p:nvPr/>
        </p:nvSpPr>
        <p:spPr bwMode="auto">
          <a:xfrm>
            <a:off x="7380959" y="2321178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43" name="Oval 42"/>
          <p:cNvSpPr/>
          <p:nvPr/>
        </p:nvSpPr>
        <p:spPr bwMode="auto">
          <a:xfrm>
            <a:off x="6913375" y="2895600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44" name="Oval 43"/>
          <p:cNvSpPr/>
          <p:nvPr/>
        </p:nvSpPr>
        <p:spPr bwMode="auto">
          <a:xfrm>
            <a:off x="7077559" y="2750971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45" name="Oval 44"/>
          <p:cNvSpPr/>
          <p:nvPr/>
        </p:nvSpPr>
        <p:spPr bwMode="auto">
          <a:xfrm>
            <a:off x="6905077" y="3267203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46" name="Oval 45"/>
          <p:cNvSpPr/>
          <p:nvPr/>
        </p:nvSpPr>
        <p:spPr bwMode="auto">
          <a:xfrm>
            <a:off x="6483213" y="2910599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47" name="Oval 46"/>
          <p:cNvSpPr/>
          <p:nvPr/>
        </p:nvSpPr>
        <p:spPr bwMode="auto">
          <a:xfrm>
            <a:off x="6476985" y="2749344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48" name="Oval 47"/>
          <p:cNvSpPr/>
          <p:nvPr/>
        </p:nvSpPr>
        <p:spPr bwMode="auto">
          <a:xfrm>
            <a:off x="6142405" y="2937224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49" name="Oval 48"/>
          <p:cNvSpPr/>
          <p:nvPr/>
        </p:nvSpPr>
        <p:spPr bwMode="auto">
          <a:xfrm>
            <a:off x="6023956" y="2705311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6183983" y="2568994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51" name="Oval 50"/>
          <p:cNvSpPr/>
          <p:nvPr/>
        </p:nvSpPr>
        <p:spPr bwMode="auto">
          <a:xfrm>
            <a:off x="6003189" y="2349550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52" name="Oval 51"/>
          <p:cNvSpPr/>
          <p:nvPr/>
        </p:nvSpPr>
        <p:spPr bwMode="auto">
          <a:xfrm>
            <a:off x="5809926" y="2300517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53" name="Oval 52"/>
          <p:cNvSpPr/>
          <p:nvPr/>
        </p:nvSpPr>
        <p:spPr bwMode="auto">
          <a:xfrm>
            <a:off x="5163619" y="1544902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54" name="Oval 53"/>
          <p:cNvSpPr/>
          <p:nvPr/>
        </p:nvSpPr>
        <p:spPr bwMode="auto">
          <a:xfrm>
            <a:off x="5211425" y="1761876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55" name="Oval 54"/>
          <p:cNvSpPr/>
          <p:nvPr/>
        </p:nvSpPr>
        <p:spPr bwMode="auto">
          <a:xfrm>
            <a:off x="5400548" y="2057821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56" name="Oval 55"/>
          <p:cNvSpPr/>
          <p:nvPr/>
        </p:nvSpPr>
        <p:spPr bwMode="auto">
          <a:xfrm>
            <a:off x="5427572" y="2449363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57" name="Oval 56"/>
          <p:cNvSpPr/>
          <p:nvPr/>
        </p:nvSpPr>
        <p:spPr bwMode="auto">
          <a:xfrm>
            <a:off x="5359000" y="2545803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58" name="Oval 57"/>
          <p:cNvSpPr/>
          <p:nvPr/>
        </p:nvSpPr>
        <p:spPr bwMode="auto">
          <a:xfrm>
            <a:off x="5215614" y="2563272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59" name="Oval 58"/>
          <p:cNvSpPr/>
          <p:nvPr/>
        </p:nvSpPr>
        <p:spPr bwMode="auto">
          <a:xfrm>
            <a:off x="5018195" y="2559959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60" name="Oval 59"/>
          <p:cNvSpPr/>
          <p:nvPr/>
        </p:nvSpPr>
        <p:spPr bwMode="auto">
          <a:xfrm>
            <a:off x="4754274" y="2469363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61" name="Oval 60"/>
          <p:cNvSpPr/>
          <p:nvPr/>
        </p:nvSpPr>
        <p:spPr bwMode="auto">
          <a:xfrm>
            <a:off x="4918459" y="2233294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62" name="Oval 61"/>
          <p:cNvSpPr/>
          <p:nvPr/>
        </p:nvSpPr>
        <p:spPr bwMode="auto">
          <a:xfrm>
            <a:off x="5066018" y="2200887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63" name="Oval 62"/>
          <p:cNvSpPr/>
          <p:nvPr/>
        </p:nvSpPr>
        <p:spPr bwMode="auto">
          <a:xfrm>
            <a:off x="5047323" y="2101978"/>
            <a:ext cx="18288" cy="1828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64" name="Oval 63"/>
          <p:cNvSpPr/>
          <p:nvPr/>
        </p:nvSpPr>
        <p:spPr bwMode="auto">
          <a:xfrm>
            <a:off x="4887311" y="2156855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65" name="Oval 64"/>
          <p:cNvSpPr/>
          <p:nvPr/>
        </p:nvSpPr>
        <p:spPr bwMode="auto">
          <a:xfrm>
            <a:off x="4727299" y="2128604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66" name="Oval 65"/>
          <p:cNvSpPr/>
          <p:nvPr/>
        </p:nvSpPr>
        <p:spPr bwMode="auto">
          <a:xfrm>
            <a:off x="4604694" y="2046320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67" name="Oval 66"/>
          <p:cNvSpPr/>
          <p:nvPr/>
        </p:nvSpPr>
        <p:spPr bwMode="auto">
          <a:xfrm>
            <a:off x="4489309" y="1939906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68" name="Oval 67"/>
          <p:cNvSpPr/>
          <p:nvPr/>
        </p:nvSpPr>
        <p:spPr bwMode="auto">
          <a:xfrm>
            <a:off x="3153543" y="1335639"/>
            <a:ext cx="36576" cy="3657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69" name="Oval 68"/>
          <p:cNvSpPr/>
          <p:nvPr/>
        </p:nvSpPr>
        <p:spPr bwMode="auto">
          <a:xfrm>
            <a:off x="3097937" y="1246762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70" name="Oval 69"/>
          <p:cNvSpPr/>
          <p:nvPr/>
        </p:nvSpPr>
        <p:spPr bwMode="auto">
          <a:xfrm>
            <a:off x="3009510" y="1461626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71" name="Oval 70"/>
          <p:cNvSpPr/>
          <p:nvPr/>
        </p:nvSpPr>
        <p:spPr bwMode="auto">
          <a:xfrm>
            <a:off x="2763142" y="1431264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72" name="Oval 71"/>
          <p:cNvSpPr/>
          <p:nvPr/>
        </p:nvSpPr>
        <p:spPr bwMode="auto">
          <a:xfrm>
            <a:off x="2649777" y="1292837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73" name="Oval 72"/>
          <p:cNvSpPr/>
          <p:nvPr/>
        </p:nvSpPr>
        <p:spPr bwMode="auto">
          <a:xfrm>
            <a:off x="2453285" y="1262476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74" name="Oval 73"/>
          <p:cNvSpPr/>
          <p:nvPr/>
        </p:nvSpPr>
        <p:spPr bwMode="auto">
          <a:xfrm>
            <a:off x="2231854" y="1298617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75" name="Oval 74"/>
          <p:cNvSpPr/>
          <p:nvPr/>
        </p:nvSpPr>
        <p:spPr bwMode="auto">
          <a:xfrm>
            <a:off x="2251492" y="1413729"/>
            <a:ext cx="18288" cy="1828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76" name="Oval 75"/>
          <p:cNvSpPr/>
          <p:nvPr/>
        </p:nvSpPr>
        <p:spPr bwMode="auto">
          <a:xfrm>
            <a:off x="2599483" y="1794849"/>
            <a:ext cx="36576" cy="3657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77" name="Oval 76"/>
          <p:cNvSpPr/>
          <p:nvPr/>
        </p:nvSpPr>
        <p:spPr bwMode="auto">
          <a:xfrm>
            <a:off x="2685623" y="1739551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78" name="Oval 77"/>
          <p:cNvSpPr/>
          <p:nvPr/>
        </p:nvSpPr>
        <p:spPr bwMode="auto">
          <a:xfrm>
            <a:off x="2863343" y="1717600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79" name="Oval 78"/>
          <p:cNvSpPr/>
          <p:nvPr/>
        </p:nvSpPr>
        <p:spPr bwMode="auto">
          <a:xfrm>
            <a:off x="3186536" y="1799558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80" name="Oval 79"/>
          <p:cNvSpPr/>
          <p:nvPr/>
        </p:nvSpPr>
        <p:spPr bwMode="auto">
          <a:xfrm>
            <a:off x="3322693" y="1810858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81" name="Oval 80"/>
          <p:cNvSpPr/>
          <p:nvPr/>
        </p:nvSpPr>
        <p:spPr bwMode="auto">
          <a:xfrm>
            <a:off x="3226093" y="1747344"/>
            <a:ext cx="36576" cy="3657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82" name="Oval 81"/>
          <p:cNvSpPr/>
          <p:nvPr/>
        </p:nvSpPr>
        <p:spPr bwMode="auto">
          <a:xfrm>
            <a:off x="3062991" y="1600703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83" name="Oval 82"/>
          <p:cNvSpPr/>
          <p:nvPr/>
        </p:nvSpPr>
        <p:spPr bwMode="auto">
          <a:xfrm>
            <a:off x="2559067" y="2289491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84" name="Oval 83"/>
          <p:cNvSpPr/>
          <p:nvPr/>
        </p:nvSpPr>
        <p:spPr bwMode="auto">
          <a:xfrm>
            <a:off x="2504030" y="2259228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85" name="Oval 84"/>
          <p:cNvSpPr/>
          <p:nvPr/>
        </p:nvSpPr>
        <p:spPr bwMode="auto">
          <a:xfrm>
            <a:off x="2431077" y="2515083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86" name="Oval 85"/>
          <p:cNvSpPr/>
          <p:nvPr/>
        </p:nvSpPr>
        <p:spPr bwMode="auto">
          <a:xfrm>
            <a:off x="2120752" y="2534930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87" name="Oval 86"/>
          <p:cNvSpPr/>
          <p:nvPr/>
        </p:nvSpPr>
        <p:spPr bwMode="auto">
          <a:xfrm>
            <a:off x="2084747" y="2708563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88" name="Oval 87"/>
          <p:cNvSpPr/>
          <p:nvPr/>
        </p:nvSpPr>
        <p:spPr bwMode="auto">
          <a:xfrm>
            <a:off x="2036273" y="2769974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89" name="Oval 88"/>
          <p:cNvSpPr/>
          <p:nvPr/>
        </p:nvSpPr>
        <p:spPr bwMode="auto">
          <a:xfrm>
            <a:off x="2848166" y="2216243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90" name="Oval 89"/>
          <p:cNvSpPr/>
          <p:nvPr/>
        </p:nvSpPr>
        <p:spPr bwMode="auto">
          <a:xfrm>
            <a:off x="2812161" y="2730697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91" name="Oval 90"/>
          <p:cNvSpPr/>
          <p:nvPr/>
        </p:nvSpPr>
        <p:spPr bwMode="auto">
          <a:xfrm>
            <a:off x="2826032" y="2987456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92" name="Oval 91"/>
          <p:cNvSpPr/>
          <p:nvPr/>
        </p:nvSpPr>
        <p:spPr bwMode="auto">
          <a:xfrm>
            <a:off x="2960437" y="3190182"/>
            <a:ext cx="36576" cy="3657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93" name="Oval 92"/>
          <p:cNvSpPr/>
          <p:nvPr/>
        </p:nvSpPr>
        <p:spPr bwMode="auto">
          <a:xfrm>
            <a:off x="2922668" y="2950084"/>
            <a:ext cx="36576" cy="3657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94" name="Oval 93"/>
          <p:cNvSpPr/>
          <p:nvPr/>
        </p:nvSpPr>
        <p:spPr bwMode="auto">
          <a:xfrm>
            <a:off x="2955557" y="2726611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95" name="Oval 94"/>
          <p:cNvSpPr/>
          <p:nvPr/>
        </p:nvSpPr>
        <p:spPr bwMode="auto">
          <a:xfrm>
            <a:off x="3167200" y="2469363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96" name="Oval 95"/>
          <p:cNvSpPr/>
          <p:nvPr/>
        </p:nvSpPr>
        <p:spPr bwMode="auto">
          <a:xfrm>
            <a:off x="3486909" y="2885446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97" name="Oval 96"/>
          <p:cNvSpPr/>
          <p:nvPr/>
        </p:nvSpPr>
        <p:spPr bwMode="auto">
          <a:xfrm>
            <a:off x="3573861" y="3114493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98" name="Oval 97"/>
          <p:cNvSpPr/>
          <p:nvPr/>
        </p:nvSpPr>
        <p:spPr bwMode="auto">
          <a:xfrm>
            <a:off x="3669126" y="2495642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99" name="Oval 98"/>
          <p:cNvSpPr/>
          <p:nvPr/>
        </p:nvSpPr>
        <p:spPr bwMode="auto">
          <a:xfrm>
            <a:off x="3534622" y="2436125"/>
            <a:ext cx="18288" cy="1828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00" name="Oval 99"/>
          <p:cNvSpPr/>
          <p:nvPr/>
        </p:nvSpPr>
        <p:spPr bwMode="auto">
          <a:xfrm>
            <a:off x="3622743" y="2301188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01" name="Oval 100"/>
          <p:cNvSpPr/>
          <p:nvPr/>
        </p:nvSpPr>
        <p:spPr bwMode="auto">
          <a:xfrm>
            <a:off x="3560109" y="2196558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02" name="Oval 101"/>
          <p:cNvSpPr/>
          <p:nvPr/>
        </p:nvSpPr>
        <p:spPr bwMode="auto">
          <a:xfrm>
            <a:off x="3634548" y="2056858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03" name="Oval 102"/>
          <p:cNvSpPr/>
          <p:nvPr/>
        </p:nvSpPr>
        <p:spPr bwMode="auto">
          <a:xfrm>
            <a:off x="4207794" y="2202778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04" name="Oval 103"/>
          <p:cNvSpPr/>
          <p:nvPr/>
        </p:nvSpPr>
        <p:spPr bwMode="auto">
          <a:xfrm>
            <a:off x="4294745" y="2531578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05" name="Oval 104"/>
          <p:cNvSpPr/>
          <p:nvPr/>
        </p:nvSpPr>
        <p:spPr bwMode="auto">
          <a:xfrm>
            <a:off x="4030851" y="2537943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06" name="Oval 105"/>
          <p:cNvSpPr/>
          <p:nvPr/>
        </p:nvSpPr>
        <p:spPr bwMode="auto">
          <a:xfrm>
            <a:off x="4036393" y="2806900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07" name="Oval 106"/>
          <p:cNvSpPr/>
          <p:nvPr/>
        </p:nvSpPr>
        <p:spPr bwMode="auto">
          <a:xfrm>
            <a:off x="4248912" y="2801112"/>
            <a:ext cx="18288" cy="1828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08" name="Oval 107"/>
          <p:cNvSpPr/>
          <p:nvPr/>
        </p:nvSpPr>
        <p:spPr bwMode="auto">
          <a:xfrm>
            <a:off x="4620004" y="2479464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09" name="Oval 108"/>
          <p:cNvSpPr/>
          <p:nvPr/>
        </p:nvSpPr>
        <p:spPr bwMode="auto">
          <a:xfrm>
            <a:off x="4535779" y="2582819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10" name="Oval 109"/>
          <p:cNvSpPr/>
          <p:nvPr/>
        </p:nvSpPr>
        <p:spPr bwMode="auto">
          <a:xfrm>
            <a:off x="4512919" y="2649946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11" name="Oval 110"/>
          <p:cNvSpPr/>
          <p:nvPr/>
        </p:nvSpPr>
        <p:spPr bwMode="auto">
          <a:xfrm>
            <a:off x="4769125" y="2872740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12" name="Oval 111"/>
          <p:cNvSpPr/>
          <p:nvPr/>
        </p:nvSpPr>
        <p:spPr bwMode="auto">
          <a:xfrm>
            <a:off x="5014746" y="2852620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13" name="Oval 112"/>
          <p:cNvSpPr/>
          <p:nvPr/>
        </p:nvSpPr>
        <p:spPr bwMode="auto">
          <a:xfrm>
            <a:off x="4650414" y="2653451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14" name="Oval 113"/>
          <p:cNvSpPr/>
          <p:nvPr/>
        </p:nvSpPr>
        <p:spPr bwMode="auto">
          <a:xfrm>
            <a:off x="5047323" y="3021564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15" name="Oval 114"/>
          <p:cNvSpPr/>
          <p:nvPr/>
        </p:nvSpPr>
        <p:spPr bwMode="auto">
          <a:xfrm>
            <a:off x="5142114" y="2945168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16" name="Oval 115"/>
          <p:cNvSpPr/>
          <p:nvPr/>
        </p:nvSpPr>
        <p:spPr bwMode="auto">
          <a:xfrm>
            <a:off x="5119482" y="2872740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17" name="Oval 116"/>
          <p:cNvSpPr/>
          <p:nvPr/>
        </p:nvSpPr>
        <p:spPr bwMode="auto">
          <a:xfrm>
            <a:off x="3912895" y="2950526"/>
            <a:ext cx="18288" cy="1828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18" name="Oval 117"/>
          <p:cNvSpPr/>
          <p:nvPr/>
        </p:nvSpPr>
        <p:spPr bwMode="auto">
          <a:xfrm>
            <a:off x="3830235" y="2975844"/>
            <a:ext cx="18288" cy="1828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19" name="Oval 118"/>
          <p:cNvSpPr/>
          <p:nvPr/>
        </p:nvSpPr>
        <p:spPr bwMode="auto">
          <a:xfrm>
            <a:off x="3817574" y="3068773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20" name="Oval 119"/>
          <p:cNvSpPr/>
          <p:nvPr/>
        </p:nvSpPr>
        <p:spPr bwMode="auto">
          <a:xfrm>
            <a:off x="3714486" y="3123693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21" name="Oval 120"/>
          <p:cNvSpPr/>
          <p:nvPr/>
        </p:nvSpPr>
        <p:spPr bwMode="auto">
          <a:xfrm>
            <a:off x="3754385" y="3352800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23" name="Oval 122"/>
          <p:cNvSpPr/>
          <p:nvPr/>
        </p:nvSpPr>
        <p:spPr bwMode="auto">
          <a:xfrm>
            <a:off x="4312621" y="3269143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24" name="Oval 123"/>
          <p:cNvSpPr/>
          <p:nvPr/>
        </p:nvSpPr>
        <p:spPr bwMode="auto">
          <a:xfrm>
            <a:off x="4225637" y="3607142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25" name="Oval 124"/>
          <p:cNvSpPr/>
          <p:nvPr/>
        </p:nvSpPr>
        <p:spPr bwMode="auto">
          <a:xfrm>
            <a:off x="4378727" y="3436749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26" name="Oval 125"/>
          <p:cNvSpPr/>
          <p:nvPr/>
        </p:nvSpPr>
        <p:spPr bwMode="auto">
          <a:xfrm>
            <a:off x="4582106" y="3307080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27" name="Oval 126"/>
          <p:cNvSpPr/>
          <p:nvPr/>
        </p:nvSpPr>
        <p:spPr bwMode="auto">
          <a:xfrm>
            <a:off x="4528906" y="3588098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28" name="Oval 127"/>
          <p:cNvSpPr/>
          <p:nvPr/>
        </p:nvSpPr>
        <p:spPr bwMode="auto">
          <a:xfrm>
            <a:off x="4691068" y="3791445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29" name="Oval 128"/>
          <p:cNvSpPr/>
          <p:nvPr/>
        </p:nvSpPr>
        <p:spPr bwMode="auto">
          <a:xfrm>
            <a:off x="4969026" y="3436955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30" name="Oval 129"/>
          <p:cNvSpPr/>
          <p:nvPr/>
        </p:nvSpPr>
        <p:spPr bwMode="auto">
          <a:xfrm>
            <a:off x="4858388" y="3628271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31" name="Oval 130"/>
          <p:cNvSpPr/>
          <p:nvPr/>
        </p:nvSpPr>
        <p:spPr bwMode="auto">
          <a:xfrm>
            <a:off x="4867787" y="3494780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32" name="Oval 131"/>
          <p:cNvSpPr/>
          <p:nvPr/>
        </p:nvSpPr>
        <p:spPr bwMode="auto">
          <a:xfrm>
            <a:off x="4930402" y="3495280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33" name="Oval 132"/>
          <p:cNvSpPr/>
          <p:nvPr/>
        </p:nvSpPr>
        <p:spPr bwMode="auto">
          <a:xfrm>
            <a:off x="4918459" y="3599610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34" name="Oval 133"/>
          <p:cNvSpPr/>
          <p:nvPr/>
        </p:nvSpPr>
        <p:spPr bwMode="auto">
          <a:xfrm>
            <a:off x="5196017" y="3410908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35" name="Oval 134"/>
          <p:cNvSpPr/>
          <p:nvPr/>
        </p:nvSpPr>
        <p:spPr bwMode="auto">
          <a:xfrm>
            <a:off x="5201256" y="3155114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36" name="Oval 135"/>
          <p:cNvSpPr/>
          <p:nvPr/>
        </p:nvSpPr>
        <p:spPr bwMode="auto">
          <a:xfrm>
            <a:off x="5423408" y="3314863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37" name="Oval 136"/>
          <p:cNvSpPr/>
          <p:nvPr/>
        </p:nvSpPr>
        <p:spPr bwMode="auto">
          <a:xfrm>
            <a:off x="5577153" y="3177974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38" name="Oval 137"/>
          <p:cNvSpPr/>
          <p:nvPr/>
        </p:nvSpPr>
        <p:spPr bwMode="auto">
          <a:xfrm>
            <a:off x="5540251" y="2903395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39" name="Oval 138"/>
          <p:cNvSpPr/>
          <p:nvPr/>
        </p:nvSpPr>
        <p:spPr bwMode="auto">
          <a:xfrm>
            <a:off x="5746953" y="2904196"/>
            <a:ext cx="18288" cy="1828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40" name="Oval 139"/>
          <p:cNvSpPr/>
          <p:nvPr/>
        </p:nvSpPr>
        <p:spPr bwMode="auto">
          <a:xfrm>
            <a:off x="5978448" y="3265938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41" name="Oval 140"/>
          <p:cNvSpPr/>
          <p:nvPr/>
        </p:nvSpPr>
        <p:spPr bwMode="auto">
          <a:xfrm>
            <a:off x="6051070" y="3341709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42" name="Oval 141"/>
          <p:cNvSpPr/>
          <p:nvPr/>
        </p:nvSpPr>
        <p:spPr bwMode="auto">
          <a:xfrm>
            <a:off x="6118522" y="3307080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43" name="Oval 142"/>
          <p:cNvSpPr/>
          <p:nvPr/>
        </p:nvSpPr>
        <p:spPr bwMode="auto">
          <a:xfrm>
            <a:off x="6187734" y="3251043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44" name="Oval 143"/>
          <p:cNvSpPr/>
          <p:nvPr/>
        </p:nvSpPr>
        <p:spPr bwMode="auto">
          <a:xfrm>
            <a:off x="6188602" y="3122152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45" name="Oval 144"/>
          <p:cNvSpPr/>
          <p:nvPr/>
        </p:nvSpPr>
        <p:spPr bwMode="auto">
          <a:xfrm>
            <a:off x="6115212" y="3091633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46" name="Oval 145"/>
          <p:cNvSpPr/>
          <p:nvPr/>
        </p:nvSpPr>
        <p:spPr bwMode="auto">
          <a:xfrm>
            <a:off x="5698659" y="3370232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47" name="Oval 146"/>
          <p:cNvSpPr/>
          <p:nvPr/>
        </p:nvSpPr>
        <p:spPr bwMode="auto">
          <a:xfrm>
            <a:off x="5600013" y="3459609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48" name="Oval 147"/>
          <p:cNvSpPr/>
          <p:nvPr/>
        </p:nvSpPr>
        <p:spPr bwMode="auto">
          <a:xfrm>
            <a:off x="5585971" y="3667576"/>
            <a:ext cx="18288" cy="1828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49" name="Oval 148"/>
          <p:cNvSpPr/>
          <p:nvPr/>
        </p:nvSpPr>
        <p:spPr bwMode="auto">
          <a:xfrm>
            <a:off x="5359033" y="3671835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50" name="Oval 149"/>
          <p:cNvSpPr/>
          <p:nvPr/>
        </p:nvSpPr>
        <p:spPr bwMode="auto">
          <a:xfrm>
            <a:off x="5261263" y="3632269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51" name="Oval 150"/>
          <p:cNvSpPr/>
          <p:nvPr/>
        </p:nvSpPr>
        <p:spPr bwMode="auto">
          <a:xfrm>
            <a:off x="5209213" y="3667576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52" name="Oval 151"/>
          <p:cNvSpPr/>
          <p:nvPr/>
        </p:nvSpPr>
        <p:spPr bwMode="auto">
          <a:xfrm>
            <a:off x="5710505" y="3979176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53" name="Oval 152"/>
          <p:cNvSpPr/>
          <p:nvPr/>
        </p:nvSpPr>
        <p:spPr bwMode="auto">
          <a:xfrm>
            <a:off x="5930438" y="3617225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55" name="Oval 154"/>
          <p:cNvSpPr/>
          <p:nvPr/>
        </p:nvSpPr>
        <p:spPr bwMode="auto">
          <a:xfrm>
            <a:off x="6036582" y="3662631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56" name="Oval 155"/>
          <p:cNvSpPr/>
          <p:nvPr/>
        </p:nvSpPr>
        <p:spPr bwMode="auto">
          <a:xfrm>
            <a:off x="6229703" y="3471920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57" name="Oval 156"/>
          <p:cNvSpPr/>
          <p:nvPr/>
        </p:nvSpPr>
        <p:spPr bwMode="auto">
          <a:xfrm>
            <a:off x="6274813" y="3662631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58" name="Oval 157"/>
          <p:cNvSpPr/>
          <p:nvPr/>
        </p:nvSpPr>
        <p:spPr bwMode="auto">
          <a:xfrm>
            <a:off x="6332239" y="3466381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59" name="Oval 158"/>
          <p:cNvSpPr/>
          <p:nvPr/>
        </p:nvSpPr>
        <p:spPr bwMode="auto">
          <a:xfrm>
            <a:off x="6377036" y="3609043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60" name="Oval 159"/>
          <p:cNvSpPr/>
          <p:nvPr/>
        </p:nvSpPr>
        <p:spPr bwMode="auto">
          <a:xfrm>
            <a:off x="6550797" y="3685491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61" name="Oval 160"/>
          <p:cNvSpPr/>
          <p:nvPr/>
        </p:nvSpPr>
        <p:spPr bwMode="auto">
          <a:xfrm>
            <a:off x="6558858" y="3886200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62" name="Oval 161"/>
          <p:cNvSpPr/>
          <p:nvPr/>
        </p:nvSpPr>
        <p:spPr bwMode="auto">
          <a:xfrm>
            <a:off x="6550797" y="4002036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63" name="Oval 162"/>
          <p:cNvSpPr/>
          <p:nvPr/>
        </p:nvSpPr>
        <p:spPr bwMode="auto">
          <a:xfrm>
            <a:off x="6691017" y="4280275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64" name="Oval 163"/>
          <p:cNvSpPr/>
          <p:nvPr/>
        </p:nvSpPr>
        <p:spPr bwMode="auto">
          <a:xfrm>
            <a:off x="7205470" y="3735907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65" name="Oval 164"/>
          <p:cNvSpPr/>
          <p:nvPr/>
        </p:nvSpPr>
        <p:spPr bwMode="auto">
          <a:xfrm>
            <a:off x="7437359" y="4024896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66" name="Oval 165"/>
          <p:cNvSpPr/>
          <p:nvPr/>
        </p:nvSpPr>
        <p:spPr bwMode="auto">
          <a:xfrm>
            <a:off x="7649700" y="3388048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67" name="Oval 166"/>
          <p:cNvSpPr/>
          <p:nvPr/>
        </p:nvSpPr>
        <p:spPr bwMode="auto">
          <a:xfrm>
            <a:off x="5568533" y="4072676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68" name="Oval 167"/>
          <p:cNvSpPr/>
          <p:nvPr/>
        </p:nvSpPr>
        <p:spPr bwMode="auto">
          <a:xfrm>
            <a:off x="5915089" y="4090916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69" name="Oval 168"/>
          <p:cNvSpPr/>
          <p:nvPr/>
        </p:nvSpPr>
        <p:spPr bwMode="auto">
          <a:xfrm>
            <a:off x="6229093" y="4257415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70" name="Oval 169"/>
          <p:cNvSpPr/>
          <p:nvPr/>
        </p:nvSpPr>
        <p:spPr bwMode="auto">
          <a:xfrm>
            <a:off x="6469929" y="4378207"/>
            <a:ext cx="18288" cy="1828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71" name="Oval 170"/>
          <p:cNvSpPr/>
          <p:nvPr/>
        </p:nvSpPr>
        <p:spPr bwMode="auto">
          <a:xfrm>
            <a:off x="6431265" y="4423927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72" name="Oval 171"/>
          <p:cNvSpPr/>
          <p:nvPr/>
        </p:nvSpPr>
        <p:spPr bwMode="auto">
          <a:xfrm>
            <a:off x="6334847" y="4724400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73" name="Oval 172"/>
          <p:cNvSpPr/>
          <p:nvPr/>
        </p:nvSpPr>
        <p:spPr bwMode="auto">
          <a:xfrm>
            <a:off x="6059298" y="5033009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74" name="Oval 173"/>
          <p:cNvSpPr/>
          <p:nvPr/>
        </p:nvSpPr>
        <p:spPr bwMode="auto">
          <a:xfrm>
            <a:off x="5563111" y="4432056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75" name="Oval 174"/>
          <p:cNvSpPr/>
          <p:nvPr/>
        </p:nvSpPr>
        <p:spPr bwMode="auto">
          <a:xfrm>
            <a:off x="5585971" y="4350392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76" name="Oval 175"/>
          <p:cNvSpPr/>
          <p:nvPr/>
        </p:nvSpPr>
        <p:spPr bwMode="auto">
          <a:xfrm>
            <a:off x="5468695" y="4445631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77" name="Oval 176"/>
          <p:cNvSpPr/>
          <p:nvPr/>
        </p:nvSpPr>
        <p:spPr bwMode="auto">
          <a:xfrm>
            <a:off x="5406219" y="4491351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78" name="Oval 177"/>
          <p:cNvSpPr/>
          <p:nvPr/>
        </p:nvSpPr>
        <p:spPr bwMode="auto">
          <a:xfrm>
            <a:off x="5001087" y="4481307"/>
            <a:ext cx="18288" cy="1828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79" name="Oval 178"/>
          <p:cNvSpPr/>
          <p:nvPr/>
        </p:nvSpPr>
        <p:spPr bwMode="auto">
          <a:xfrm>
            <a:off x="5323701" y="4675960"/>
            <a:ext cx="18288" cy="1828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80" name="Oval 179"/>
          <p:cNvSpPr/>
          <p:nvPr/>
        </p:nvSpPr>
        <p:spPr bwMode="auto">
          <a:xfrm>
            <a:off x="5568779" y="4874088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81" name="Oval 180"/>
          <p:cNvSpPr/>
          <p:nvPr/>
        </p:nvSpPr>
        <p:spPr bwMode="auto">
          <a:xfrm>
            <a:off x="5738386" y="4975120"/>
            <a:ext cx="18288" cy="1828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82" name="Oval 181"/>
          <p:cNvSpPr/>
          <p:nvPr/>
        </p:nvSpPr>
        <p:spPr bwMode="auto">
          <a:xfrm>
            <a:off x="5795349" y="5069384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83" name="Oval 182"/>
          <p:cNvSpPr/>
          <p:nvPr/>
        </p:nvSpPr>
        <p:spPr bwMode="auto">
          <a:xfrm>
            <a:off x="5930438" y="4936961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84" name="Oval 183"/>
          <p:cNvSpPr/>
          <p:nvPr/>
        </p:nvSpPr>
        <p:spPr bwMode="auto">
          <a:xfrm>
            <a:off x="7152210" y="4382841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85" name="Oval 184"/>
          <p:cNvSpPr/>
          <p:nvPr/>
        </p:nvSpPr>
        <p:spPr bwMode="auto">
          <a:xfrm>
            <a:off x="7044696" y="4732647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86" name="Oval 185"/>
          <p:cNvSpPr/>
          <p:nvPr/>
        </p:nvSpPr>
        <p:spPr bwMode="auto">
          <a:xfrm>
            <a:off x="4799994" y="3960930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87" name="Oval 186"/>
          <p:cNvSpPr/>
          <p:nvPr/>
        </p:nvSpPr>
        <p:spPr bwMode="auto">
          <a:xfrm>
            <a:off x="4551766" y="3907729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88" name="Oval 187"/>
          <p:cNvSpPr/>
          <p:nvPr/>
        </p:nvSpPr>
        <p:spPr bwMode="auto">
          <a:xfrm>
            <a:off x="4708554" y="3878211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89" name="Oval 188"/>
          <p:cNvSpPr/>
          <p:nvPr/>
        </p:nvSpPr>
        <p:spPr bwMode="auto">
          <a:xfrm>
            <a:off x="4628456" y="4090916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90" name="Oval 189"/>
          <p:cNvSpPr/>
          <p:nvPr/>
        </p:nvSpPr>
        <p:spPr bwMode="auto">
          <a:xfrm>
            <a:off x="4480605" y="4024896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91" name="Oval 190"/>
          <p:cNvSpPr/>
          <p:nvPr/>
        </p:nvSpPr>
        <p:spPr bwMode="auto">
          <a:xfrm>
            <a:off x="3840434" y="3781927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92" name="Oval 191"/>
          <p:cNvSpPr/>
          <p:nvPr/>
        </p:nvSpPr>
        <p:spPr bwMode="auto">
          <a:xfrm>
            <a:off x="3681049" y="3722917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93" name="Oval 192"/>
          <p:cNvSpPr/>
          <p:nvPr/>
        </p:nvSpPr>
        <p:spPr bwMode="auto">
          <a:xfrm>
            <a:off x="3401591" y="3671835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94" name="Oval 193"/>
          <p:cNvSpPr/>
          <p:nvPr/>
        </p:nvSpPr>
        <p:spPr bwMode="auto">
          <a:xfrm>
            <a:off x="3345553" y="3493364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95" name="Oval 194"/>
          <p:cNvSpPr/>
          <p:nvPr/>
        </p:nvSpPr>
        <p:spPr bwMode="auto">
          <a:xfrm>
            <a:off x="3501741" y="3493364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96" name="Oval 195"/>
          <p:cNvSpPr/>
          <p:nvPr/>
        </p:nvSpPr>
        <p:spPr bwMode="auto">
          <a:xfrm>
            <a:off x="3731525" y="3501050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97" name="Oval 196"/>
          <p:cNvSpPr/>
          <p:nvPr/>
        </p:nvSpPr>
        <p:spPr bwMode="auto">
          <a:xfrm>
            <a:off x="3159037" y="3862009"/>
            <a:ext cx="36576" cy="3657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98" name="Oval 197"/>
          <p:cNvSpPr/>
          <p:nvPr/>
        </p:nvSpPr>
        <p:spPr bwMode="auto">
          <a:xfrm>
            <a:off x="2622274" y="3576750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199" name="Oval 198"/>
          <p:cNvSpPr/>
          <p:nvPr/>
        </p:nvSpPr>
        <p:spPr bwMode="auto">
          <a:xfrm>
            <a:off x="3278117" y="4073868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00" name="Oval 199"/>
          <p:cNvSpPr/>
          <p:nvPr/>
        </p:nvSpPr>
        <p:spPr bwMode="auto">
          <a:xfrm>
            <a:off x="3474624" y="4283489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01" name="Oval 200"/>
          <p:cNvSpPr/>
          <p:nvPr/>
        </p:nvSpPr>
        <p:spPr bwMode="auto">
          <a:xfrm>
            <a:off x="3451764" y="4594860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02" name="Oval 201"/>
          <p:cNvSpPr/>
          <p:nvPr/>
        </p:nvSpPr>
        <p:spPr bwMode="auto">
          <a:xfrm>
            <a:off x="2639903" y="2823784"/>
            <a:ext cx="18288" cy="1828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03" name="Oval 202"/>
          <p:cNvSpPr/>
          <p:nvPr/>
        </p:nvSpPr>
        <p:spPr bwMode="auto">
          <a:xfrm>
            <a:off x="2517093" y="2823784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04" name="Oval 203"/>
          <p:cNvSpPr/>
          <p:nvPr/>
        </p:nvSpPr>
        <p:spPr bwMode="auto">
          <a:xfrm>
            <a:off x="2457854" y="2937224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05" name="Oval 204"/>
          <p:cNvSpPr/>
          <p:nvPr/>
        </p:nvSpPr>
        <p:spPr bwMode="auto">
          <a:xfrm>
            <a:off x="2059133" y="3059501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06" name="Oval 205"/>
          <p:cNvSpPr/>
          <p:nvPr/>
        </p:nvSpPr>
        <p:spPr bwMode="auto">
          <a:xfrm>
            <a:off x="1340330" y="3228468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07" name="Oval 206"/>
          <p:cNvSpPr/>
          <p:nvPr/>
        </p:nvSpPr>
        <p:spPr bwMode="auto">
          <a:xfrm>
            <a:off x="1645373" y="3330356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08" name="Oval 207"/>
          <p:cNvSpPr/>
          <p:nvPr/>
        </p:nvSpPr>
        <p:spPr bwMode="auto">
          <a:xfrm>
            <a:off x="2049270" y="3538159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09" name="Oval 208"/>
          <p:cNvSpPr/>
          <p:nvPr/>
        </p:nvSpPr>
        <p:spPr bwMode="auto">
          <a:xfrm>
            <a:off x="2175676" y="3626115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10" name="Oval 209"/>
          <p:cNvSpPr/>
          <p:nvPr/>
        </p:nvSpPr>
        <p:spPr bwMode="auto">
          <a:xfrm>
            <a:off x="2716431" y="4067526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11" name="Oval 210"/>
          <p:cNvSpPr/>
          <p:nvPr/>
        </p:nvSpPr>
        <p:spPr bwMode="auto">
          <a:xfrm>
            <a:off x="2846327" y="4087232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12" name="Oval 211"/>
          <p:cNvSpPr/>
          <p:nvPr/>
        </p:nvSpPr>
        <p:spPr bwMode="auto">
          <a:xfrm>
            <a:off x="2659110" y="4186830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13" name="Oval 212"/>
          <p:cNvSpPr/>
          <p:nvPr/>
        </p:nvSpPr>
        <p:spPr bwMode="auto">
          <a:xfrm>
            <a:off x="2780312" y="4249615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14" name="Oval 213"/>
          <p:cNvSpPr/>
          <p:nvPr/>
        </p:nvSpPr>
        <p:spPr bwMode="auto">
          <a:xfrm>
            <a:off x="2886203" y="4209690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15" name="Oval 214"/>
          <p:cNvSpPr/>
          <p:nvPr/>
        </p:nvSpPr>
        <p:spPr bwMode="auto">
          <a:xfrm>
            <a:off x="2995738" y="4234210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16" name="Oval 215"/>
          <p:cNvSpPr/>
          <p:nvPr/>
        </p:nvSpPr>
        <p:spPr bwMode="auto">
          <a:xfrm>
            <a:off x="2088305" y="4441608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17" name="Oval 216"/>
          <p:cNvSpPr/>
          <p:nvPr/>
        </p:nvSpPr>
        <p:spPr bwMode="auto">
          <a:xfrm>
            <a:off x="1622513" y="4747260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18" name="Oval 217"/>
          <p:cNvSpPr/>
          <p:nvPr/>
        </p:nvSpPr>
        <p:spPr bwMode="auto">
          <a:xfrm>
            <a:off x="1508969" y="4253123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19" name="Oval 218"/>
          <p:cNvSpPr/>
          <p:nvPr/>
        </p:nvSpPr>
        <p:spPr bwMode="auto">
          <a:xfrm>
            <a:off x="1393865" y="4036042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20" name="Oval 219"/>
          <p:cNvSpPr/>
          <p:nvPr/>
        </p:nvSpPr>
        <p:spPr bwMode="auto">
          <a:xfrm>
            <a:off x="2783548" y="4572000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21" name="Oval 220"/>
          <p:cNvSpPr/>
          <p:nvPr/>
        </p:nvSpPr>
        <p:spPr bwMode="auto">
          <a:xfrm>
            <a:off x="2704830" y="4698820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22" name="Oval 221"/>
          <p:cNvSpPr/>
          <p:nvPr/>
        </p:nvSpPr>
        <p:spPr bwMode="auto">
          <a:xfrm>
            <a:off x="2408217" y="4828368"/>
            <a:ext cx="18288" cy="1828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23" name="Oval 222"/>
          <p:cNvSpPr/>
          <p:nvPr/>
        </p:nvSpPr>
        <p:spPr bwMode="auto">
          <a:xfrm>
            <a:off x="2298786" y="4988432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24" name="Oval 223"/>
          <p:cNvSpPr/>
          <p:nvPr/>
        </p:nvSpPr>
        <p:spPr bwMode="auto">
          <a:xfrm>
            <a:off x="2509065" y="5181600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25" name="Oval 224"/>
          <p:cNvSpPr/>
          <p:nvPr/>
        </p:nvSpPr>
        <p:spPr bwMode="auto">
          <a:xfrm>
            <a:off x="2693571" y="5209462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26" name="Oval 225"/>
          <p:cNvSpPr/>
          <p:nvPr/>
        </p:nvSpPr>
        <p:spPr bwMode="auto">
          <a:xfrm>
            <a:off x="2875200" y="5025459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27" name="Oval 226"/>
          <p:cNvSpPr/>
          <p:nvPr/>
        </p:nvSpPr>
        <p:spPr bwMode="auto">
          <a:xfrm>
            <a:off x="2960437" y="4914101"/>
            <a:ext cx="18288" cy="1828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28" name="Oval 227"/>
          <p:cNvSpPr/>
          <p:nvPr/>
        </p:nvSpPr>
        <p:spPr bwMode="auto">
          <a:xfrm>
            <a:off x="2967534" y="4684657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29" name="Oval 228"/>
          <p:cNvSpPr/>
          <p:nvPr/>
        </p:nvSpPr>
        <p:spPr bwMode="auto">
          <a:xfrm>
            <a:off x="3259138" y="4487328"/>
            <a:ext cx="18288" cy="1828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30" name="Oval 229"/>
          <p:cNvSpPr/>
          <p:nvPr/>
        </p:nvSpPr>
        <p:spPr bwMode="auto">
          <a:xfrm>
            <a:off x="3550742" y="4289999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31" name="Oval 230"/>
          <p:cNvSpPr/>
          <p:nvPr/>
        </p:nvSpPr>
        <p:spPr bwMode="auto">
          <a:xfrm>
            <a:off x="3703909" y="4753574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32" name="Oval 231"/>
          <p:cNvSpPr/>
          <p:nvPr/>
        </p:nvSpPr>
        <p:spPr bwMode="auto">
          <a:xfrm>
            <a:off x="4062995" y="4934750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33" name="Oval 232"/>
          <p:cNvSpPr/>
          <p:nvPr/>
        </p:nvSpPr>
        <p:spPr bwMode="auto">
          <a:xfrm>
            <a:off x="3899501" y="4405701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34" name="Oval 233"/>
          <p:cNvSpPr/>
          <p:nvPr/>
        </p:nvSpPr>
        <p:spPr bwMode="auto">
          <a:xfrm>
            <a:off x="3950623" y="4257070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35" name="Oval 234"/>
          <p:cNvSpPr/>
          <p:nvPr/>
        </p:nvSpPr>
        <p:spPr bwMode="auto">
          <a:xfrm>
            <a:off x="4166810" y="4120814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36" name="Oval 235"/>
          <p:cNvSpPr/>
          <p:nvPr/>
        </p:nvSpPr>
        <p:spPr bwMode="auto">
          <a:xfrm>
            <a:off x="4240577" y="4176786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37" name="Oval 236"/>
          <p:cNvSpPr/>
          <p:nvPr/>
        </p:nvSpPr>
        <p:spPr bwMode="auto">
          <a:xfrm>
            <a:off x="4248497" y="4267139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38" name="Oval 237"/>
          <p:cNvSpPr/>
          <p:nvPr/>
        </p:nvSpPr>
        <p:spPr bwMode="auto">
          <a:xfrm>
            <a:off x="4913507" y="4195076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39" name="Oval 238"/>
          <p:cNvSpPr/>
          <p:nvPr/>
        </p:nvSpPr>
        <p:spPr bwMode="auto">
          <a:xfrm>
            <a:off x="4604694" y="4306349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40" name="Oval 239"/>
          <p:cNvSpPr/>
          <p:nvPr/>
        </p:nvSpPr>
        <p:spPr bwMode="auto">
          <a:xfrm>
            <a:off x="4404391" y="4661797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41" name="Oval 240"/>
          <p:cNvSpPr/>
          <p:nvPr/>
        </p:nvSpPr>
        <p:spPr bwMode="auto">
          <a:xfrm>
            <a:off x="4558974" y="4369127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42" name="Oval 241"/>
          <p:cNvSpPr/>
          <p:nvPr/>
        </p:nvSpPr>
        <p:spPr bwMode="auto">
          <a:xfrm>
            <a:off x="4536320" y="4441608"/>
            <a:ext cx="18288" cy="1828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43" name="Oval 242"/>
          <p:cNvSpPr/>
          <p:nvPr/>
        </p:nvSpPr>
        <p:spPr bwMode="auto">
          <a:xfrm>
            <a:off x="4558639" y="4598856"/>
            <a:ext cx="18288" cy="1828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44" name="Oval 243"/>
          <p:cNvSpPr/>
          <p:nvPr/>
        </p:nvSpPr>
        <p:spPr bwMode="auto">
          <a:xfrm>
            <a:off x="4682936" y="4681579"/>
            <a:ext cx="18288" cy="1828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45" name="Oval 244"/>
          <p:cNvSpPr/>
          <p:nvPr/>
        </p:nvSpPr>
        <p:spPr bwMode="auto">
          <a:xfrm>
            <a:off x="4955555" y="4778367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46" name="Oval 245"/>
          <p:cNvSpPr/>
          <p:nvPr/>
        </p:nvSpPr>
        <p:spPr bwMode="auto">
          <a:xfrm>
            <a:off x="4777003" y="4530152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47" name="Oval 246"/>
          <p:cNvSpPr/>
          <p:nvPr/>
        </p:nvSpPr>
        <p:spPr bwMode="auto">
          <a:xfrm>
            <a:off x="5111738" y="4754644"/>
            <a:ext cx="18288" cy="1828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48" name="Oval 247"/>
          <p:cNvSpPr/>
          <p:nvPr/>
        </p:nvSpPr>
        <p:spPr bwMode="auto">
          <a:xfrm>
            <a:off x="5224116" y="4891241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49" name="Oval 248"/>
          <p:cNvSpPr/>
          <p:nvPr/>
        </p:nvSpPr>
        <p:spPr bwMode="auto">
          <a:xfrm>
            <a:off x="5290712" y="5092244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50" name="Oval 249"/>
          <p:cNvSpPr/>
          <p:nvPr/>
        </p:nvSpPr>
        <p:spPr bwMode="auto">
          <a:xfrm>
            <a:off x="4317077" y="5063315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51" name="Oval 250"/>
          <p:cNvSpPr/>
          <p:nvPr/>
        </p:nvSpPr>
        <p:spPr bwMode="auto">
          <a:xfrm>
            <a:off x="3886486" y="5214242"/>
            <a:ext cx="18288" cy="1828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52" name="Oval 251"/>
          <p:cNvSpPr/>
          <p:nvPr/>
        </p:nvSpPr>
        <p:spPr bwMode="auto">
          <a:xfrm>
            <a:off x="3589160" y="5155004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53" name="Oval 252"/>
          <p:cNvSpPr/>
          <p:nvPr/>
        </p:nvSpPr>
        <p:spPr bwMode="auto">
          <a:xfrm>
            <a:off x="3527478" y="5126078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54" name="Oval 253"/>
          <p:cNvSpPr/>
          <p:nvPr/>
        </p:nvSpPr>
        <p:spPr bwMode="auto">
          <a:xfrm>
            <a:off x="3691626" y="5410200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55" name="Oval 254"/>
          <p:cNvSpPr/>
          <p:nvPr/>
        </p:nvSpPr>
        <p:spPr bwMode="auto">
          <a:xfrm>
            <a:off x="4017275" y="5638800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56" name="Oval 255"/>
          <p:cNvSpPr/>
          <p:nvPr/>
        </p:nvSpPr>
        <p:spPr bwMode="auto">
          <a:xfrm>
            <a:off x="4294217" y="5148938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57" name="Oval 256"/>
          <p:cNvSpPr/>
          <p:nvPr/>
        </p:nvSpPr>
        <p:spPr bwMode="auto">
          <a:xfrm>
            <a:off x="4030851" y="5904360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58" name="Oval 257"/>
          <p:cNvSpPr/>
          <p:nvPr/>
        </p:nvSpPr>
        <p:spPr bwMode="auto">
          <a:xfrm>
            <a:off x="3912895" y="5837516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59" name="Oval 258"/>
          <p:cNvSpPr/>
          <p:nvPr/>
        </p:nvSpPr>
        <p:spPr bwMode="auto">
          <a:xfrm>
            <a:off x="3764838" y="5837516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60" name="Oval 259"/>
          <p:cNvSpPr/>
          <p:nvPr/>
        </p:nvSpPr>
        <p:spPr bwMode="auto">
          <a:xfrm>
            <a:off x="3712617" y="6248400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61" name="Oval 260"/>
          <p:cNvSpPr/>
          <p:nvPr/>
        </p:nvSpPr>
        <p:spPr bwMode="auto">
          <a:xfrm>
            <a:off x="3486909" y="5870483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62" name="Oval 261"/>
          <p:cNvSpPr/>
          <p:nvPr/>
        </p:nvSpPr>
        <p:spPr bwMode="auto">
          <a:xfrm>
            <a:off x="3230887" y="5835178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63" name="Oval 262"/>
          <p:cNvSpPr/>
          <p:nvPr/>
        </p:nvSpPr>
        <p:spPr bwMode="auto">
          <a:xfrm>
            <a:off x="2766500" y="5788439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64" name="Oval 263"/>
          <p:cNvSpPr/>
          <p:nvPr/>
        </p:nvSpPr>
        <p:spPr bwMode="auto">
          <a:xfrm>
            <a:off x="2739291" y="5638800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65" name="Oval 264"/>
          <p:cNvSpPr/>
          <p:nvPr/>
        </p:nvSpPr>
        <p:spPr bwMode="auto">
          <a:xfrm>
            <a:off x="2934840" y="5530764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66" name="Oval 265"/>
          <p:cNvSpPr/>
          <p:nvPr/>
        </p:nvSpPr>
        <p:spPr bwMode="auto">
          <a:xfrm>
            <a:off x="4826402" y="5255182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67" name="Oval 266"/>
          <p:cNvSpPr/>
          <p:nvPr/>
        </p:nvSpPr>
        <p:spPr bwMode="auto">
          <a:xfrm>
            <a:off x="4955367" y="5386129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68" name="Oval 267"/>
          <p:cNvSpPr/>
          <p:nvPr/>
        </p:nvSpPr>
        <p:spPr bwMode="auto">
          <a:xfrm>
            <a:off x="5070183" y="5363269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69" name="Oval 268"/>
          <p:cNvSpPr/>
          <p:nvPr/>
        </p:nvSpPr>
        <p:spPr bwMode="auto">
          <a:xfrm>
            <a:off x="5091982" y="5557591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70" name="Oval 269"/>
          <p:cNvSpPr/>
          <p:nvPr/>
        </p:nvSpPr>
        <p:spPr bwMode="auto">
          <a:xfrm>
            <a:off x="4984851" y="5638800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71" name="Oval 270"/>
          <p:cNvSpPr/>
          <p:nvPr/>
        </p:nvSpPr>
        <p:spPr bwMode="auto">
          <a:xfrm>
            <a:off x="5023947" y="5747044"/>
            <a:ext cx="36576" cy="3657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72" name="Oval 271"/>
          <p:cNvSpPr/>
          <p:nvPr/>
        </p:nvSpPr>
        <p:spPr bwMode="auto">
          <a:xfrm>
            <a:off x="5179821" y="5606604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73" name="Oval 272"/>
          <p:cNvSpPr/>
          <p:nvPr/>
        </p:nvSpPr>
        <p:spPr bwMode="auto">
          <a:xfrm>
            <a:off x="5354786" y="5514073"/>
            <a:ext cx="36576" cy="3657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74" name="Oval 273"/>
          <p:cNvSpPr/>
          <p:nvPr/>
        </p:nvSpPr>
        <p:spPr bwMode="auto">
          <a:xfrm>
            <a:off x="5420305" y="5711043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75" name="Oval 274"/>
          <p:cNvSpPr/>
          <p:nvPr/>
        </p:nvSpPr>
        <p:spPr bwMode="auto">
          <a:xfrm>
            <a:off x="5577153" y="5724184"/>
            <a:ext cx="36576" cy="3657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76" name="Oval 275"/>
          <p:cNvSpPr/>
          <p:nvPr/>
        </p:nvSpPr>
        <p:spPr bwMode="auto">
          <a:xfrm>
            <a:off x="5405246" y="5916203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77" name="Oval 276"/>
          <p:cNvSpPr/>
          <p:nvPr/>
        </p:nvSpPr>
        <p:spPr bwMode="auto">
          <a:xfrm>
            <a:off x="4833544" y="6260745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78" name="Oval 277"/>
          <p:cNvSpPr/>
          <p:nvPr/>
        </p:nvSpPr>
        <p:spPr bwMode="auto">
          <a:xfrm>
            <a:off x="5084797" y="6083810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79" name="Oval 278"/>
          <p:cNvSpPr/>
          <p:nvPr/>
        </p:nvSpPr>
        <p:spPr bwMode="auto">
          <a:xfrm>
            <a:off x="4976122" y="6142556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80" name="Oval 279"/>
          <p:cNvSpPr/>
          <p:nvPr/>
        </p:nvSpPr>
        <p:spPr bwMode="auto">
          <a:xfrm>
            <a:off x="5046807" y="6316715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81" name="Oval 280"/>
          <p:cNvSpPr/>
          <p:nvPr/>
        </p:nvSpPr>
        <p:spPr bwMode="auto">
          <a:xfrm>
            <a:off x="5304150" y="6342358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82" name="Oval 281"/>
          <p:cNvSpPr/>
          <p:nvPr/>
        </p:nvSpPr>
        <p:spPr bwMode="auto">
          <a:xfrm>
            <a:off x="5936909" y="6058820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83" name="Oval 282"/>
          <p:cNvSpPr/>
          <p:nvPr/>
        </p:nvSpPr>
        <p:spPr bwMode="auto">
          <a:xfrm>
            <a:off x="5819748" y="6133153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84" name="Oval 283"/>
          <p:cNvSpPr/>
          <p:nvPr/>
        </p:nvSpPr>
        <p:spPr bwMode="auto">
          <a:xfrm>
            <a:off x="5784106" y="6208871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85" name="Oval 284"/>
          <p:cNvSpPr/>
          <p:nvPr/>
        </p:nvSpPr>
        <p:spPr bwMode="auto">
          <a:xfrm>
            <a:off x="6761241" y="5060974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86" name="Oval 285"/>
          <p:cNvSpPr/>
          <p:nvPr/>
        </p:nvSpPr>
        <p:spPr bwMode="auto">
          <a:xfrm>
            <a:off x="6859357" y="5185207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87" name="Oval 286"/>
          <p:cNvSpPr/>
          <p:nvPr/>
        </p:nvSpPr>
        <p:spPr bwMode="auto">
          <a:xfrm>
            <a:off x="6914082" y="5346882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88" name="Oval 287"/>
          <p:cNvSpPr/>
          <p:nvPr/>
        </p:nvSpPr>
        <p:spPr bwMode="auto">
          <a:xfrm>
            <a:off x="6645297" y="5386129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89" name="Oval 288"/>
          <p:cNvSpPr/>
          <p:nvPr/>
        </p:nvSpPr>
        <p:spPr bwMode="auto">
          <a:xfrm>
            <a:off x="6573657" y="5433144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90" name="Oval 289"/>
          <p:cNvSpPr/>
          <p:nvPr/>
        </p:nvSpPr>
        <p:spPr bwMode="auto">
          <a:xfrm>
            <a:off x="6501900" y="5544315"/>
            <a:ext cx="18288" cy="1828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91" name="Oval 290"/>
          <p:cNvSpPr/>
          <p:nvPr/>
        </p:nvSpPr>
        <p:spPr bwMode="auto">
          <a:xfrm>
            <a:off x="6387609" y="5880898"/>
            <a:ext cx="27432" cy="2743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292" name="Oval 291"/>
          <p:cNvSpPr/>
          <p:nvPr/>
        </p:nvSpPr>
        <p:spPr bwMode="auto">
          <a:xfrm>
            <a:off x="3399172" y="6058820"/>
            <a:ext cx="45720" cy="4572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grpSp>
        <p:nvGrpSpPr>
          <p:cNvPr id="311" name="Group 310"/>
          <p:cNvGrpSpPr/>
          <p:nvPr/>
        </p:nvGrpSpPr>
        <p:grpSpPr>
          <a:xfrm>
            <a:off x="5386389" y="1179018"/>
            <a:ext cx="564236" cy="959454"/>
            <a:chOff x="5386389" y="1179018"/>
            <a:chExt cx="564236" cy="959454"/>
          </a:xfrm>
        </p:grpSpPr>
        <p:cxnSp>
          <p:nvCxnSpPr>
            <p:cNvPr id="294" name="Straight Connector 293"/>
            <p:cNvCxnSpPr>
              <a:endCxn id="31" idx="1"/>
            </p:cNvCxnSpPr>
            <p:nvPr/>
          </p:nvCxnSpPr>
          <p:spPr bwMode="auto">
            <a:xfrm>
              <a:off x="5400506" y="1331996"/>
              <a:ext cx="293491" cy="24270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5" name="Straight Connector 294"/>
            <p:cNvCxnSpPr>
              <a:stCxn id="29" idx="4"/>
            </p:cNvCxnSpPr>
            <p:nvPr/>
          </p:nvCxnSpPr>
          <p:spPr bwMode="auto">
            <a:xfrm>
              <a:off x="5568009" y="1179018"/>
              <a:ext cx="227340" cy="24385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8" name="Straight Connector 297"/>
            <p:cNvCxnSpPr/>
            <p:nvPr/>
          </p:nvCxnSpPr>
          <p:spPr bwMode="auto">
            <a:xfrm flipV="1">
              <a:off x="5386389" y="1182232"/>
              <a:ext cx="167294" cy="12514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0" name="Straight Connector 299"/>
            <p:cNvCxnSpPr>
              <a:stCxn id="31" idx="0"/>
            </p:cNvCxnSpPr>
            <p:nvPr/>
          </p:nvCxnSpPr>
          <p:spPr bwMode="auto">
            <a:xfrm flipV="1">
              <a:off x="5710161" y="1445452"/>
              <a:ext cx="85188" cy="1225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3" name="Straight Connector 302"/>
            <p:cNvCxnSpPr/>
            <p:nvPr/>
          </p:nvCxnSpPr>
          <p:spPr bwMode="auto">
            <a:xfrm flipH="1" flipV="1">
              <a:off x="5710892" y="1614564"/>
              <a:ext cx="54349" cy="1693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5" name="Straight Connector 304"/>
            <p:cNvCxnSpPr/>
            <p:nvPr/>
          </p:nvCxnSpPr>
          <p:spPr bwMode="auto">
            <a:xfrm flipH="1" flipV="1">
              <a:off x="5772489" y="1833718"/>
              <a:ext cx="18712" cy="14748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7" name="Straight Connector 306"/>
            <p:cNvCxnSpPr/>
            <p:nvPr/>
          </p:nvCxnSpPr>
          <p:spPr bwMode="auto">
            <a:xfrm flipH="1" flipV="1">
              <a:off x="5815746" y="1999692"/>
              <a:ext cx="134879" cy="13878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2" name="Group 321"/>
          <p:cNvGrpSpPr/>
          <p:nvPr/>
        </p:nvGrpSpPr>
        <p:grpSpPr>
          <a:xfrm>
            <a:off x="3555206" y="2097032"/>
            <a:ext cx="120616" cy="405306"/>
            <a:chOff x="3555206" y="2097032"/>
            <a:chExt cx="120616" cy="405306"/>
          </a:xfrm>
        </p:grpSpPr>
        <p:cxnSp>
          <p:nvCxnSpPr>
            <p:cNvPr id="310" name="Straight Connector 309"/>
            <p:cNvCxnSpPr/>
            <p:nvPr/>
          </p:nvCxnSpPr>
          <p:spPr bwMode="auto">
            <a:xfrm flipV="1">
              <a:off x="3583781" y="2097032"/>
              <a:ext cx="57828" cy="9848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3" name="Straight Connector 312"/>
            <p:cNvCxnSpPr>
              <a:stCxn id="100" idx="1"/>
            </p:cNvCxnSpPr>
            <p:nvPr/>
          </p:nvCxnSpPr>
          <p:spPr bwMode="auto">
            <a:xfrm flipH="1" flipV="1">
              <a:off x="3581375" y="2224235"/>
              <a:ext cx="48064" cy="8364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5" name="Straight Connector 314"/>
            <p:cNvCxnSpPr/>
            <p:nvPr/>
          </p:nvCxnSpPr>
          <p:spPr bwMode="auto">
            <a:xfrm flipV="1">
              <a:off x="3555206" y="2343150"/>
              <a:ext cx="76200" cy="952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8" name="Straight Connector 317"/>
            <p:cNvCxnSpPr>
              <a:stCxn id="98" idx="1"/>
            </p:cNvCxnSpPr>
            <p:nvPr/>
          </p:nvCxnSpPr>
          <p:spPr bwMode="auto">
            <a:xfrm flipH="1" flipV="1">
              <a:off x="3557156" y="2463080"/>
              <a:ext cx="118666" cy="392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39" name="Group 338"/>
          <p:cNvGrpSpPr/>
          <p:nvPr/>
        </p:nvGrpSpPr>
        <p:grpSpPr>
          <a:xfrm>
            <a:off x="4265529" y="3314393"/>
            <a:ext cx="426551" cy="481702"/>
            <a:chOff x="4265529" y="3314393"/>
            <a:chExt cx="426551" cy="481702"/>
          </a:xfrm>
        </p:grpSpPr>
        <p:cxnSp>
          <p:nvCxnSpPr>
            <p:cNvPr id="325" name="Straight Connector 324"/>
            <p:cNvCxnSpPr/>
            <p:nvPr/>
          </p:nvCxnSpPr>
          <p:spPr bwMode="auto">
            <a:xfrm flipH="1" flipV="1">
              <a:off x="4336667" y="3314393"/>
              <a:ext cx="58571" cy="11937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6" name="Straight Connector 325"/>
            <p:cNvCxnSpPr>
              <a:stCxn id="127" idx="1"/>
            </p:cNvCxnSpPr>
            <p:nvPr/>
          </p:nvCxnSpPr>
          <p:spPr bwMode="auto">
            <a:xfrm flipH="1" flipV="1">
              <a:off x="4424447" y="3473326"/>
              <a:ext cx="108476" cy="11878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7" name="Straight Connector 326"/>
            <p:cNvCxnSpPr/>
            <p:nvPr/>
          </p:nvCxnSpPr>
          <p:spPr bwMode="auto">
            <a:xfrm flipV="1">
              <a:off x="4265529" y="3480098"/>
              <a:ext cx="120168" cy="1195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8" name="Straight Connector 327"/>
            <p:cNvCxnSpPr/>
            <p:nvPr/>
          </p:nvCxnSpPr>
          <p:spPr bwMode="auto">
            <a:xfrm flipH="1" flipV="1">
              <a:off x="4556338" y="3620456"/>
              <a:ext cx="135742" cy="17563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3" name="Straight Connector 332"/>
            <p:cNvCxnSpPr/>
            <p:nvPr/>
          </p:nvCxnSpPr>
          <p:spPr bwMode="auto">
            <a:xfrm flipV="1">
              <a:off x="4419071" y="3352800"/>
              <a:ext cx="150720" cy="10443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65" name="Group 364"/>
          <p:cNvGrpSpPr/>
          <p:nvPr/>
        </p:nvGrpSpPr>
        <p:grpSpPr>
          <a:xfrm>
            <a:off x="5007198" y="5553459"/>
            <a:ext cx="592242" cy="385604"/>
            <a:chOff x="5007198" y="5553459"/>
            <a:chExt cx="592242" cy="385604"/>
          </a:xfrm>
        </p:grpSpPr>
        <p:cxnSp>
          <p:nvCxnSpPr>
            <p:cNvPr id="338" name="Straight Connector 337"/>
            <p:cNvCxnSpPr>
              <a:stCxn id="276" idx="2"/>
            </p:cNvCxnSpPr>
            <p:nvPr/>
          </p:nvCxnSpPr>
          <p:spPr bwMode="auto">
            <a:xfrm flipH="1" flipV="1">
              <a:off x="5056467" y="5761075"/>
              <a:ext cx="348779" cy="1779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1" name="Straight Connector 340"/>
            <p:cNvCxnSpPr/>
            <p:nvPr/>
          </p:nvCxnSpPr>
          <p:spPr bwMode="auto">
            <a:xfrm flipV="1">
              <a:off x="5054402" y="5647673"/>
              <a:ext cx="128485" cy="9937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3" name="Straight Connector 342"/>
            <p:cNvCxnSpPr>
              <a:endCxn id="269" idx="4"/>
            </p:cNvCxnSpPr>
            <p:nvPr/>
          </p:nvCxnSpPr>
          <p:spPr bwMode="auto">
            <a:xfrm flipV="1">
              <a:off x="5018195" y="5603311"/>
              <a:ext cx="96647" cy="4668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6" name="Straight Connector 345"/>
            <p:cNvCxnSpPr>
              <a:endCxn id="272" idx="1"/>
            </p:cNvCxnSpPr>
            <p:nvPr/>
          </p:nvCxnSpPr>
          <p:spPr bwMode="auto">
            <a:xfrm>
              <a:off x="5130026" y="5603311"/>
              <a:ext cx="56491" cy="998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0" name="Straight Connector 349"/>
            <p:cNvCxnSpPr/>
            <p:nvPr/>
          </p:nvCxnSpPr>
          <p:spPr bwMode="auto">
            <a:xfrm>
              <a:off x="5007198" y="5667672"/>
              <a:ext cx="31703" cy="74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2" name="Straight Connector 351"/>
            <p:cNvCxnSpPr/>
            <p:nvPr/>
          </p:nvCxnSpPr>
          <p:spPr bwMode="auto">
            <a:xfrm flipV="1">
              <a:off x="5226655" y="5553459"/>
              <a:ext cx="130621" cy="6452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4" name="Straight Connector 353"/>
            <p:cNvCxnSpPr>
              <a:endCxn id="274" idx="0"/>
            </p:cNvCxnSpPr>
            <p:nvPr/>
          </p:nvCxnSpPr>
          <p:spPr bwMode="auto">
            <a:xfrm>
              <a:off x="5381860" y="5553459"/>
              <a:ext cx="52161" cy="1575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8" name="Straight Connector 357"/>
            <p:cNvCxnSpPr/>
            <p:nvPr/>
          </p:nvCxnSpPr>
          <p:spPr bwMode="auto">
            <a:xfrm flipH="1">
              <a:off x="5427572" y="5744719"/>
              <a:ext cx="21765" cy="1714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0" name="Straight Connector 359"/>
            <p:cNvCxnSpPr/>
            <p:nvPr/>
          </p:nvCxnSpPr>
          <p:spPr bwMode="auto">
            <a:xfrm flipH="1">
              <a:off x="5447737" y="5758313"/>
              <a:ext cx="151703" cy="15789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2" name="Straight Connector 361"/>
            <p:cNvCxnSpPr/>
            <p:nvPr/>
          </p:nvCxnSpPr>
          <p:spPr bwMode="auto">
            <a:xfrm flipH="1" flipV="1">
              <a:off x="5464165" y="5734076"/>
              <a:ext cx="112662" cy="1126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75" name="Group 374"/>
          <p:cNvGrpSpPr/>
          <p:nvPr/>
        </p:nvGrpSpPr>
        <p:grpSpPr>
          <a:xfrm>
            <a:off x="2659643" y="3226758"/>
            <a:ext cx="695898" cy="653539"/>
            <a:chOff x="2659643" y="3226758"/>
            <a:chExt cx="695898" cy="653539"/>
          </a:xfrm>
        </p:grpSpPr>
        <p:cxnSp>
          <p:nvCxnSpPr>
            <p:cNvPr id="367" name="Straight Connector 366"/>
            <p:cNvCxnSpPr/>
            <p:nvPr/>
          </p:nvCxnSpPr>
          <p:spPr bwMode="auto">
            <a:xfrm>
              <a:off x="2997013" y="3226758"/>
              <a:ext cx="357118" cy="26705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8" name="Straight Connector 367"/>
            <p:cNvCxnSpPr>
              <a:endCxn id="197" idx="2"/>
            </p:cNvCxnSpPr>
            <p:nvPr/>
          </p:nvCxnSpPr>
          <p:spPr bwMode="auto">
            <a:xfrm>
              <a:off x="2659643" y="3605477"/>
              <a:ext cx="499394" cy="2748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1" name="Straight Connector 370"/>
            <p:cNvCxnSpPr/>
            <p:nvPr/>
          </p:nvCxnSpPr>
          <p:spPr bwMode="auto">
            <a:xfrm flipV="1">
              <a:off x="2666836" y="3235052"/>
              <a:ext cx="308005" cy="3457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3" name="Straight Connector 372"/>
            <p:cNvCxnSpPr>
              <a:stCxn id="197" idx="7"/>
            </p:cNvCxnSpPr>
            <p:nvPr/>
          </p:nvCxnSpPr>
          <p:spPr bwMode="auto">
            <a:xfrm flipV="1">
              <a:off x="3190257" y="3538160"/>
              <a:ext cx="165284" cy="32920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76" name="Oval 375"/>
          <p:cNvSpPr/>
          <p:nvPr/>
        </p:nvSpPr>
        <p:spPr bwMode="auto">
          <a:xfrm>
            <a:off x="6974896" y="5009604"/>
            <a:ext cx="82296" cy="8229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                                 </a:t>
            </a:r>
          </a:p>
        </p:txBody>
      </p:sp>
      <p:sp>
        <p:nvSpPr>
          <p:cNvPr id="381" name="Oval 380"/>
          <p:cNvSpPr/>
          <p:nvPr/>
        </p:nvSpPr>
        <p:spPr bwMode="auto">
          <a:xfrm>
            <a:off x="1290581" y="152400"/>
            <a:ext cx="6477000" cy="6477000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382" name="TextBox 381"/>
          <p:cNvSpPr txBox="1"/>
          <p:nvPr/>
        </p:nvSpPr>
        <p:spPr>
          <a:xfrm>
            <a:off x="4359454" y="116348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83" name="TextBox 382"/>
          <p:cNvSpPr txBox="1"/>
          <p:nvPr/>
        </p:nvSpPr>
        <p:spPr>
          <a:xfrm>
            <a:off x="7315200" y="320096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</a:t>
            </a:r>
          </a:p>
        </p:txBody>
      </p:sp>
      <p:sp>
        <p:nvSpPr>
          <p:cNvPr id="384" name="TextBox 383"/>
          <p:cNvSpPr txBox="1"/>
          <p:nvPr/>
        </p:nvSpPr>
        <p:spPr>
          <a:xfrm>
            <a:off x="1258926" y="3119735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85" name="TextBox 384"/>
          <p:cNvSpPr txBox="1"/>
          <p:nvPr/>
        </p:nvSpPr>
        <p:spPr>
          <a:xfrm>
            <a:off x="4379228" y="620794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4508188" y="3259282"/>
            <a:ext cx="182880" cy="18288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255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 thruBlk="1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94444E-6 -1.85185E-6 L 0.12847 0.42408 " pathEditMode="relative" rAng="0" ptsTypes="AA">
                                      <p:cBhvr>
                                        <p:cTn id="78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2120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0.15277 0.37523 " pathEditMode="relative" rAng="0" ptsTypes="AA">
                                      <p:cBhvr>
                                        <p:cTn id="8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9" y="1875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7 1.48148E-6 L 0.09323 0.3706 " pathEditMode="relative" rAng="0" ptsTypes="AA">
                                      <p:cBhvr>
                                        <p:cTn id="85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1851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0.17778 0.38333 " pathEditMode="relative" rAng="0" ptsTypes="AA">
                                      <p:cBhvr>
                                        <p:cTn id="8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19167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2222E-6 2.22222E-6 L 0.1757 0.36944 " pathEditMode="relative" rAng="0" ptsTypes="AA">
                                      <p:cBhvr>
                                        <p:cTn id="89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5" y="18472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0.03559 0.44629 " pathEditMode="relative" rAng="0" ptsTypes="AA">
                                      <p:cBhvr>
                                        <p:cTn id="9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22315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0.04809 0.37107 " pathEditMode="relative" rAng="0" ptsTypes="AA">
                                      <p:cBhvr>
                                        <p:cTn id="9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18542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4.81481E-6 L 0.06857 0.35254 " pathEditMode="relative" rAng="0" ptsTypes="AA">
                                      <p:cBhvr>
                                        <p:cTn id="95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0" y="17616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L 0.12743 0.32407 " pathEditMode="relative" rAng="0" ptsTypes="AA">
                                      <p:cBhvr>
                                        <p:cTn id="9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2" y="16204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61111E-6 1.11111E-6 L 0.07951 0.28264 " pathEditMode="relative" rAng="0" ptsTypes="AA">
                                      <p:cBhvr>
                                        <p:cTn id="99" dur="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6" y="1412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48148E-6 L 0.05452 0.31505 " pathEditMode="relative" rAng="0" ptsTypes="AA">
                                      <p:cBhvr>
                                        <p:cTn id="10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6" y="1574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11111E-6 3.7037E-6 L 0.03073 0.30856 " pathEditMode="relative" rAng="0" ptsTypes="AA">
                                      <p:cBhvr>
                                        <p:cTn id="103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" y="15417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6 -3.33333E-6 L 0.07205 0.23681 " pathEditMode="relative" rAng="0" ptsTypes="AA">
                                      <p:cBhvr>
                                        <p:cTn id="105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11829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15955 0.28496 " pathEditMode="relative" rAng="0" ptsTypes="AA">
                                      <p:cBhvr>
                                        <p:cTn id="107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1423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16423 0.30024 " pathEditMode="relative" rAng="0" ptsTypes="AA">
                                      <p:cBhvr>
                                        <p:cTn id="109" dur="5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2" y="1500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6 L 0.17152 0.26875 " pathEditMode="relative" rAng="0" ptsTypes="AA">
                                      <p:cBhvr>
                                        <p:cTn id="111" dur="5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76" y="1342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19896 0.2743 " pathEditMode="relative" rAng="0" ptsTypes="AA">
                                      <p:cBhvr>
                                        <p:cTn id="11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1370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21146 0.2956 " pathEditMode="relative" rAng="0" ptsTypes="AA">
                                      <p:cBhvr>
                                        <p:cTn id="115" dur="5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14769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0.23386 0.29908 " pathEditMode="relative" rAng="0" ptsTypes="AA">
                                      <p:cBhvr>
                                        <p:cTn id="117" dur="5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4" y="14954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2.59259E-6 L 0.25712 0.29352 " pathEditMode="relative" rAng="0" ptsTypes="AA">
                                      <p:cBhvr>
                                        <p:cTn id="119" dur="7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47" y="14676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0.25504 0.27778 " pathEditMode="relative" rAng="0" ptsTypes="AA">
                                      <p:cBhvr>
                                        <p:cTn id="121" dur="5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3" y="13889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85185E-6 L 0.2191 0.2257 " pathEditMode="relative" rAng="0" ptsTypes="AA">
                                      <p:cBhvr>
                                        <p:cTn id="123" dur="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11273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55556E-7 -4.44444E-6 L 0.20747 0.22338 " pathEditMode="relative" rAng="0" ptsTypes="AA">
                                      <p:cBhvr>
                                        <p:cTn id="125" dur="4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65" y="11157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18664 0.23033 " pathEditMode="relative" rAng="0" ptsTypes="AA">
                                      <p:cBhvr>
                                        <p:cTn id="127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11505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1.85185E-6 L 0.15174 0.22107 " pathEditMode="relative" rAng="0" ptsTypes="AA">
                                      <p:cBhvr>
                                        <p:cTn id="129" dur="7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87" y="11042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0.13785 0.21852 " pathEditMode="relative" rAng="0" ptsTypes="AA">
                                      <p:cBhvr>
                                        <p:cTn id="131" dur="5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92" y="10926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14861 0.22592 " pathEditMode="relative" rAng="0" ptsTypes="AA">
                                      <p:cBhvr>
                                        <p:cTn id="133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1" y="11296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0.16632 0.25162 " pathEditMode="relative" rAng="0" ptsTypes="AA">
                                      <p:cBhvr>
                                        <p:cTn id="135" dur="5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16" y="12569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09982 0.11898 " pathEditMode="relative" rAng="0" ptsTypes="AA">
                                      <p:cBhvr>
                                        <p:cTn id="137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3" y="5949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.55112E-17 -1.48148E-6 L 0.11615 0.13357 " pathEditMode="relative" rAng="0" ptsTypes="AA">
                                      <p:cBhvr>
                                        <p:cTn id="139" dur="4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9" y="6667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11111E-6 L 0.10504 0.14745 " pathEditMode="relative" rAng="0" ptsTypes="AA">
                                      <p:cBhvr>
                                        <p:cTn id="141" dur="5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7361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38889E-6 -2.22222E-6 L 0.11215 0.16389 " pathEditMode="relative" rAng="0" ptsTypes="AA">
                                      <p:cBhvr>
                                        <p:cTn id="143" dur="7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8" y="8194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0.10347 0.18218 " pathEditMode="relative" rAng="0" ptsTypes="AA">
                                      <p:cBhvr>
                                        <p:cTn id="145" dur="5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4" y="9097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7.40741E-7 L -0.08785 0.18357 " pathEditMode="relative" rAng="0" ptsTypes="AA">
                                      <p:cBhvr>
                                        <p:cTn id="147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2" y="9167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22222E-6 L -0.08976 0.12569 " pathEditMode="relative" rAng="0" ptsTypes="AA">
                                      <p:cBhvr>
                                        <p:cTn id="149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7" y="627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8524 0.11018 " pathEditMode="relative" rAng="0" ptsTypes="AA">
                                      <p:cBhvr>
                                        <p:cTn id="151" dur="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1" y="5509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-3.33333E-6 L -0.06666 0.10695 " pathEditMode="relative" rAng="0" ptsTypes="AA">
                                      <p:cBhvr>
                                        <p:cTn id="153" dur="4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5347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-1.48148E-6 L -0.04531 0.10903 " pathEditMode="relative" rAng="0" ptsTypes="AA">
                                      <p:cBhvr>
                                        <p:cTn id="155" dur="7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" y="5440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1632 0.12523 " pathEditMode="relative" rAng="0" ptsTypes="AA">
                                      <p:cBhvr>
                                        <p:cTn id="157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" y="6250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-0.0342 0.15972 " pathEditMode="relative" rAng="0" ptsTypes="AA">
                                      <p:cBhvr>
                                        <p:cTn id="159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7986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07407E-6 L -0.05277 0.16112 " pathEditMode="relative" rAng="0" ptsTypes="AA">
                                      <p:cBhvr>
                                        <p:cTn id="161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9" y="8056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38889E-6 -3.7037E-7 L -0.04844 0.17755 " pathEditMode="relative" rAng="0" ptsTypes="AA">
                                      <p:cBhvr>
                                        <p:cTn id="163" dur="7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1" y="8866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-0.03177 0.16505 " pathEditMode="relative" rAng="0" ptsTypes="AA">
                                      <p:cBhvr>
                                        <p:cTn id="165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8241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-0.01458 0.175 " pathEditMode="relative" rAng="0" ptsTypes="AA">
                                      <p:cBhvr>
                                        <p:cTn id="167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8750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7 L -0.00313 0.18449 " pathEditMode="relative" rAng="0" ptsTypes="AA">
                                      <p:cBhvr>
                                        <p:cTn id="169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9213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11111E-6 -2.22222E-6 L 0.01215 0.20023 " pathEditMode="relative" rAng="0" ptsTypes="AA">
                                      <p:cBhvr>
                                        <p:cTn id="171" dur="7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10000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0.04184 0.16273 " pathEditMode="relative" rAng="0" ptsTypes="AA">
                                      <p:cBhvr>
                                        <p:cTn id="173" dur="5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8125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81481E-6 L 0.03177 0.11297 " pathEditMode="relative" rAng="0" ptsTypes="AA">
                                      <p:cBhvr>
                                        <p:cTn id="175" dur="5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5648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7.40741E-7 L 0.06232 0.11435 " pathEditMode="relative" rAng="0" ptsTypes="AA">
                                      <p:cBhvr>
                                        <p:cTn id="177" dur="4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" y="5718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0.06216 0.07292 " pathEditMode="relative" rAng="0" ptsTypes="AA">
                                      <p:cBhvr>
                                        <p:cTn id="179" dur="5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" y="3634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03888 0.07755 " pathEditMode="relative" rAng="0" ptsTypes="AA">
                                      <p:cBhvr>
                                        <p:cTn id="181" dur="5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" y="3866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-0.00382 0.12268 " pathEditMode="relative" rAng="0" ptsTypes="AA">
                                      <p:cBhvr>
                                        <p:cTn id="183" dur="5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6134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00711 0.10764 " pathEditMode="relative" rAng="0" ptsTypes="AA">
                                      <p:cBhvr>
                                        <p:cTn id="185" dur="5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537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L 0.00729 0.09653 " pathEditMode="relative" rAng="0" ptsTypes="AA">
                                      <p:cBhvr>
                                        <p:cTn id="187" dur="5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4815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-0.01997 0.06597 " pathEditMode="relative" rAng="0" ptsTypes="AA">
                                      <p:cBhvr>
                                        <p:cTn id="189" dur="5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" y="3287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94444E-6 -2.96296E-6 L -0.04601 0.06459 " pathEditMode="relative" rAng="0" ptsTypes="AA">
                                      <p:cBhvr>
                                        <p:cTn id="191" dur="7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" y="321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00625 0.09606 " pathEditMode="relative" rAng="0" ptsTypes="AA">
                                      <p:cBhvr>
                                        <p:cTn id="193" dur="5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4792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 L -0.04983 0.0412 " pathEditMode="relative" rAng="0" ptsTypes="AA">
                                      <p:cBhvr>
                                        <p:cTn id="195" dur="5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060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05556E-6 1.11111E-6 L -0.06094 0.05324 " pathEditMode="relative" rAng="0" ptsTypes="AA">
                                      <p:cBhvr>
                                        <p:cTn id="197" dur="4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6" y="2662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0.05625 0.06273 " pathEditMode="relative" rAng="0" ptsTypes="AA">
                                      <p:cBhvr>
                                        <p:cTn id="199" dur="5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3125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10347 0.05718 " pathEditMode="relative" rAng="0" ptsTypes="AA">
                                      <p:cBhvr>
                                        <p:cTn id="201" dur="5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2847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2.77556E-17 L -0.19393 0.32847 " pathEditMode="relative" rAng="0" ptsTypes="AA">
                                      <p:cBhvr>
                                        <p:cTn id="203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5" y="16412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08299 0.29398 " pathEditMode="relative" rAng="0" ptsTypes="AA">
                                      <p:cBhvr>
                                        <p:cTn id="205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9" y="14699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0.10451 0.31435 " pathEditMode="relative" rAng="0" ptsTypes="AA">
                                      <p:cBhvr>
                                        <p:cTn id="207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6" y="15718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7778E-6 2.22222E-6 L -0.13472 0.275 " pathEditMode="relative" rAng="0" ptsTypes="AA">
                                      <p:cBhvr>
                                        <p:cTn id="209" dur="7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6" y="13750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11962 0.25024 " pathEditMode="relative" rAng="0" ptsTypes="AA">
                                      <p:cBhvr>
                                        <p:cTn id="211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2500"/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07407E-6 L -0.15937 0.29097 " pathEditMode="relative" rAng="0" ptsTypes="AA">
                                      <p:cBhvr>
                                        <p:cTn id="213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4537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6 3.7037E-6 L -0.12708 0.22083 " pathEditMode="relative" rAng="0" ptsTypes="AA">
                                      <p:cBhvr>
                                        <p:cTn id="215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11042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12882 0.19769 " pathEditMode="relative" rAng="0" ptsTypes="AA">
                                      <p:cBhvr>
                                        <p:cTn id="217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1" y="9884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4.07407E-6 L -0.19288 0.24213 " pathEditMode="relative" rAng="0" ptsTypes="AA">
                                      <p:cBhvr>
                                        <p:cTn id="219" dur="7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53" y="12106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-0.20452 0.2125 " pathEditMode="relative" rAng="0" ptsTypes="AA">
                                      <p:cBhvr>
                                        <p:cTn id="221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6" y="10625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-0.06094 0.25718 " pathEditMode="relative" rAng="0" ptsTypes="AA">
                                      <p:cBhvr>
                                        <p:cTn id="223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6" y="12847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6 4.81481E-6 L -0.06875 0.225 " pathEditMode="relative" rAng="0" ptsTypes="AA">
                                      <p:cBhvr>
                                        <p:cTn id="225" dur="4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11250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-0.04497 0.33311 " pathEditMode="relative" rAng="0" ptsTypes="AA">
                                      <p:cBhvr>
                                        <p:cTn id="22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" y="16644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-0.06493 0.34723 " pathEditMode="relative" rAng="0" ptsTypes="AA">
                                      <p:cBhvr>
                                        <p:cTn id="229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7" y="17361"/>
                                    </p:animMotion>
                                  </p:childTnLst>
                                </p:cTn>
                              </p:par>
                              <p:par>
                                <p:cTn id="2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01458 0.36134 " pathEditMode="relative" rAng="0" ptsTypes="AA">
                                      <p:cBhvr>
                                        <p:cTn id="23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056"/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3.7037E-7 L -0.08004 0.375 " pathEditMode="relative" rAng="0" ptsTypes="AA">
                                      <p:cBhvr>
                                        <p:cTn id="233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18750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L -0.07448 0.40185 " pathEditMode="relative" rAng="0" ptsTypes="AA">
                                      <p:cBhvr>
                                        <p:cTn id="23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3" y="20093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0.05886 0.44422 " pathEditMode="relative" rAng="0" ptsTypes="AA">
                                      <p:cBhvr>
                                        <p:cTn id="23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22199"/>
                                    </p:animMotion>
                                  </p:childTnLst>
                                </p:cTn>
                              </p:par>
                              <p:par>
                                <p:cTn id="2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-0.16302 0.33912 " pathEditMode="relative" rAng="0" ptsTypes="AA">
                                      <p:cBhvr>
                                        <p:cTn id="239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0" y="16944"/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44444E-6 1.48148E-6 L -0.13299 0.14745 " pathEditMode="relative" rAng="0" ptsTypes="AA">
                                      <p:cBhvr>
                                        <p:cTn id="241" dur="4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9" y="7361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33333E-6 L -0.15452 0.13912 " pathEditMode="relative" rAng="0" ptsTypes="AA">
                                      <p:cBhvr>
                                        <p:cTn id="243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6" y="6944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19393 0.1868 " pathEditMode="relative" rAng="0" ptsTypes="AA">
                                      <p:cBhvr>
                                        <p:cTn id="245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5" y="9329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-1.48148E-6 L -0.26354 0.24097 " pathEditMode="relative" rAng="0" ptsTypes="AA">
                                      <p:cBhvr>
                                        <p:cTn id="247" dur="7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77" y="12037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6.93889E-18 L -0.00278 0.43611 " pathEditMode="relative" rAng="0" ptsTypes="AA">
                                      <p:cBhvr>
                                        <p:cTn id="24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21806"/>
                                    </p:animMotion>
                                  </p:childTnLst>
                                </p:cTn>
                              </p:par>
                              <p:par>
                                <p:cTn id="25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04114 -0.01875 " pathEditMode="relative" rAng="0" ptsTypes="AA">
                                      <p:cBhvr>
                                        <p:cTn id="251" dur="5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" y="-949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E-6 1.48148E-6 L -0.03003 -0.04398 " pathEditMode="relative" rAng="0" ptsTypes="AA">
                                      <p:cBhvr>
                                        <p:cTn id="253" dur="4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2199"/>
                                    </p:animMotion>
                                  </p:childTnLst>
                                </p:cTn>
                              </p:par>
                              <p:par>
                                <p:cTn id="25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0.03003 -0.02338 " pathEditMode="relative" rAng="0" ptsTypes="AA">
                                      <p:cBhvr>
                                        <p:cTn id="255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1181"/>
                                    </p:animMotion>
                                  </p:childTnLst>
                                </p:cTn>
                              </p:par>
                              <p:par>
                                <p:cTn id="256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2.96296E-6 L -0.03854 -0.02685 " pathEditMode="relative" rAng="0" ptsTypes="AA">
                                      <p:cBhvr>
                                        <p:cTn id="257" dur="7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1343"/>
                                    </p:animMotion>
                                  </p:childTnLst>
                                </p:cTn>
                              </p:par>
                              <p:par>
                                <p:cTn id="25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85185E-6 L -0.03611 -0.04074 " pathEditMode="relative" rAng="0" ptsTypes="AA">
                                      <p:cBhvr>
                                        <p:cTn id="259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-2037"/>
                                    </p:animMotion>
                                  </p:childTnLst>
                                </p:cTn>
                              </p:par>
                              <p:par>
                                <p:cTn id="26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44444E-6 L -0.06736 -0.01574 " pathEditMode="relative" rAng="0" ptsTypes="AA">
                                      <p:cBhvr>
                                        <p:cTn id="261" dur="5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8" y="-787"/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06771 0.02385 " pathEditMode="relative" rAng="0" ptsTypes="AA">
                                      <p:cBhvr>
                                        <p:cTn id="263" dur="5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1181"/>
                                    </p:animMotion>
                                  </p:childTnLst>
                                </p:cTn>
                              </p:par>
                              <p:par>
                                <p:cTn id="264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-4.07407E-6 L -0.09184 -0.00185 " pathEditMode="relative" rAng="0" ptsTypes="AA">
                                      <p:cBhvr>
                                        <p:cTn id="265" dur="4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1" y="-93"/>
                                    </p:animMotion>
                                  </p:childTnLst>
                                </p:cTn>
                              </p:par>
                              <p:par>
                                <p:cTn id="26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10868 0.01921 " pathEditMode="relative" rAng="0" ptsTypes="AA">
                                      <p:cBhvr>
                                        <p:cTn id="267" dur="5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4" y="949"/>
                                    </p:animMotion>
                                  </p:childTnLst>
                                </p:cTn>
                              </p:par>
                              <p:par>
                                <p:cTn id="26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15104 0.00741 " pathEditMode="relative" rAng="0" ptsTypes="AA">
                                      <p:cBhvr>
                                        <p:cTn id="269" dur="5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370"/>
                                    </p:animMotion>
                                  </p:childTnLst>
                                </p:cTn>
                              </p:par>
                              <p:par>
                                <p:cTn id="270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44444E-6 -3.7037E-7 L -0.15989 -0.00324 " pathEditMode="relative" rAng="0" ptsTypes="AA">
                                      <p:cBhvr>
                                        <p:cTn id="271" dur="7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3" y="-162"/>
                                    </p:animMotion>
                                  </p:childTnLst>
                                </p:cTn>
                              </p:par>
                              <p:par>
                                <p:cTn id="27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-0.16719 0.0037 " pathEditMode="relative" rAng="0" ptsTypes="AA">
                                      <p:cBhvr>
                                        <p:cTn id="273" dur="5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68" y="185"/>
                                    </p:animMotion>
                                  </p:childTnLst>
                                </p:cTn>
                              </p:par>
                              <p:par>
                                <p:cTn id="27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17743 0.0095 " pathEditMode="relative" rAng="0" ptsTypes="AA">
                                      <p:cBhvr>
                                        <p:cTn id="275" dur="5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2" y="463"/>
                                    </p:animMotion>
                                  </p:childTnLst>
                                </p:cTn>
                              </p:par>
                              <p:par>
                                <p:cTn id="276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-4.81481E-6 L -0.17396 0.02732 " pathEditMode="relative" rAng="0" ptsTypes="AA">
                                      <p:cBhvr>
                                        <p:cTn id="277" dur="4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366"/>
                                    </p:animMotion>
                                  </p:childTnLst>
                                </p:cTn>
                              </p:par>
                              <p:par>
                                <p:cTn id="27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16701 0.0331 " pathEditMode="relative" rAng="0" ptsTypes="AA">
                                      <p:cBhvr>
                                        <p:cTn id="279" dur="5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1644"/>
                                    </p:animMotion>
                                  </p:childTnLst>
                                </p:cTn>
                              </p:par>
                              <p:par>
                                <p:cTn id="28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96296E-6 L -0.12135 -0.00787 " pathEditMode="relative" rAng="0" ptsTypes="AA">
                                      <p:cBhvr>
                                        <p:cTn id="281" dur="5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76" y="-394"/>
                                    </p:animMotion>
                                  </p:childTnLst>
                                </p:cTn>
                              </p:par>
                              <p:par>
                                <p:cTn id="28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48148E-6 L -0.11059 -0.0206 " pathEditMode="relative" rAng="0" ptsTypes="AA">
                                      <p:cBhvr>
                                        <p:cTn id="283" dur="5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8" y="-1042"/>
                                    </p:animMotion>
                                  </p:childTnLst>
                                </p:cTn>
                              </p:par>
                              <p:par>
                                <p:cTn id="284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-1.48148E-6 L -0.07309 -0.04606 " pathEditMode="relative" rAng="0" ptsTypes="AA">
                                      <p:cBhvr>
                                        <p:cTn id="285" dur="7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2315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14826 -0.04445 " pathEditMode="relative" rAng="0" ptsTypes="AA">
                                      <p:cBhvr>
                                        <p:cTn id="287" dur="5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13" y="-2222"/>
                                    </p:animMotion>
                                  </p:childTnLst>
                                </p:cTn>
                              </p:par>
                              <p:par>
                                <p:cTn id="28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7 L -0.18038 -0.02176 " pathEditMode="relative" rAng="0" ptsTypes="AA">
                                      <p:cBhvr>
                                        <p:cTn id="289" dur="5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8" y="-1088"/>
                                    </p:animMotion>
                                  </p:childTnLst>
                                </p:cTn>
                              </p:par>
                              <p:par>
                                <p:cTn id="29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48148E-6 L -0.17083 0.05371 " pathEditMode="relative" rAng="0" ptsTypes="AA">
                                      <p:cBhvr>
                                        <p:cTn id="291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2685"/>
                                    </p:animMotion>
                                  </p:childTnLst>
                                </p:cTn>
                              </p:par>
                              <p:par>
                                <p:cTn id="29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-0.12569 0.05995 " pathEditMode="relative" rAng="0" ptsTypes="AA">
                                      <p:cBhvr>
                                        <p:cTn id="293" dur="5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5" y="2986"/>
                                    </p:animMotion>
                                  </p:childTnLst>
                                </p:cTn>
                              </p:par>
                              <p:par>
                                <p:cTn id="29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44444E-6 L -0.06701 -0.05209 " pathEditMode="relative" rAng="0" ptsTypes="AA">
                                      <p:cBhvr>
                                        <p:cTn id="295" dur="5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1" y="-2616"/>
                                    </p:animMotion>
                                  </p:childTnLst>
                                </p:cTn>
                              </p:par>
                              <p:par>
                                <p:cTn id="296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-0.08316 -0.05232 " pathEditMode="relative" rAng="0" ptsTypes="AA">
                                      <p:cBhvr>
                                        <p:cTn id="297" dur="7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2616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-0.10747 -0.05116 " pathEditMode="relative" rAng="0" ptsTypes="AA">
                                      <p:cBhvr>
                                        <p:cTn id="299" dur="5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2" y="-2569"/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-0.15781 -0.04977 " pathEditMode="relative" rAng="0" ptsTypes="AA">
                                      <p:cBhvr>
                                        <p:cTn id="301" dur="5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99" y="-2500"/>
                                    </p:animMotion>
                                  </p:childTnLst>
                                </p:cTn>
                              </p:par>
                              <p:par>
                                <p:cTn id="30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8148E-6 L -0.18594 -0.05023 " pathEditMode="relative" rAng="0" ptsTypes="AA">
                                      <p:cBhvr>
                                        <p:cTn id="303" dur="5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06" y="-2523"/>
                                    </p:animMotion>
                                  </p:childTnLst>
                                </p:cTn>
                              </p:par>
                              <p:par>
                                <p:cTn id="30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-0.19444 -0.04259 " pathEditMode="relative" rAng="0" ptsTypes="AA">
                                      <p:cBhvr>
                                        <p:cTn id="305" dur="5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2" y="-2130"/>
                                    </p:animMotion>
                                  </p:childTnLst>
                                </p:cTn>
                              </p:par>
                              <p:par>
                                <p:cTn id="306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2.59259E-6 L -0.18993 -0.02338 " pathEditMode="relative" rAng="0" ptsTypes="AA">
                                      <p:cBhvr>
                                        <p:cTn id="307" dur="4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97" y="-1181"/>
                                    </p:animMotion>
                                  </p:childTnLst>
                                </p:cTn>
                              </p:par>
                              <p:par>
                                <p:cTn id="30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6 L -0.15538 0.09027 " pathEditMode="relative" rAng="0" ptsTypes="AA">
                                      <p:cBhvr>
                                        <p:cTn id="309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8" y="4514"/>
                                    </p:animMotion>
                                  </p:childTnLst>
                                </p:cTn>
                              </p:par>
                              <p:par>
                                <p:cTn id="3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7 L -0.17448 0.10995 " pathEditMode="relative" rAng="0" ptsTypes="AA">
                                      <p:cBhvr>
                                        <p:cTn id="311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3" y="5486"/>
                                    </p:animMotion>
                                  </p:childTnLst>
                                </p:cTn>
                              </p:par>
                              <p:par>
                                <p:cTn id="31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2222E-6 L -0.25348 0.17639 " pathEditMode="relative" rAng="0" ptsTypes="AA">
                                      <p:cBhvr>
                                        <p:cTn id="313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74" y="8819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38889E-6 3.33333E-6 L -0.30538 0.14606 " pathEditMode="relative" rAng="0" ptsTypes="AA">
                                      <p:cBhvr>
                                        <p:cTn id="315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8" y="7292"/>
                                    </p:animMotion>
                                  </p:childTnLst>
                                </p:cTn>
                              </p:par>
                              <p:par>
                                <p:cTn id="3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27187 0.08148 " pathEditMode="relative" rAng="0" ptsTypes="AA">
                                      <p:cBhvr>
                                        <p:cTn id="317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94" y="4074"/>
                                    </p:animMotion>
                                  </p:childTnLst>
                                </p:cTn>
                              </p:par>
                              <p:par>
                                <p:cTn id="3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L -0.25486 0.06111 " pathEditMode="relative" rAng="0" ptsTypes="AA">
                                      <p:cBhvr>
                                        <p:cTn id="319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3056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3.7037E-6 L -0.20816 0.05926 " pathEditMode="relative" rAng="0" ptsTypes="AA">
                                      <p:cBhvr>
                                        <p:cTn id="321" dur="7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2963"/>
                                    </p:animMotion>
                                  </p:childTnLst>
                                </p:cTn>
                              </p:par>
                              <p:par>
                                <p:cTn id="32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-0.20642 0.08217 " pathEditMode="relative" rAng="0" ptsTypes="AA">
                                      <p:cBhvr>
                                        <p:cTn id="323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0" y="4097"/>
                                    </p:animMotion>
                                  </p:childTnLst>
                                </p:cTn>
                              </p:par>
                              <p:par>
                                <p:cTn id="3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L -0.25295 0.00671 " pathEditMode="relative" rAng="0" ptsTypes="AA">
                                      <p:cBhvr>
                                        <p:cTn id="325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324"/>
                                    </p:animMotion>
                                  </p:childTnLst>
                                </p:cTn>
                              </p:par>
                              <p:par>
                                <p:cTn id="3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33333E-6 L -0.28576 -0.06135 " pathEditMode="relative" rAng="0" ptsTypes="AA">
                                      <p:cBhvr>
                                        <p:cTn id="327" dur="5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8" y="-3079"/>
                                    </p:animMotion>
                                  </p:childTnLst>
                                </p:cTn>
                              </p:par>
                              <p:par>
                                <p:cTn id="3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7.40741E-7 L -0.21458 -0.05579 " pathEditMode="relative" rAng="0" ptsTypes="AA">
                                      <p:cBhvr>
                                        <p:cTn id="329" dur="5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-2801"/>
                                    </p:animMotion>
                                  </p:childTnLst>
                                </p:cTn>
                              </p:par>
                              <p:par>
                                <p:cTn id="3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33472 -0.00972 " pathEditMode="relative" rAng="0" ptsTypes="AA">
                                      <p:cBhvr>
                                        <p:cTn id="331" dur="5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6" y="-486"/>
                                    </p:animMotion>
                                  </p:childTnLst>
                                </p:cTn>
                              </p:par>
                              <p:par>
                                <p:cTn id="332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85185E-6 L 0.0224 -0.01829 " pathEditMode="relative" rAng="0" ptsTypes="AA">
                                      <p:cBhvr>
                                        <p:cTn id="333" dur="7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1" y="-926"/>
                                    </p:animMotion>
                                  </p:childTnLst>
                                </p:cTn>
                              </p:par>
                              <p:par>
                                <p:cTn id="3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3108 0.00602 " pathEditMode="relative" rAng="0" ptsTypes="AA">
                                      <p:cBhvr>
                                        <p:cTn id="335" dur="5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301"/>
                                    </p:animMotion>
                                  </p:childTnLst>
                                </p:cTn>
                              </p:par>
                              <p:par>
                                <p:cTn id="3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04063 -0.04051 " pathEditMode="relative" rAng="0" ptsTypes="AA">
                                      <p:cBhvr>
                                        <p:cTn id="337" dur="5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-2037"/>
                                    </p:animMotion>
                                  </p:childTnLst>
                                </p:cTn>
                              </p:par>
                              <p:par>
                                <p:cTn id="3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 L 0.0066 -0.03773 " pathEditMode="relative" rAng="0" ptsTypes="AA">
                                      <p:cBhvr>
                                        <p:cTn id="339" dur="5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-1898"/>
                                    </p:animMotion>
                                  </p:childTnLst>
                                </p:cTn>
                              </p:par>
                              <p:par>
                                <p:cTn id="3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01319 -0.06736 " pathEditMode="relative" rAng="0" ptsTypes="AA">
                                      <p:cBhvr>
                                        <p:cTn id="341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-3380"/>
                                    </p:animMotion>
                                  </p:childTnLst>
                                </p:cTn>
                              </p:par>
                              <p:par>
                                <p:cTn id="342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44444E-6 7.40741E-7 L 0.00486 -0.08611 " pathEditMode="relative" rAng="0" ptsTypes="AA">
                                      <p:cBhvr>
                                        <p:cTn id="343" dur="4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-4306"/>
                                    </p:animMotion>
                                  </p:childTnLst>
                                </p:cTn>
                              </p:par>
                              <p:par>
                                <p:cTn id="3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11022E-16 L -0.01458 -0.08056 " pathEditMode="relative" rAng="0" ptsTypes="AA">
                                      <p:cBhvr>
                                        <p:cTn id="345" dur="5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4028"/>
                                    </p:animMotion>
                                  </p:childTnLst>
                                </p:cTn>
                              </p:par>
                              <p:par>
                                <p:cTn id="3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96296E-6 L -0.02465 -0.09445 " pathEditMode="relative" rAng="0" ptsTypes="AA">
                                      <p:cBhvr>
                                        <p:cTn id="347" dur="5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3" y="-4722"/>
                                    </p:animMotion>
                                  </p:childTnLst>
                                </p:cTn>
                              </p:par>
                              <p:par>
                                <p:cTn id="34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48148E-6 L -0.00434 -0.1125 " pathEditMode="relative" rAng="0" ptsTypes="AA">
                                      <p:cBhvr>
                                        <p:cTn id="349" dur="5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-5625"/>
                                    </p:animMotion>
                                  </p:childTnLst>
                                </p:cTn>
                              </p:par>
                              <p:par>
                                <p:cTn id="35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0.01164 -0.10347 " pathEditMode="relative" rAng="0" ptsTypes="AA">
                                      <p:cBhvr>
                                        <p:cTn id="351" dur="5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-5185"/>
                                    </p:animMotion>
                                  </p:childTnLst>
                                </p:cTn>
                              </p:par>
                              <p:par>
                                <p:cTn id="352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3.7037E-7 L 0.07986 -0.06736 " pathEditMode="relative" rAng="0" ptsTypes="AA">
                                      <p:cBhvr>
                                        <p:cTn id="353" dur="7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3" y="-3380"/>
                                    </p:animMotion>
                                  </p:childTnLst>
                                </p:cTn>
                              </p:par>
                              <p:par>
                                <p:cTn id="35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022E-16 L 0.09392 -0.02384 " pathEditMode="relative" rAng="0" ptsTypes="AA">
                                      <p:cBhvr>
                                        <p:cTn id="355" dur="5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-1204"/>
                                    </p:animMotion>
                                  </p:childTnLst>
                                </p:cTn>
                              </p:par>
                              <p:par>
                                <p:cTn id="35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0.08906 -0.00532 " pathEditMode="relative" rAng="0" ptsTypes="AA">
                                      <p:cBhvr>
                                        <p:cTn id="357" dur="5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4" y="-278"/>
                                    </p:animMotion>
                                  </p:childTnLst>
                                </p:cTn>
                              </p:par>
                              <p:par>
                                <p:cTn id="358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55556E-7 3.7037E-6 L 0.09375 0.02939 " pathEditMode="relative" rAng="0" ptsTypes="AA">
                                      <p:cBhvr>
                                        <p:cTn id="359" dur="4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1458"/>
                                    </p:animMotion>
                                  </p:childTnLst>
                                </p:cTn>
                              </p:par>
                              <p:par>
                                <p:cTn id="36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0.08246 0.0375 " pathEditMode="relative" rAng="0" ptsTypes="AA">
                                      <p:cBhvr>
                                        <p:cTn id="36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875"/>
                                    </p:animMotion>
                                  </p:childTnLst>
                                </p:cTn>
                              </p:par>
                              <p:par>
                                <p:cTn id="36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0.08403 0.053 " pathEditMode="relative" rAng="0" ptsTypes="AA">
                                      <p:cBhvr>
                                        <p:cTn id="363" dur="5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2639"/>
                                    </p:animMotion>
                                  </p:childTnLst>
                                </p:cTn>
                              </p:par>
                              <p:par>
                                <p:cTn id="36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7431 0.05463 " pathEditMode="relative" rAng="0" ptsTypes="AA">
                                      <p:cBhvr>
                                        <p:cTn id="365" dur="5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5" y="2731"/>
                                    </p:animMotion>
                                  </p:childTnLst>
                                </p:cTn>
                              </p:par>
                              <p:par>
                                <p:cTn id="36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L 0.11997 0.06227 " pathEditMode="relative" rAng="0" ptsTypes="AA">
                                      <p:cBhvr>
                                        <p:cTn id="367" dur="5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3102"/>
                                    </p:animMotion>
                                  </p:childTnLst>
                                </p:cTn>
                              </p:par>
                              <p:par>
                                <p:cTn id="36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0.11146 0.03102 " pathEditMode="relative" rAng="0" ptsTypes="AA">
                                      <p:cBhvr>
                                        <p:cTn id="369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1551"/>
                                    </p:animMotion>
                                  </p:childTnLst>
                                </p:cTn>
                              </p:par>
                              <p:par>
                                <p:cTn id="37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11823 -0.02546 " pathEditMode="relative" rAng="0" ptsTypes="AA">
                                      <p:cBhvr>
                                        <p:cTn id="371" dur="5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-1273"/>
                                    </p:animMotion>
                                  </p:childTnLst>
                                </p:cTn>
                              </p:par>
                              <p:par>
                                <p:cTn id="372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05556E-6 4.07407E-6 L 0.09914 -0.05695 " pathEditMode="relative" rAng="0" ptsTypes="AA">
                                      <p:cBhvr>
                                        <p:cTn id="373" dur="7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-2847"/>
                                    </p:animMotion>
                                  </p:childTnLst>
                                </p:cTn>
                              </p:par>
                              <p:par>
                                <p:cTn id="37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0.04548 -0.1169 " pathEditMode="relative" rAng="0" ptsTypes="AA">
                                      <p:cBhvr>
                                        <p:cTn id="375" dur="5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" y="-5856"/>
                                    </p:animMotion>
                                  </p:childTnLst>
                                </p:cTn>
                              </p:par>
                              <p:par>
                                <p:cTn id="37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L 0.04045 -0.12361 " pathEditMode="relative" rAng="0" ptsTypes="AA">
                                      <p:cBhvr>
                                        <p:cTn id="377" dur="5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" y="-6181"/>
                                    </p:animMotion>
                                  </p:childTnLst>
                                </p:cTn>
                              </p:par>
                              <p:par>
                                <p:cTn id="37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0.03716 -0.13865 " pathEditMode="relative" rAng="0" ptsTypes="AA">
                                      <p:cBhvr>
                                        <p:cTn id="379" dur="5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-6944"/>
                                    </p:animMotion>
                                  </p:childTnLst>
                                </p:cTn>
                              </p:par>
                              <p:par>
                                <p:cTn id="380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38889E-6 -2.59259E-6 L 0.0066 -0.16157 " pathEditMode="relative" rAng="0" ptsTypes="AA">
                                      <p:cBhvr>
                                        <p:cTn id="381" dur="7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-8079"/>
                                    </p:animMotion>
                                  </p:childTnLst>
                                </p:cTn>
                              </p:par>
                              <p:par>
                                <p:cTn id="38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00226 -0.15301 " pathEditMode="relative" rAng="0" ptsTypes="AA">
                                      <p:cBhvr>
                                        <p:cTn id="383" dur="5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7662"/>
                                    </p:animMotion>
                                  </p:childTnLst>
                                </p:cTn>
                              </p:par>
                              <p:par>
                                <p:cTn id="38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022E-16 L -0.00139 -0.14236 " pathEditMode="relative" rAng="0" ptsTypes="AA">
                                      <p:cBhvr>
                                        <p:cTn id="385" dur="5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7130"/>
                                    </p:animMotion>
                                  </p:childTnLst>
                                </p:cTn>
                              </p:par>
                              <p:par>
                                <p:cTn id="38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-0.03594 -0.12547 " pathEditMode="relative" rAng="0" ptsTypes="AA">
                                      <p:cBhvr>
                                        <p:cTn id="387" dur="5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-6273"/>
                                    </p:animMotion>
                                  </p:childTnLst>
                                </p:cTn>
                              </p:par>
                              <p:par>
                                <p:cTn id="38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10712 -0.1074 " pathEditMode="relative" rAng="0" ptsTypes="AA">
                                      <p:cBhvr>
                                        <p:cTn id="389" dur="5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-5370"/>
                                    </p:animMotion>
                                  </p:childTnLst>
                                </p:cTn>
                              </p:par>
                              <p:par>
                                <p:cTn id="390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7 -4.81481E-6 L -0.12344 -0.0956 " pathEditMode="relative" rAng="0" ptsTypes="AA">
                                      <p:cBhvr>
                                        <p:cTn id="391" dur="4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1" y="-4792"/>
                                    </p:animMotion>
                                  </p:childTnLst>
                                </p:cTn>
                              </p:par>
                              <p:par>
                                <p:cTn id="39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06962 -0.13681 " pathEditMode="relative" rAng="0" ptsTypes="AA">
                                      <p:cBhvr>
                                        <p:cTn id="393" dur="5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2" y="-6852"/>
                                    </p:animMotion>
                                  </p:childTnLst>
                                </p:cTn>
                              </p:par>
                              <p:par>
                                <p:cTn id="39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20417 -0.15949 " pathEditMode="relative" rAng="0" ptsTypes="AA">
                                      <p:cBhvr>
                                        <p:cTn id="395" dur="5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-7986"/>
                                    </p:animMotion>
                                  </p:childTnLst>
                                </p:cTn>
                              </p:par>
                              <p:par>
                                <p:cTn id="39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7 L -0.1941 -0.20232 " pathEditMode="relative" rAng="0" ptsTypes="AA">
                                      <p:cBhvr>
                                        <p:cTn id="397" dur="5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5" y="-10116"/>
                                    </p:animMotion>
                                  </p:childTnLst>
                                </p:cTn>
                              </p:par>
                              <p:par>
                                <p:cTn id="398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3.7037E-7 L -0.16232 -0.24838 " pathEditMode="relative" rAng="0" ptsTypes="AA">
                                      <p:cBhvr>
                                        <p:cTn id="399" dur="7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2431"/>
                                    </p:animMotion>
                                  </p:childTnLst>
                                </p:cTn>
                              </p:par>
                              <p:par>
                                <p:cTn id="40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10799 -0.16019 " pathEditMode="relative" rAng="0" ptsTypes="AA">
                                      <p:cBhvr>
                                        <p:cTn id="401" dur="5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9" y="-8009"/>
                                    </p:animMotion>
                                  </p:childTnLst>
                                </p:cTn>
                              </p:par>
                              <p:par>
                                <p:cTn id="40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09878 -0.16019 " pathEditMode="relative" rAng="0" ptsTypes="AA">
                                      <p:cBhvr>
                                        <p:cTn id="403" dur="5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-8009"/>
                                    </p:animMotion>
                                  </p:childTnLst>
                                </p:cTn>
                              </p:par>
                              <p:par>
                                <p:cTn id="404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-1.85185E-6 L -0.09254 -0.16782 " pathEditMode="relative" rAng="0" ptsTypes="AA">
                                      <p:cBhvr>
                                        <p:cTn id="405" dur="4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-8403"/>
                                    </p:animMotion>
                                  </p:childTnLst>
                                </p:cTn>
                              </p:par>
                              <p:par>
                                <p:cTn id="40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04618 -0.16644 " pathEditMode="relative" rAng="0" ptsTypes="AA">
                                      <p:cBhvr>
                                        <p:cTn id="407" dur="5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" y="-8333"/>
                                    </p:animMotion>
                                  </p:childTnLst>
                                </p:cTn>
                              </p:par>
                              <p:par>
                                <p:cTn id="40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85185E-6 L -0.08125 -0.19305 " pathEditMode="relative" rAng="0" ptsTypes="AA">
                                      <p:cBhvr>
                                        <p:cTn id="409" dur="5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2" y="-9653"/>
                                    </p:animMotion>
                                  </p:childTnLst>
                                </p:cTn>
                              </p:par>
                              <p:par>
                                <p:cTn id="4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10799 -0.22477 " pathEditMode="relative" rAng="0" ptsTypes="AA">
                                      <p:cBhvr>
                                        <p:cTn id="411" dur="5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9" y="-11250"/>
                                    </p:animMotion>
                                  </p:childTnLst>
                                </p:cTn>
                              </p:par>
                              <p:par>
                                <p:cTn id="41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-0.1276 -0.23657 " pathEditMode="relative" rAng="0" ptsTypes="AA">
                                      <p:cBhvr>
                                        <p:cTn id="413" dur="5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9" y="-11829"/>
                                    </p:animMotion>
                                  </p:childTnLst>
                                </p:cTn>
                              </p:par>
                              <p:par>
                                <p:cTn id="414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2222E-6 -1.11111E-6 L -0.1342 -0.25301 " pathEditMode="relative" rAng="0" ptsTypes="AA">
                                      <p:cBhvr>
                                        <p:cTn id="415" dur="7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2662"/>
                                    </p:animMotion>
                                  </p:childTnLst>
                                </p:cTn>
                              </p:par>
                              <p:par>
                                <p:cTn id="4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-0.14896 -0.23148 " pathEditMode="relative" rAng="0" ptsTypes="AA">
                                      <p:cBhvr>
                                        <p:cTn id="417" dur="5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-11574"/>
                                    </p:animMotion>
                                  </p:childTnLst>
                                </p:cTn>
                              </p:par>
                              <p:par>
                                <p:cTn id="4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27066 -0.2044 " pathEditMode="relative" rAng="0" ptsTypes="AA">
                                      <p:cBhvr>
                                        <p:cTn id="419" dur="5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-10231"/>
                                    </p:animMotion>
                                  </p:childTnLst>
                                </p:cTn>
                              </p:par>
                              <p:par>
                                <p:cTn id="4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 L -0.04305 -0.20995 " pathEditMode="relative" rAng="0" ptsTypes="AA">
                                      <p:cBhvr>
                                        <p:cTn id="421" dur="5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" y="-10509"/>
                                    </p:animMotion>
                                  </p:childTnLst>
                                </p:cTn>
                              </p:par>
                              <p:par>
                                <p:cTn id="422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1.11111E-6 L -0.02275 -0.17454 " pathEditMode="relative" rAng="0" ptsTypes="AA">
                                      <p:cBhvr>
                                        <p:cTn id="423" dur="4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-8727"/>
                                    </p:animMotion>
                                  </p:childTnLst>
                                </p:cTn>
                              </p:par>
                              <p:par>
                                <p:cTn id="4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-0.05642 -0.20463 " pathEditMode="relative" rAng="0" ptsTypes="AA">
                                      <p:cBhvr>
                                        <p:cTn id="425" dur="5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" y="-10231"/>
                                    </p:animMotion>
                                  </p:childTnLst>
                                </p:cTn>
                              </p:par>
                              <p:par>
                                <p:cTn id="4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1481E-6 L -0.07326 -0.22778 " pathEditMode="relative" rAng="0" ptsTypes="AA">
                                      <p:cBhvr>
                                        <p:cTn id="427" dur="5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11389"/>
                                    </p:animMotion>
                                  </p:childTnLst>
                                </p:cTn>
                              </p:par>
                              <p:par>
                                <p:cTn id="428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61111E-6 -3.33333E-6 L -0.07934 -0.2581 " pathEditMode="relative" rAng="0" ptsTypes="AA">
                                      <p:cBhvr>
                                        <p:cTn id="429" dur="7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6" y="-12917"/>
                                    </p:animMotion>
                                  </p:childTnLst>
                                </p:cTn>
                              </p:par>
                              <p:par>
                                <p:cTn id="4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96296E-6 L -0.02691 -0.2801 " pathEditMode="relative" rAng="0" ptsTypes="AA">
                                      <p:cBhvr>
                                        <p:cTn id="431" dur="5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-14005"/>
                                    </p:animMotion>
                                  </p:childTnLst>
                                </p:cTn>
                              </p:par>
                              <p:par>
                                <p:cTn id="4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-0.2401 -0.25185 " pathEditMode="relative" rAng="0" ptsTypes="AA">
                                      <p:cBhvr>
                                        <p:cTn id="433" dur="5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4" y="-12593"/>
                                    </p:animMotion>
                                  </p:childTnLst>
                                </p:cTn>
                              </p:par>
                              <p:par>
                                <p:cTn id="4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-0.25104 -0.26597 " pathEditMode="relative" rAng="0" ptsTypes="AA">
                                      <p:cBhvr>
                                        <p:cTn id="435" dur="5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52" y="-13310"/>
                                    </p:animMotion>
                                  </p:childTnLst>
                                </p:cTn>
                              </p:par>
                              <p:par>
                                <p:cTn id="436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05556E-6 1.11111E-6 L -0.31111 -0.1037 " pathEditMode="relative" rAng="0" ptsTypes="AA">
                                      <p:cBhvr>
                                        <p:cTn id="437" dur="4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56" y="-5185"/>
                                    </p:animMotion>
                                  </p:childTnLst>
                                </p:cTn>
                              </p:par>
                              <p:par>
                                <p:cTn id="4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0.28264 -0.15579 " pathEditMode="relative" rAng="0" ptsTypes="AA">
                                      <p:cBhvr>
                                        <p:cTn id="439" dur="5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32" y="-7801"/>
                                    </p:animMotion>
                                  </p:childTnLst>
                                </p:cTn>
                              </p:par>
                              <p:par>
                                <p:cTn id="4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81481E-6 L -0.23368 -0.13726 " pathEditMode="relative" rAng="0" ptsTypes="AA">
                                      <p:cBhvr>
                                        <p:cTn id="441" dur="5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4" y="-6875"/>
                                    </p:animMotion>
                                  </p:childTnLst>
                                </p:cTn>
                              </p:par>
                              <p:par>
                                <p:cTn id="4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33333E-6 L -0.21614 -0.0963 " pathEditMode="relative" rAng="0" ptsTypes="AA">
                                      <p:cBhvr>
                                        <p:cTn id="443" dur="5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6" y="-4815"/>
                                    </p:animMotion>
                                  </p:childTnLst>
                                </p:cTn>
                              </p:par>
                              <p:par>
                                <p:cTn id="444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1022E-16 1.48148E-6 L -0.21823 -0.08009 " pathEditMode="relative" rAng="0" ptsTypes="AA">
                                      <p:cBhvr>
                                        <p:cTn id="445" dur="4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-4005"/>
                                    </p:animMotion>
                                  </p:childTnLst>
                                </p:cTn>
                              </p:par>
                              <p:par>
                                <p:cTn id="4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L -0.18229 -0.13402 " pathEditMode="relative" rAng="0" ptsTypes="AA">
                                      <p:cBhvr>
                                        <p:cTn id="447" dur="5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5" y="-6713"/>
                                    </p:animMotion>
                                  </p:childTnLst>
                                </p:cTn>
                              </p:par>
                              <p:par>
                                <p:cTn id="44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7 L -0.14618 -0.10625 " pathEditMode="relative" rAng="0" ptsTypes="AA">
                                      <p:cBhvr>
                                        <p:cTn id="449" dur="5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9" y="-5324"/>
                                    </p:animMotion>
                                  </p:childTnLst>
                                </p:cTn>
                              </p:par>
                              <p:par>
                                <p:cTn id="450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94444E-6 0 L -0.11354 -0.14954 " pathEditMode="relative" rAng="0" ptsTypes="AA">
                                      <p:cBhvr>
                                        <p:cTn id="451" dur="7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77" y="-7477"/>
                                    </p:animMotion>
                                  </p:childTnLst>
                                </p:cTn>
                              </p:par>
                              <p:par>
                                <p:cTn id="45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-0.01094 -0.19676 " pathEditMode="relative" rAng="0" ptsTypes="AA">
                                      <p:cBhvr>
                                        <p:cTn id="453" dur="5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-9838"/>
                                    </p:animMotion>
                                  </p:childTnLst>
                                </p:cTn>
                              </p:par>
                              <p:par>
                                <p:cTn id="45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0026 -0.18287 " pathEditMode="relative" rAng="0" ptsTypes="AA">
                                      <p:cBhvr>
                                        <p:cTn id="455" dur="5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9144"/>
                                    </p:animMotion>
                                  </p:childTnLst>
                                </p:cTn>
                              </p:par>
                              <p:par>
                                <p:cTn id="45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5185E-6 L 0.01875 -0.19421 " pathEditMode="relative" rAng="0" ptsTypes="AA">
                                      <p:cBhvr>
                                        <p:cTn id="457" dur="5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9722"/>
                                    </p:animMotion>
                                  </p:childTnLst>
                                </p:cTn>
                              </p:par>
                              <p:par>
                                <p:cTn id="45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0.02899 -0.25162 " pathEditMode="relative" rAng="0" ptsTypes="AA">
                                      <p:cBhvr>
                                        <p:cTn id="459" dur="5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-12593"/>
                                    </p:animMotion>
                                  </p:childTnLst>
                                </p:cTn>
                              </p:par>
                              <p:par>
                                <p:cTn id="46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0.03021 -0.26412 " pathEditMode="relative" rAng="0" ptsTypes="AA">
                                      <p:cBhvr>
                                        <p:cTn id="461" dur="5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-13218"/>
                                    </p:animMotion>
                                  </p:childTnLst>
                                </p:cTn>
                              </p:par>
                              <p:par>
                                <p:cTn id="46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-0.04218 -0.30232 " pathEditMode="relative" rAng="0" ptsTypes="AA">
                                      <p:cBhvr>
                                        <p:cTn id="463" dur="5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-15116"/>
                                    </p:animMotion>
                                  </p:childTnLst>
                                </p:cTn>
                              </p:par>
                              <p:par>
                                <p:cTn id="464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6 2.22222E-6 L -0.05399 -0.29167 " pathEditMode="relative" rAng="0" ptsTypes="AA">
                                      <p:cBhvr>
                                        <p:cTn id="465" dur="4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-14583"/>
                                    </p:animMotion>
                                  </p:childTnLst>
                                </p:cTn>
                              </p:par>
                              <p:par>
                                <p:cTn id="46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7 L -0.25903 -0.29352 " pathEditMode="relative" rAng="0" ptsTypes="AA">
                                      <p:cBhvr>
                                        <p:cTn id="467" dur="5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1" y="-14676"/>
                                    </p:animMotion>
                                  </p:childTnLst>
                                </p:cTn>
                              </p:par>
                              <p:par>
                                <p:cTn id="46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22709 -0.29931 " pathEditMode="relative" rAng="0" ptsTypes="AA">
                                      <p:cBhvr>
                                        <p:cTn id="469" dur="5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-14977"/>
                                    </p:animMotion>
                                  </p:childTnLst>
                                </p:cTn>
                              </p:par>
                              <p:par>
                                <p:cTn id="47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22013 -0.31157 " pathEditMode="relative" rAng="0" ptsTypes="AA">
                                      <p:cBhvr>
                                        <p:cTn id="471" dur="5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7" y="-15579"/>
                                    </p:animMotion>
                                  </p:childTnLst>
                                </p:cTn>
                              </p:par>
                              <p:par>
                                <p:cTn id="472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2.22222E-6 L -0.20851 -0.31713 " pathEditMode="relative" rAng="0" ptsTypes="AA">
                                      <p:cBhvr>
                                        <p:cTn id="473" dur="7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-15856"/>
                                    </p:animMotion>
                                  </p:childTnLst>
                                </p:cTn>
                              </p:par>
                              <p:par>
                                <p:cTn id="47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19774 -0.36991 " pathEditMode="relative" rAng="0" ptsTypes="AA">
                                      <p:cBhvr>
                                        <p:cTn id="475" dur="5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-18495"/>
                                    </p:animMotion>
                                  </p:childTnLst>
                                </p:cTn>
                              </p:par>
                              <p:par>
                                <p:cTn id="47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-0.14791 -0.39653 " pathEditMode="relative" rAng="0" ptsTypes="AA">
                                      <p:cBhvr>
                                        <p:cTn id="477" dur="5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19838"/>
                                    </p:animMotion>
                                  </p:childTnLst>
                                </p:cTn>
                              </p:par>
                              <p:par>
                                <p:cTn id="47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6 L -0.13629 -0.4081 " pathEditMode="relative" rAng="0" ptsTypes="AA">
                                      <p:cBhvr>
                                        <p:cTn id="479" dur="5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3" y="-20417"/>
                                    </p:animMotion>
                                  </p:childTnLst>
                                </p:cTn>
                              </p:par>
                              <p:par>
                                <p:cTn id="48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-0.13264 -0.41851 " pathEditMode="relative" rAng="0" ptsTypes="AA">
                                      <p:cBhvr>
                                        <p:cTn id="481" dur="5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32" y="-20926"/>
                                    </p:animMotion>
                                  </p:childTnLst>
                                </p:cTn>
                              </p:par>
                              <p:par>
                                <p:cTn id="48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0.09202 -0.37662 " pathEditMode="relative" rAng="0" ptsTypes="AA">
                                      <p:cBhvr>
                                        <p:cTn id="483" dur="5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1" y="-18843"/>
                                    </p:animMotion>
                                  </p:childTnLst>
                                </p:cTn>
                              </p:par>
                              <p:par>
                                <p:cTn id="484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44444E-6 1.48148E-6 L -0.10903 -0.34722 " pathEditMode="relative" rAng="0" ptsTypes="AA">
                                      <p:cBhvr>
                                        <p:cTn id="485" dur="4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1" y="-17361"/>
                                    </p:animMotion>
                                  </p:childTnLst>
                                </p:cTn>
                              </p:par>
                              <p:par>
                                <p:cTn id="48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0.09549 -0.34375 " pathEditMode="relative" rAng="0" ptsTypes="AA">
                                      <p:cBhvr>
                                        <p:cTn id="487" dur="5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4" y="-17199"/>
                                    </p:animMotion>
                                  </p:childTnLst>
                                </p:cTn>
                              </p:par>
                              <p:par>
                                <p:cTn id="488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1.48148E-6 L -0.08646 -0.31643 " pathEditMode="relative" rAng="0" ptsTypes="AA">
                                      <p:cBhvr>
                                        <p:cTn id="489" dur="7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3" y="-15833"/>
                                    </p:animMotion>
                                  </p:childTnLst>
                                </p:cTn>
                              </p:par>
                              <p:par>
                                <p:cTn id="49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33333E-6 L -0.06875 -0.33078 " pathEditMode="relative" rAng="0" ptsTypes="AA">
                                      <p:cBhvr>
                                        <p:cTn id="491" dur="5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-16551"/>
                                    </p:animMotion>
                                  </p:childTnLst>
                                </p:cTn>
                              </p:par>
                              <p:par>
                                <p:cTn id="49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05382 -0.32153 " pathEditMode="relative" rAng="0" ptsTypes="AA">
                                      <p:cBhvr>
                                        <p:cTn id="493" dur="5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1" y="-16088"/>
                                    </p:animMotion>
                                  </p:childTnLst>
                                </p:cTn>
                              </p:par>
                              <p:par>
                                <p:cTn id="494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22222E-6 -4.07407E-6 L -0.04531 -0.33287 " pathEditMode="relative" rAng="0" ptsTypes="AA">
                                      <p:cBhvr>
                                        <p:cTn id="495" dur="4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" y="-16644"/>
                                    </p:animMotion>
                                  </p:childTnLst>
                                </p:cTn>
                              </p:par>
                              <p:par>
                                <p:cTn id="49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L -0.04896 -0.35046 " pathEditMode="relative" rAng="0" ptsTypes="AA">
                                      <p:cBhvr>
                                        <p:cTn id="497" dur="5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8" y="-17523"/>
                                    </p:animMotion>
                                  </p:childTnLst>
                                </p:cTn>
                              </p:par>
                              <p:par>
                                <p:cTn id="49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.22031 0.15625 " pathEditMode="relative" rAng="0" ptsTypes="AA">
                                      <p:cBhvr>
                                        <p:cTn id="499" dur="5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7" y="7801"/>
                                    </p:animMotion>
                                  </p:childTnLst>
                                </p:cTn>
                              </p:par>
                              <p:par>
                                <p:cTn id="500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6 5.55112E-17 L 0.22691 0.15648 " pathEditMode="relative" rAng="0" ptsTypes="AA">
                                      <p:cBhvr>
                                        <p:cTn id="501" dur="7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7" y="7824"/>
                                    </p:animMotion>
                                  </p:childTnLst>
                                </p:cTn>
                              </p:par>
                              <p:par>
                                <p:cTn id="50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 L 0.23455 0.12106 " pathEditMode="relative" rAng="0" ptsTypes="AA">
                                      <p:cBhvr>
                                        <p:cTn id="503" dur="5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6042"/>
                                    </p:animMotion>
                                  </p:childTnLst>
                                </p:cTn>
                              </p:par>
                              <p:par>
                                <p:cTn id="50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26858 0.11828 " pathEditMode="relative" rAng="0" ptsTypes="AA">
                                      <p:cBhvr>
                                        <p:cTn id="505" dur="5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0" y="5903"/>
                                    </p:animMotion>
                                  </p:childTnLst>
                                </p:cTn>
                              </p:par>
                              <p:par>
                                <p:cTn id="50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5185E-6 L 0.2724 0.09352 " pathEditMode="relative" rAng="0" ptsTypes="AA">
                                      <p:cBhvr>
                                        <p:cTn id="507" dur="5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11" y="4676"/>
                                    </p:animMotion>
                                  </p:childTnLst>
                                </p:cTn>
                              </p:par>
                              <p:par>
                                <p:cTn id="508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94444E-6 2.96296E-6 L 0.27813 0.08588 " pathEditMode="relative" rAng="0" ptsTypes="AA">
                                      <p:cBhvr>
                                        <p:cTn id="509" dur="4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4282"/>
                                    </p:animMotion>
                                  </p:childTnLst>
                                </p:cTn>
                              </p:par>
                              <p:par>
                                <p:cTn id="5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L 0.18698 0.16481 " pathEditMode="relative" rAng="0" ptsTypes="AA">
                                      <p:cBhvr>
                                        <p:cTn id="511" dur="5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0" y="8241"/>
                                    </p:animMotion>
                                  </p:childTnLst>
                                </p:cTn>
                              </p:par>
                              <p:par>
                                <p:cTn id="51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 L 0.19166 0.0912 " pathEditMode="relative" rAng="0" ptsTypes="AA">
                                      <p:cBhvr>
                                        <p:cTn id="513" dur="5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4560"/>
                                    </p:animMotion>
                                  </p:childTnLst>
                                </p:cTn>
                              </p:par>
                              <p:par>
                                <p:cTn id="514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1.11111E-6 L 0.18837 0.05324 " pathEditMode="relative" rAng="0" ptsTypes="AA">
                                      <p:cBhvr>
                                        <p:cTn id="515" dur="7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0" y="2662"/>
                                    </p:animMotion>
                                  </p:childTnLst>
                                </p:cTn>
                              </p:par>
                              <p:par>
                                <p:cTn id="5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07407E-6 L 0.17674 0.02315 " pathEditMode="relative" rAng="0" ptsTypes="AA">
                                      <p:cBhvr>
                                        <p:cTn id="517" dur="5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37" y="1157"/>
                                    </p:animMotion>
                                  </p:childTnLst>
                                </p:cTn>
                              </p:par>
                              <p:par>
                                <p:cTn id="5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0.1783 0.05926 " pathEditMode="relative" rAng="0" ptsTypes="AA">
                                      <p:cBhvr>
                                        <p:cTn id="519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2963"/>
                                    </p:animMotion>
                                  </p:childTnLst>
                                </p:cTn>
                              </p:par>
                              <p:par>
                                <p:cTn id="5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96296E-6 L 0.1757 0.0912 " pathEditMode="relative" rAng="0" ptsTypes="AA">
                                      <p:cBhvr>
                                        <p:cTn id="521" dur="5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5" y="4560"/>
                                    </p:animMotion>
                                  </p:childTnLst>
                                </p:cTn>
                              </p:par>
                              <p:par>
                                <p:cTn id="522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2.96296E-6 L 0.154 0.12893 " pathEditMode="relative" rAng="0" ptsTypes="AA">
                                      <p:cBhvr>
                                        <p:cTn id="523" dur="4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91" y="6435"/>
                                    </p:animMotion>
                                  </p:childTnLst>
                                </p:cTn>
                              </p:par>
                              <p:par>
                                <p:cTn id="5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12621 -0.0456 " pathEditMode="relative" rAng="0" ptsTypes="AA">
                                      <p:cBhvr>
                                        <p:cTn id="525" dur="5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2292"/>
                                    </p:animMotion>
                                  </p:childTnLst>
                                </p:cTn>
                              </p:par>
                              <p:par>
                                <p:cTn id="5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13385 -0.0206 " pathEditMode="relative" rAng="0" ptsTypes="AA">
                                      <p:cBhvr>
                                        <p:cTn id="527" dur="5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-1042"/>
                                    </p:animMotion>
                                  </p:childTnLst>
                                </p:cTn>
                              </p:par>
                              <p:par>
                                <p:cTn id="5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0.15416 -0.07685 " pathEditMode="relative" rAng="0" ptsTypes="AA">
                                      <p:cBhvr>
                                        <p:cTn id="529" dur="5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-3843"/>
                                    </p:animMotion>
                                  </p:childTnLst>
                                </p:cTn>
                              </p:par>
                              <p:par>
                                <p:cTn id="530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1.48148E-6 L 0.21128 -0.0331 " pathEditMode="relative" rAng="0" ptsTypes="AA">
                                      <p:cBhvr>
                                        <p:cTn id="531" dur="7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6" y="-1667"/>
                                    </p:animMotion>
                                  </p:childTnLst>
                                </p:cTn>
                              </p:par>
                              <p:par>
                                <p:cTn id="5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3923 -0.10602 " pathEditMode="relative" rAng="0" ptsTypes="AA">
                                      <p:cBhvr>
                                        <p:cTn id="533" dur="5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2" y="-5301"/>
                                    </p:animMotion>
                                  </p:childTnLst>
                                </p:cTn>
                              </p:par>
                              <p:par>
                                <p:cTn id="534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96296E-6 L 0.21042 0.07778 " pathEditMode="relative" rAng="0" ptsTypes="AA">
                                      <p:cBhvr>
                                        <p:cTn id="535" dur="4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3889"/>
                                    </p:animMotion>
                                  </p:childTnLst>
                                </p:cTn>
                              </p:par>
                              <p:par>
                                <p:cTn id="5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0.22552 0.07615 " pathEditMode="relative" rAng="0" ptsTypes="AA">
                                      <p:cBhvr>
                                        <p:cTn id="537" dur="5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7" y="3796"/>
                                    </p:animMotion>
                                  </p:childTnLst>
                                </p:cTn>
                              </p:par>
                              <p:par>
                                <p:cTn id="5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0.22813 0.06042 " pathEditMode="relative" rAng="0" ptsTypes="AA">
                                      <p:cBhvr>
                                        <p:cTn id="539" dur="5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3009"/>
                                    </p:animMotion>
                                  </p:childTnLst>
                                </p:cTn>
                              </p:par>
                              <p:par>
                                <p:cTn id="5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27309 0.0405 " pathEditMode="relative" rAng="0" ptsTypes="AA">
                                      <p:cBhvr>
                                        <p:cTn id="541" dur="5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2014"/>
                                    </p:animMotion>
                                  </p:childTnLst>
                                </p:cTn>
                              </p:par>
                              <p:par>
                                <p:cTn id="5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31754 0.00069 " pathEditMode="relative" rAng="0" ptsTypes="AA">
                                      <p:cBhvr>
                                        <p:cTn id="543" dur="5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68" y="23"/>
                                    </p:animMotion>
                                  </p:childTnLst>
                                </p:cTn>
                              </p:par>
                              <p:par>
                                <p:cTn id="544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-4.07407E-6 L 0.27517 -0.02916 " pathEditMode="relative" rAng="0" ptsTypes="AA">
                                      <p:cBhvr>
                                        <p:cTn id="545" dur="7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-1458"/>
                                    </p:animMotion>
                                  </p:childTnLst>
                                </p:cTn>
                              </p:par>
                              <p:par>
                                <p:cTn id="5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L 0.25903 -0.04074 " pathEditMode="relative" rAng="0" ptsTypes="AA">
                                      <p:cBhvr>
                                        <p:cTn id="547" dur="5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1" y="-2037"/>
                                    </p:animMotion>
                                  </p:childTnLst>
                                </p:cTn>
                              </p:par>
                              <p:par>
                                <p:cTn id="54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20312 -0.10625 " pathEditMode="relative" rAng="0" ptsTypes="AA">
                                      <p:cBhvr>
                                        <p:cTn id="549" dur="5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5324"/>
                                    </p:animMotion>
                                  </p:childTnLst>
                                </p:cTn>
                              </p:par>
                              <p:par>
                                <p:cTn id="550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4.44444E-6 L 0.18611 -0.10787 " pathEditMode="relative" rAng="0" ptsTypes="AA">
                                      <p:cBhvr>
                                        <p:cTn id="551" dur="4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6" y="-5394"/>
                                    </p:animMotion>
                                  </p:childTnLst>
                                </p:cTn>
                              </p:par>
                              <p:par>
                                <p:cTn id="55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0.20694 -0.12246 " pathEditMode="relative" rAng="0" ptsTypes="AA">
                                      <p:cBhvr>
                                        <p:cTn id="553" dur="5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47" y="-6134"/>
                                    </p:animMotion>
                                  </p:childTnLst>
                                </p:cTn>
                              </p:par>
                              <p:par>
                                <p:cTn id="55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0.19618 -0.1294 " pathEditMode="relative" rAng="0" ptsTypes="AA">
                                      <p:cBhvr>
                                        <p:cTn id="555" dur="5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9" y="-6481"/>
                                    </p:animMotion>
                                  </p:childTnLst>
                                </p:cTn>
                              </p:par>
                              <p:par>
                                <p:cTn id="556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-7.40741E-7 L 0.18473 -0.12454 " pathEditMode="relative" rAng="0" ptsTypes="AA">
                                      <p:cBhvr>
                                        <p:cTn id="557" dur="7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6" y="-6227"/>
                                    </p:animMotion>
                                  </p:childTnLst>
                                </p:cTn>
                              </p:par>
                              <p:par>
                                <p:cTn id="55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85185E-6 L 0.17014 -0.12801 " pathEditMode="relative" rAng="0" ptsTypes="AA">
                                      <p:cBhvr>
                                        <p:cTn id="559" dur="5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7" y="-6412"/>
                                    </p:animMotion>
                                  </p:childTnLst>
                                </p:cTn>
                              </p:par>
                              <p:par>
                                <p:cTn id="56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0.33369 -0.13171 " pathEditMode="relative" rAng="0" ptsTypes="AA">
                                      <p:cBhvr>
                                        <p:cTn id="561" dur="5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84" y="-6597"/>
                                    </p:animMotion>
                                  </p:childTnLst>
                                </p:cTn>
                              </p:par>
                              <p:par>
                                <p:cTn id="56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7.40741E-7 L 0.12292 -0.17963 " pathEditMode="relative" rAng="0" ptsTypes="AA">
                                      <p:cBhvr>
                                        <p:cTn id="563" dur="5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8981"/>
                                    </p:animMotion>
                                  </p:childTnLst>
                                </p:cTn>
                              </p:par>
                              <p:par>
                                <p:cTn id="56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96296E-6 L 0.27188 -0.16019 " pathEditMode="relative" rAng="0" ptsTypes="AA">
                                      <p:cBhvr>
                                        <p:cTn id="565" dur="5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-8009"/>
                                    </p:animMotion>
                                  </p:childTnLst>
                                </p:cTn>
                              </p:par>
                              <p:par>
                                <p:cTn id="56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7 L 0.3217 -0.20764 " pathEditMode="relative" rAng="0" ptsTypes="AA">
                                      <p:cBhvr>
                                        <p:cTn id="567" dur="5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76" y="-10394"/>
                                    </p:animMotion>
                                  </p:childTnLst>
                                </p:cTn>
                              </p:par>
                              <p:par>
                                <p:cTn id="568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2.59259E-6 L 0.19462 -0.17709 " pathEditMode="relative" rAng="0" ptsTypes="AA">
                                      <p:cBhvr>
                                        <p:cTn id="569" dur="7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2" y="-8866"/>
                                    </p:animMotion>
                                  </p:childTnLst>
                                </p:cTn>
                              </p:par>
                              <p:par>
                                <p:cTn id="57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0.20347 -0.19676 " pathEditMode="relative" rAng="0" ptsTypes="AA">
                                      <p:cBhvr>
                                        <p:cTn id="571" dur="5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4" y="-9838"/>
                                    </p:animMotion>
                                  </p:childTnLst>
                                </p:cTn>
                              </p:par>
                              <p:par>
                                <p:cTn id="572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7 -4.07407E-6 L 0.23785 -0.21551 " pathEditMode="relative" rAng="0" ptsTypes="AA">
                                      <p:cBhvr>
                                        <p:cTn id="573" dur="4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92" y="-10787"/>
                                    </p:animMotion>
                                  </p:childTnLst>
                                </p:cTn>
                              </p:par>
                              <p:par>
                                <p:cTn id="57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44444E-6 L 0.24844 -0.24051 " pathEditMode="relative" rAng="0" ptsTypes="AA">
                                      <p:cBhvr>
                                        <p:cTn id="575" dur="5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13" y="-12037"/>
                                    </p:animMotion>
                                  </p:childTnLst>
                                </p:cTn>
                              </p:par>
                              <p:par>
                                <p:cTn id="57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0.22535 -0.2669 " pathEditMode="relative" rAng="0" ptsTypes="AA">
                                      <p:cBhvr>
                                        <p:cTn id="577" dur="5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7" y="-13356"/>
                                    </p:animMotion>
                                  </p:childTnLst>
                                </p:cTn>
                              </p:par>
                              <p:par>
                                <p:cTn id="57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0.2066 -0.27106 " pathEditMode="relative" rAng="0" ptsTypes="AA">
                                      <p:cBhvr>
                                        <p:cTn id="579" dur="5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" y="-13565"/>
                                    </p:animMotion>
                                  </p:childTnLst>
                                </p:cTn>
                              </p:par>
                              <p:par>
                                <p:cTn id="58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18299 -0.24375 " pathEditMode="relative" rAng="0" ptsTypes="AA">
                                      <p:cBhvr>
                                        <p:cTn id="581" dur="5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9" y="-12199"/>
                                    </p:animMotion>
                                  </p:childTnLst>
                                </p:cTn>
                              </p:par>
                              <p:par>
                                <p:cTn id="58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07407E-6 L 0.17431 -0.22847 " pathEditMode="relative" rAng="0" ptsTypes="AA">
                                      <p:cBhvr>
                                        <p:cTn id="583" dur="5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5" y="-11435"/>
                                    </p:animMotion>
                                  </p:childTnLst>
                                </p:cTn>
                              </p:par>
                              <p:par>
                                <p:cTn id="584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7 -2.59259E-6 L 0.17587 -0.19791 " pathEditMode="relative" rAng="0" ptsTypes="AA">
                                      <p:cBhvr>
                                        <p:cTn id="585" dur="4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5" y="-9907"/>
                                    </p:animMotion>
                                  </p:childTnLst>
                                </p:cTn>
                              </p:par>
                              <p:par>
                                <p:cTn id="58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44444E-6 L 0.14375 -0.16528 " pathEditMode="relative" rAng="0" ptsTypes="AA">
                                      <p:cBhvr>
                                        <p:cTn id="587" dur="5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8264"/>
                                    </p:animMotion>
                                  </p:childTnLst>
                                </p:cTn>
                              </p:par>
                              <p:par>
                                <p:cTn id="58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6 L 0.09305 -0.20255 " pathEditMode="relative" rAng="0" ptsTypes="AA">
                                      <p:cBhvr>
                                        <p:cTn id="589" dur="5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-10139"/>
                                    </p:animMotion>
                                  </p:childTnLst>
                                </p:cTn>
                              </p:par>
                              <p:par>
                                <p:cTn id="590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-1.85185E-6 L 0.07344 -0.15694 " pathEditMode="relative" rAng="0" ptsTypes="AA">
                                      <p:cBhvr>
                                        <p:cTn id="591" dur="7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-7847"/>
                                    </p:animMotion>
                                  </p:childTnLst>
                                </p:cTn>
                              </p:par>
                              <p:par>
                                <p:cTn id="59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07604 -0.27176 " pathEditMode="relative" rAng="0" ptsTypes="AA">
                                      <p:cBhvr>
                                        <p:cTn id="593" dur="5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-13588"/>
                                    </p:animMotion>
                                  </p:childTnLst>
                                </p:cTn>
                              </p:par>
                              <p:par>
                                <p:cTn id="59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6 L 0.1066 -0.25995 " pathEditMode="relative" rAng="0" ptsTypes="AA">
                                      <p:cBhvr>
                                        <p:cTn id="595" dur="5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0" y="-13009"/>
                                    </p:animMotion>
                                  </p:childTnLst>
                                </p:cTn>
                              </p:par>
                              <p:par>
                                <p:cTn id="596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-4.44444E-6 L 0.11233 -0.2581 " pathEditMode="relative" rAng="0" ptsTypes="AA">
                                      <p:cBhvr>
                                        <p:cTn id="597" dur="4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8" y="-12917"/>
                                    </p:animMotion>
                                  </p:childTnLst>
                                </p:cTn>
                              </p:par>
                              <p:par>
                                <p:cTn id="59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05348 -0.22917 " pathEditMode="relative" rAng="0" ptsTypes="AA">
                                      <p:cBhvr>
                                        <p:cTn id="599" dur="5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" y="-11458"/>
                                    </p:animMotion>
                                  </p:childTnLst>
                                </p:cTn>
                              </p:par>
                              <p:par>
                                <p:cTn id="60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10972 -0.1375 " pathEditMode="relative" rAng="0" ptsTypes="AA">
                                      <p:cBhvr>
                                        <p:cTn id="601" dur="5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6" y="-6875"/>
                                    </p:animMotion>
                                  </p:childTnLst>
                                </p:cTn>
                              </p:par>
                              <p:par>
                                <p:cTn id="60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0.11875 -0.13495 " pathEditMode="relative" rAng="0" ptsTypes="AA">
                                      <p:cBhvr>
                                        <p:cTn id="603" dur="5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7" y="-6759"/>
                                    </p:animMotion>
                                  </p:childTnLst>
                                </p:cTn>
                              </p:par>
                              <p:par>
                                <p:cTn id="604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11111E-6 3.33333E-6 L 0.34844 -0.1044 " pathEditMode="relative" rAng="0" ptsTypes="AA">
                                      <p:cBhvr>
                                        <p:cTn id="605" dur="7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13" y="-5231"/>
                                    </p:animMotion>
                                  </p:childTnLst>
                                </p:cTn>
                              </p:par>
                              <p:par>
                                <p:cTn id="60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0.35556 0.01712 " pathEditMode="relative" rAng="0" ptsTypes="AA">
                                      <p:cBhvr>
                                        <p:cTn id="607" dur="5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78" y="856"/>
                                    </p:animMotion>
                                  </p:childTnLst>
                                </p:cTn>
                              </p:par>
                              <p:par>
                                <p:cTn id="60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9722 -0.30116 " pathEditMode="relative" rAng="0" ptsTypes="AA">
                                      <p:cBhvr>
                                        <p:cTn id="609" dur="5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1" y="-15069"/>
                                    </p:animMotion>
                                  </p:childTnLst>
                                </p:cTn>
                              </p:par>
                              <p:par>
                                <p:cTn id="610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7 -2.96296E-6 L 0.06111 -0.33472 " pathEditMode="relative" rAng="0" ptsTypes="AA">
                                      <p:cBhvr>
                                        <p:cTn id="611" dur="4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" y="-16736"/>
                                    </p:animMotion>
                                  </p:childTnLst>
                                </p:cTn>
                              </p:par>
                              <p:par>
                                <p:cTn id="61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05903 -0.37407 " pathEditMode="relative" rAng="0" ptsTypes="AA">
                                      <p:cBhvr>
                                        <p:cTn id="613" dur="5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-18704"/>
                                    </p:animMotion>
                                  </p:childTnLst>
                                </p:cTn>
                              </p:par>
                              <p:par>
                                <p:cTn id="6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0.07361 -0.3632 " pathEditMode="relative" rAng="0" ptsTypes="AA">
                                      <p:cBhvr>
                                        <p:cTn id="615" dur="5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1" y="-18171"/>
                                    </p:animMotion>
                                  </p:childTnLst>
                                </p:cTn>
                              </p:par>
                              <p:par>
                                <p:cTn id="6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85185E-6 L 0.08871 -0.36482 " pathEditMode="relative" rAng="0" ptsTypes="AA">
                                      <p:cBhvr>
                                        <p:cTn id="617" dur="5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-18241"/>
                                    </p:animMotion>
                                  </p:childTnLst>
                                </p:cTn>
                              </p:par>
                              <p:par>
                                <p:cTn id="6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0.09444 -0.42361 " pathEditMode="relative" rAng="0" ptsTypes="AA">
                                      <p:cBhvr>
                                        <p:cTn id="619" dur="5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-21181"/>
                                    </p:animMotion>
                                  </p:childTnLst>
                                </p:cTn>
                              </p:par>
                              <p:par>
                                <p:cTn id="620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55556E-7 7.40741E-7 L 0.11927 -0.36968 " pathEditMode="relative" rAng="0" ptsTypes="AA">
                                      <p:cBhvr>
                                        <p:cTn id="621" dur="4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5" y="-18495"/>
                                    </p:animMotion>
                                  </p:childTnLst>
                                </p:cTn>
                              </p:par>
                              <p:par>
                                <p:cTn id="62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14878 -0.3632 " pathEditMode="relative" rAng="0" ptsTypes="AA">
                                      <p:cBhvr>
                                        <p:cTn id="623" dur="5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1" y="-18171"/>
                                    </p:animMotion>
                                  </p:childTnLst>
                                </p:cTn>
                              </p:par>
                              <p:par>
                                <p:cTn id="6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L 0.19757 -0.35486 " pathEditMode="relative" rAng="0" ptsTypes="AA">
                                      <p:cBhvr>
                                        <p:cTn id="625" dur="5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8" y="-17755"/>
                                    </p:animMotion>
                                  </p:childTnLst>
                                </p:cTn>
                              </p:par>
                              <p:par>
                                <p:cTn id="626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-4.07407E-6 L 0.20226 -0.33263 " pathEditMode="relative" rAng="0" ptsTypes="AA">
                                      <p:cBhvr>
                                        <p:cTn id="627" dur="7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16644"/>
                                    </p:animMotion>
                                  </p:childTnLst>
                                </p:cTn>
                              </p:par>
                              <p:par>
                                <p:cTn id="6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8021 -0.31852 " pathEditMode="relative" rAng="0" ptsTypes="AA">
                                      <p:cBhvr>
                                        <p:cTn id="629" dur="5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15926"/>
                                    </p:animMotion>
                                  </p:childTnLst>
                                </p:cTn>
                              </p:par>
                              <p:par>
                                <p:cTn id="6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-0.05625 -0.39792 " pathEditMode="relative" rAng="0" ptsTypes="AA">
                                      <p:cBhvr>
                                        <p:cTn id="631" dur="5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-19907"/>
                                    </p:animMotion>
                                  </p:childTnLst>
                                </p:cTn>
                              </p:par>
                              <p:par>
                                <p:cTn id="6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59259E-6 L -0.04479 -0.40648 " pathEditMode="relative" rAng="0" ptsTypes="AA">
                                      <p:cBhvr>
                                        <p:cTn id="633" dur="5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-20324"/>
                                    </p:animMotion>
                                  </p:childTnLst>
                                </p:cTn>
                              </p:par>
                              <p:par>
                                <p:cTn id="6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-0.02813 -0.42384 " pathEditMode="relative" rAng="0" ptsTypes="AA">
                                      <p:cBhvr>
                                        <p:cTn id="635" dur="5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-21204"/>
                                    </p:animMotion>
                                  </p:childTnLst>
                                </p:cTn>
                              </p:par>
                              <p:par>
                                <p:cTn id="636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7 4.44444E-6 L -0.05017 -0.43496 " pathEditMode="relative" rAng="0" ptsTypes="AA">
                                      <p:cBhvr>
                                        <p:cTn id="637" dur="4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7" y="-21759"/>
                                    </p:animMotion>
                                  </p:childTnLst>
                                </p:cTn>
                              </p:par>
                              <p:par>
                                <p:cTn id="6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40741E-7 L -0.08039 -0.43843 " pathEditMode="relative" rAng="0" ptsTypes="AA">
                                      <p:cBhvr>
                                        <p:cTn id="639" dur="5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-21921"/>
                                    </p:animMotion>
                                  </p:childTnLst>
                                </p:cTn>
                              </p:par>
                              <p:par>
                                <p:cTn id="6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59259E-6 L -0.14983 0.175 " pathEditMode="relative" rAng="0" ptsTypes="AA">
                                      <p:cBhvr>
                                        <p:cTn id="641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8750"/>
                                    </p:animMotion>
                                  </p:childTnLst>
                                </p:cTn>
                              </p:par>
                              <p:par>
                                <p:cTn id="642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05556E-6 -3.33333E-6 L -0.20504 -0.1493 " pathEditMode="relative" rAng="0" ptsTypes="AA">
                                      <p:cBhvr>
                                        <p:cTn id="643" dur="7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-7477"/>
                                    </p:animMotion>
                                  </p:childTnLst>
                                </p:cTn>
                              </p:par>
                              <p:par>
                                <p:cTn id="6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0.12726 -0.39723 " pathEditMode="relative" rAng="0" ptsTypes="AA">
                                      <p:cBhvr>
                                        <p:cTn id="645" dur="5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-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7500"/>
                            </p:stCondLst>
                            <p:childTnLst>
                              <p:par>
                                <p:cTn id="64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2.59259E-6 L -0.00035 -2.59259E-6 C 0.03489 -0.10764 0.0217 -0.04815 0.03333 -0.21041 C 0.03333 -0.2118 0.03298 -0.21365 0.03246 -0.21504 C 0.01649 -0.25717 0.00382 -0.30231 -0.0165 -0.34097 C -0.07014 -0.44375 -0.11302 -0.49166 -0.20556 -0.52477 C -0.23785 -0.53703 -0.27257 -0.53032 -0.30625 -0.5331 C -0.34132 -0.52361 -0.38004 -0.52685 -0.41198 -0.5044 C -0.4467 -0.48009 -0.46997 -0.43356 -0.49844 -0.39768 C -0.49879 -0.39699 -0.49879 -0.39514 -0.49913 -0.39421 C -0.51216 -0.32338 -0.52466 -0.25231 -0.53681 -0.18125 L -0.44358 0.01204 C -0.44288 0.01343 -0.44132 0.01412 -0.44063 0.01551 C -0.43993 0.0169 -0.43959 0.01945 -0.43785 0.02014 C -0.39306 0.04722 -0.34775 0.07292 -0.30191 0.09792 C -0.29948 0.09977 -0.29722 0.09931 -0.29462 0.09977 L -0.12466 -0.00139 C -0.12379 -0.00162 -0.12084 -0.00949 -0.12084 -0.00972 C -0.10313 -0.07315 -0.08611 -0.13727 -0.06841 -0.20092 C -0.07952 -0.2375 -0.07917 -0.28541 -0.10174 -0.31111 C -0.19341 -0.41597 -0.23924 -0.36458 -0.33542 -0.32801 C -0.34983 -0.28426 -0.44427 -0.11018 -0.31788 -0.08518 C -0.27604 -0.07708 -0.24167 -0.13541 -0.20347 -0.15972 C -0.20261 -0.16157 -0.20139 -0.1625 -0.20122 -0.16458 C -0.19879 -0.19421 -0.19792 -0.22315 -0.19757 -0.25231 C -0.19757 -0.2537 -0.19896 -0.2544 -0.20035 -0.25509 C -0.22275 -0.2618 -0.24566 -0.26736 -0.26841 -0.27384 C -0.27882 -0.25694 -0.28976 -0.24074 -0.29896 -0.22338 C -0.29966 -0.22245 -0.29896 -0.2206 -0.29809 -0.2199 C -0.28403 -0.20625 -0.26962 -0.19421 -0.25521 -0.18125 C -0.25226 -0.19282 -0.24514 -0.2037 -0.24722 -0.21504 C -0.24792 -0.22245 -0.24531 -0.23727 -0.25035 -0.24051 C -0.25243 -0.2419 -0.26545 -0.24815 -0.26545 -0.24815 " pathEditMode="relative" rAng="0" ptsTypes="AAAAAAAAAAAAAAAAAAAAAAAAAAAAAAAAA">
                                      <p:cBhvr>
                                        <p:cTn id="648" dur="3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9" y="-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3" grpId="0" animBg="1"/>
      <p:bldP spid="124" grpId="0" animBg="1"/>
      <p:bldP spid="125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376" grpId="0" animBg="1"/>
      <p:bldP spid="381" grpId="0" animBg="1"/>
      <p:bldP spid="382" grpId="0"/>
      <p:bldP spid="382" grpId="1"/>
      <p:bldP spid="383" grpId="0"/>
      <p:bldP spid="383" grpId="1"/>
      <p:bldP spid="384" grpId="0"/>
      <p:bldP spid="384" grpId="1"/>
      <p:bldP spid="385" grpId="0"/>
      <p:bldP spid="385" grpId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 bwMode="auto">
          <a:xfrm>
            <a:off x="5510344" y="-285011"/>
            <a:ext cx="45720" cy="4572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                 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4508188" y="3259282"/>
            <a:ext cx="182880" cy="18288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24" y="304800"/>
            <a:ext cx="4489076" cy="62203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0" name="Picture 329"/>
          <p:cNvPicPr>
            <a:picLocks noChangeAspect="1"/>
          </p:cNvPicPr>
          <p:nvPr/>
        </p:nvPicPr>
        <p:blipFill rotWithShape="1">
          <a:blip r:embed="rId3"/>
          <a:srcRect l="497" t="111" r="-497" b="629"/>
          <a:stretch/>
        </p:blipFill>
        <p:spPr>
          <a:xfrm>
            <a:off x="4589901" y="304800"/>
            <a:ext cx="4493938" cy="62195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8006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2"/>
                                        </p:tgtEl>
                                      </p:cBhvr>
                                      <p:by x="7000000" y="70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65" y="1228725"/>
            <a:ext cx="3800475" cy="471487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7598" y="124586"/>
            <a:ext cx="36776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from CFHT – 1985</a:t>
            </a:r>
          </a:p>
          <a:p>
            <a:r>
              <a:rPr lang="en-US" dirty="0" smtClean="0"/>
              <a:t>Object: Abel 370</a:t>
            </a:r>
          </a:p>
          <a:p>
            <a:r>
              <a:rPr lang="en-US" dirty="0" smtClean="0"/>
              <a:t>CCD: “RCA1”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654505" y="6015335"/>
            <a:ext cx="3802535" cy="461665"/>
            <a:chOff x="2667000" y="6015335"/>
            <a:chExt cx="3802535" cy="461665"/>
          </a:xfrm>
        </p:grpSpPr>
        <p:cxnSp>
          <p:nvCxnSpPr>
            <p:cNvPr id="13" name="Straight Arrow Connector 12"/>
            <p:cNvCxnSpPr/>
            <p:nvPr/>
          </p:nvCxnSpPr>
          <p:spPr bwMode="auto">
            <a:xfrm flipV="1">
              <a:off x="2667000" y="6248399"/>
              <a:ext cx="3802535" cy="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 useBgFill="1">
          <p:nvSpPr>
            <p:cNvPr id="8" name="TextBox 7"/>
            <p:cNvSpPr txBox="1"/>
            <p:nvPr/>
          </p:nvSpPr>
          <p:spPr>
            <a:xfrm>
              <a:off x="3773958" y="6015335"/>
              <a:ext cx="1560042" cy="461665"/>
            </a:xfrm>
            <a:prstGeom prst="rect">
              <a:avLst/>
            </a:prstGeom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320 pixels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133600" y="1143001"/>
            <a:ext cx="461665" cy="4800599"/>
            <a:chOff x="2133600" y="1143001"/>
            <a:chExt cx="461665" cy="4800599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V="1">
              <a:off x="2362200" y="1143001"/>
              <a:ext cx="0" cy="480059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 useBgFill="1">
          <p:nvSpPr>
            <p:cNvPr id="10" name="TextBox 9"/>
            <p:cNvSpPr txBox="1"/>
            <p:nvPr/>
          </p:nvSpPr>
          <p:spPr>
            <a:xfrm rot="16200000">
              <a:off x="1584412" y="3256346"/>
              <a:ext cx="1560042" cy="461665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512 pixels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315200" y="399871"/>
            <a:ext cx="15856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Space</a:t>
            </a:r>
          </a:p>
          <a:p>
            <a:r>
              <a:rPr lang="en-US" dirty="0" smtClean="0"/>
              <a:t>Telescope</a:t>
            </a:r>
          </a:p>
          <a:p>
            <a:r>
              <a:rPr lang="en-US" dirty="0" smtClean="0"/>
              <a:t>Image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57"/>
            <a:ext cx="6202868" cy="682315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1228776" y="1375719"/>
            <a:ext cx="1283766" cy="2710249"/>
          </a:xfrm>
          <a:custGeom>
            <a:avLst/>
            <a:gdLst>
              <a:gd name="connsiteX0" fmla="*/ 287040 w 1390911"/>
              <a:gd name="connsiteY0" fmla="*/ 0 h 2710249"/>
              <a:gd name="connsiteX1" fmla="*/ 72856 w 1390911"/>
              <a:gd name="connsiteY1" fmla="*/ 889686 h 2710249"/>
              <a:gd name="connsiteX2" fmla="*/ 1390911 w 1390911"/>
              <a:gd name="connsiteY2" fmla="*/ 2710249 h 2710249"/>
              <a:gd name="connsiteX0" fmla="*/ 179895 w 1283766"/>
              <a:gd name="connsiteY0" fmla="*/ 0 h 2710249"/>
              <a:gd name="connsiteX1" fmla="*/ 113993 w 1283766"/>
              <a:gd name="connsiteY1" fmla="*/ 1079157 h 2710249"/>
              <a:gd name="connsiteX2" fmla="*/ 1283766 w 1283766"/>
              <a:gd name="connsiteY2" fmla="*/ 2710249 h 2710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3766" h="2710249">
                <a:moveTo>
                  <a:pt x="179895" y="0"/>
                </a:moveTo>
                <a:cubicBezTo>
                  <a:pt x="-19187" y="218989"/>
                  <a:pt x="-69986" y="627449"/>
                  <a:pt x="113993" y="1079157"/>
                </a:cubicBezTo>
                <a:cubicBezTo>
                  <a:pt x="297972" y="1530865"/>
                  <a:pt x="1283766" y="2710249"/>
                  <a:pt x="1283766" y="2710249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1556948" y="1363360"/>
            <a:ext cx="1433387" cy="2042985"/>
          </a:xfrm>
          <a:custGeom>
            <a:avLst/>
            <a:gdLst>
              <a:gd name="connsiteX0" fmla="*/ 287040 w 1390911"/>
              <a:gd name="connsiteY0" fmla="*/ 0 h 2710249"/>
              <a:gd name="connsiteX1" fmla="*/ 72856 w 1390911"/>
              <a:gd name="connsiteY1" fmla="*/ 889686 h 2710249"/>
              <a:gd name="connsiteX2" fmla="*/ 1390911 w 1390911"/>
              <a:gd name="connsiteY2" fmla="*/ 2710249 h 2710249"/>
              <a:gd name="connsiteX0" fmla="*/ 30340 w 1134211"/>
              <a:gd name="connsiteY0" fmla="*/ 0 h 2710249"/>
              <a:gd name="connsiteX1" fmla="*/ 854123 w 1134211"/>
              <a:gd name="connsiteY1" fmla="*/ 494270 h 2710249"/>
              <a:gd name="connsiteX2" fmla="*/ 1134211 w 1134211"/>
              <a:gd name="connsiteY2" fmla="*/ 2710249 h 2710249"/>
              <a:gd name="connsiteX0" fmla="*/ 26452 w 1303318"/>
              <a:gd name="connsiteY0" fmla="*/ 0 h 2734963"/>
              <a:gd name="connsiteX1" fmla="*/ 1023230 w 1303318"/>
              <a:gd name="connsiteY1" fmla="*/ 518984 h 2734963"/>
              <a:gd name="connsiteX2" fmla="*/ 1303318 w 1303318"/>
              <a:gd name="connsiteY2" fmla="*/ 2734963 h 2734963"/>
              <a:gd name="connsiteX0" fmla="*/ 27286 w 1262963"/>
              <a:gd name="connsiteY0" fmla="*/ 0 h 2743201"/>
              <a:gd name="connsiteX1" fmla="*/ 982875 w 1262963"/>
              <a:gd name="connsiteY1" fmla="*/ 527222 h 2743201"/>
              <a:gd name="connsiteX2" fmla="*/ 1262963 w 1262963"/>
              <a:gd name="connsiteY2" fmla="*/ 2743201 h 2743201"/>
              <a:gd name="connsiteX0" fmla="*/ 28309 w 1511122"/>
              <a:gd name="connsiteY0" fmla="*/ 0 h 2067698"/>
              <a:gd name="connsiteX1" fmla="*/ 983898 w 1511122"/>
              <a:gd name="connsiteY1" fmla="*/ 527222 h 2067698"/>
              <a:gd name="connsiteX2" fmla="*/ 1511122 w 1511122"/>
              <a:gd name="connsiteY2" fmla="*/ 2067698 h 2067698"/>
              <a:gd name="connsiteX0" fmla="*/ 37942 w 1199480"/>
              <a:gd name="connsiteY0" fmla="*/ 0 h 1861752"/>
              <a:gd name="connsiteX1" fmla="*/ 672256 w 1199480"/>
              <a:gd name="connsiteY1" fmla="*/ 321276 h 1861752"/>
              <a:gd name="connsiteX2" fmla="*/ 1199480 w 1199480"/>
              <a:gd name="connsiteY2" fmla="*/ 1861752 h 1861752"/>
              <a:gd name="connsiteX0" fmla="*/ 38276 w 1191576"/>
              <a:gd name="connsiteY0" fmla="*/ 0 h 1902942"/>
              <a:gd name="connsiteX1" fmla="*/ 664352 w 1191576"/>
              <a:gd name="connsiteY1" fmla="*/ 362466 h 1902942"/>
              <a:gd name="connsiteX2" fmla="*/ 1191576 w 1191576"/>
              <a:gd name="connsiteY2" fmla="*/ 1902942 h 1902942"/>
              <a:gd name="connsiteX0" fmla="*/ 0 w 1153300"/>
              <a:gd name="connsiteY0" fmla="*/ 0 h 1902942"/>
              <a:gd name="connsiteX1" fmla="*/ 626076 w 1153300"/>
              <a:gd name="connsiteY1" fmla="*/ 362466 h 1902942"/>
              <a:gd name="connsiteX2" fmla="*/ 1153300 w 1153300"/>
              <a:gd name="connsiteY2" fmla="*/ 1902942 h 1902942"/>
              <a:gd name="connsiteX0" fmla="*/ 0 w 1433387"/>
              <a:gd name="connsiteY0" fmla="*/ 0 h 2042985"/>
              <a:gd name="connsiteX1" fmla="*/ 906163 w 1433387"/>
              <a:gd name="connsiteY1" fmla="*/ 502509 h 2042985"/>
              <a:gd name="connsiteX2" fmla="*/ 1433387 w 1433387"/>
              <a:gd name="connsiteY2" fmla="*/ 2042985 h 2042985"/>
              <a:gd name="connsiteX0" fmla="*/ 0 w 1433387"/>
              <a:gd name="connsiteY0" fmla="*/ 0 h 2042985"/>
              <a:gd name="connsiteX1" fmla="*/ 1029730 w 1433387"/>
              <a:gd name="connsiteY1" fmla="*/ 518985 h 2042985"/>
              <a:gd name="connsiteX2" fmla="*/ 1433387 w 1433387"/>
              <a:gd name="connsiteY2" fmla="*/ 2042985 h 2042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3387" h="2042985">
                <a:moveTo>
                  <a:pt x="0" y="0"/>
                </a:moveTo>
                <a:cubicBezTo>
                  <a:pt x="311664" y="136611"/>
                  <a:pt x="790832" y="178488"/>
                  <a:pt x="1029730" y="518985"/>
                </a:cubicBezTo>
                <a:cubicBezTo>
                  <a:pt x="1268628" y="859483"/>
                  <a:pt x="1433387" y="2042985"/>
                  <a:pt x="1433387" y="2042985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2" t="11995" r="8492" b="14204"/>
          <a:stretch/>
        </p:blipFill>
        <p:spPr>
          <a:xfrm rot="4140264" flipH="1">
            <a:off x="3108638" y="2835800"/>
            <a:ext cx="2632799" cy="5204275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 bwMode="auto">
          <a:xfrm flipH="1" flipV="1">
            <a:off x="2514600" y="2590800"/>
            <a:ext cx="1600200" cy="23622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4800600" y="2667000"/>
            <a:ext cx="1981200" cy="2286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82862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33333E-6 L -0.00798 0.2770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0.00718 L 0.01441 -0.4363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-2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43634 L 0.38403 -0.6261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2" y="-104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403 -0.62615 L -0.17326 -0.2261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5" y="2000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800000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1" grpId="0"/>
      <p:bldP spid="31" grpId="1"/>
      <p:bldP spid="7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llennium_flythru_fast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228600"/>
            <a:ext cx="8839200" cy="6629400"/>
          </a:xfrm>
          <a:prstGeom prst="rect">
            <a:avLst/>
          </a:prstGeom>
        </p:spPr>
      </p:pic>
      <p:pic>
        <p:nvPicPr>
          <p:cNvPr id="3" name="The filament extending from MACS J0717 (artist’s impression)   ESA Hubble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8651"/>
                  <p14:fade in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3352800"/>
            <a:ext cx="4572000" cy="342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609600"/>
            <a:ext cx="3542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Millennium Simulation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24400" y="57912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Observed Dark Matter Distribution in 3D</a:t>
            </a:r>
          </a:p>
          <a:p>
            <a:r>
              <a:rPr lang="en-US" sz="1600" dirty="0" smtClean="0"/>
              <a:t>(based upon data from several telescopes including CFHT)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3048000" y="457200"/>
            <a:ext cx="5934978" cy="2438400"/>
            <a:chOff x="1524000" y="2342234"/>
            <a:chExt cx="5427171" cy="22297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888" b="10423"/>
            <a:stretch/>
          </p:blipFill>
          <p:spPr>
            <a:xfrm>
              <a:off x="1524000" y="2342234"/>
              <a:ext cx="4419600" cy="22297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181600" y="4081790"/>
              <a:ext cx="1769571" cy="239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3.6% INTERSTELLAR GAS</a:t>
              </a:r>
              <a:endParaRPr lang="en-US" sz="11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76800" y="4310390"/>
              <a:ext cx="929641" cy="239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0.4% STARS</a:t>
              </a:r>
              <a:endParaRPr lang="en-US" sz="11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041959" y="1524000"/>
            <a:ext cx="3054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en-US" dirty="0" smtClean="0">
                <a:solidFill>
                  <a:srgbClr val="FFFF00"/>
                </a:solidFill>
              </a:rPr>
              <a:t>he space between…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429000" y="1985665"/>
            <a:ext cx="723558" cy="90993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4572000" y="1981200"/>
            <a:ext cx="723558" cy="90993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51483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25833 -0.25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8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15781 0.2722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9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7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2084" r="22499"/>
          <a:stretch/>
        </p:blipFill>
        <p:spPr>
          <a:xfrm>
            <a:off x="1219200" y="0"/>
            <a:ext cx="67564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743200"/>
            <a:ext cx="1828800" cy="182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17526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HST image of NGC </a:t>
            </a:r>
            <a:r>
              <a:rPr lang="en-US" sz="1400" dirty="0">
                <a:latin typeface="+mn-lt"/>
              </a:rPr>
              <a:t>474 -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an </a:t>
            </a:r>
            <a:r>
              <a:rPr lang="en-US" sz="1400" dirty="0" smtClean="0">
                <a:latin typeface="+mn-lt"/>
              </a:rPr>
              <a:t>elliptical galaxy about </a:t>
            </a:r>
            <a:r>
              <a:rPr lang="en-US" sz="1400" dirty="0">
                <a:latin typeface="+mn-lt"/>
              </a:rPr>
              <a:t>100 million light </a:t>
            </a:r>
            <a:r>
              <a:rPr lang="en-US" sz="1400" dirty="0" smtClean="0">
                <a:latin typeface="+mn-lt"/>
              </a:rPr>
              <a:t>years distant</a:t>
            </a:r>
            <a:endParaRPr lang="en-US" sz="14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0" y="61978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NGC 474 imaged with CFHT’s </a:t>
            </a:r>
            <a:r>
              <a:rPr lang="en-US" sz="1400" dirty="0" err="1" smtClean="0">
                <a:latin typeface="+mn-lt"/>
              </a:rPr>
              <a:t>MegaCam</a:t>
            </a:r>
            <a:r>
              <a:rPr lang="en-US" sz="1400" dirty="0" smtClean="0">
                <a:latin typeface="+mn-lt"/>
              </a:rPr>
              <a:t> Using ELIXIR – Low Surface Brightness Technique</a:t>
            </a:r>
            <a:endParaRPr lang="en-US" sz="14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24304" r="23432" b="9377"/>
          <a:stretch/>
        </p:blipFill>
        <p:spPr>
          <a:xfrm>
            <a:off x="-762000" y="-2362200"/>
            <a:ext cx="10515600" cy="12268200"/>
          </a:xfrm>
          <a:prstGeom prst="rect">
            <a:avLst/>
          </a:prstGeom>
        </p:spPr>
      </p:pic>
      <p:pic>
        <p:nvPicPr>
          <p:cNvPr id="5" name="6_SpiralMetamorphos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2400" y="1676400"/>
            <a:ext cx="4673600" cy="350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9070" y="5214088"/>
            <a:ext cx="3810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Simulated Galaxy Merger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868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23333 -0.0333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-166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26666 -0.0166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9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6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8" grpId="1"/>
      <p:bldP spid="6" grpId="0"/>
      <p:bldP spid="6" grpId="1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Designs\Whirlpool.pot</Template>
  <TotalTime>51301</TotalTime>
  <Words>491</Words>
  <Application>Microsoft Office PowerPoint</Application>
  <PresentationFormat>Presentazione su schermo (4:3)</PresentationFormat>
  <Paragraphs>342</Paragraphs>
  <Slides>17</Slides>
  <Notes>0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CFHT’s Future as an Observatory?</vt:lpstr>
      <vt:lpstr>ngCFHT Concept</vt:lpstr>
      <vt:lpstr>ngCFHT Concept</vt:lpstr>
      <vt:lpstr>Presentazione standard di PowerPoint</vt:lpstr>
      <vt:lpstr>Presentazione standard di PowerPoint</vt:lpstr>
      <vt:lpstr>Presentazione standard di PowerPoint</vt:lpstr>
    </vt:vector>
  </TitlesOfParts>
  <Company>Gemini 8-m Telescopes Project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Mauna Kea Site Monitoring Working Group 1998 Activities</dc:title>
  <dc:creator>Doug Simons</dc:creator>
  <cp:lastModifiedBy>tecno</cp:lastModifiedBy>
  <cp:revision>928</cp:revision>
  <cp:lastPrinted>1998-10-13T01:30:18Z</cp:lastPrinted>
  <dcterms:created xsi:type="dcterms:W3CDTF">1998-09-19T21:44:52Z</dcterms:created>
  <dcterms:modified xsi:type="dcterms:W3CDTF">2013-10-07T08:44:41Z</dcterms:modified>
</cp:coreProperties>
</file>