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sldIdLst>
    <p:sldId id="1697" r:id="rId2"/>
    <p:sldId id="1709" r:id="rId3"/>
    <p:sldId id="1704" r:id="rId4"/>
    <p:sldId id="1703" r:id="rId5"/>
    <p:sldId id="1712" r:id="rId6"/>
    <p:sldId id="1713" r:id="rId7"/>
    <p:sldId id="1714" r:id="rId8"/>
    <p:sldId id="1707" r:id="rId9"/>
    <p:sldId id="1715" r:id="rId10"/>
    <p:sldId id="1716" r:id="rId11"/>
    <p:sldId id="1717" r:id="rId12"/>
    <p:sldId id="1718" r:id="rId13"/>
    <p:sldId id="1719" r:id="rId14"/>
    <p:sldId id="1720" r:id="rId15"/>
    <p:sldId id="1721" r:id="rId16"/>
    <p:sldId id="1722" r:id="rId17"/>
    <p:sldId id="1723" r:id="rId18"/>
    <p:sldId id="1724" r:id="rId19"/>
    <p:sldId id="1725" r:id="rId20"/>
    <p:sldId id="1726" r:id="rId21"/>
    <p:sldId id="1727" r:id="rId22"/>
    <p:sldId id="1728" r:id="rId23"/>
  </p:sldIdLst>
  <p:sldSz cx="12192000" cy="6858000"/>
  <p:notesSz cx="6805613" cy="9939338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8A953285-9686-7144-9DA8-E856C168D26B}">
          <p14:sldIdLst/>
        </p14:section>
        <p14:section name="Internal" id="{A4BBAE03-149C-CC45-AF16-2DD54EFB8FFD}">
          <p14:sldIdLst>
            <p14:sldId id="1697"/>
            <p14:sldId id="1709"/>
            <p14:sldId id="1704"/>
            <p14:sldId id="1703"/>
            <p14:sldId id="1712"/>
            <p14:sldId id="1713"/>
            <p14:sldId id="1714"/>
            <p14:sldId id="1707"/>
            <p14:sldId id="1715"/>
            <p14:sldId id="1716"/>
            <p14:sldId id="1717"/>
            <p14:sldId id="1718"/>
            <p14:sldId id="1719"/>
            <p14:sldId id="1720"/>
            <p14:sldId id="1721"/>
            <p14:sldId id="1722"/>
            <p14:sldId id="1723"/>
            <p14:sldId id="1724"/>
            <p14:sldId id="1725"/>
            <p14:sldId id="1726"/>
            <p14:sldId id="1727"/>
            <p14:sldId id="1728"/>
          </p14:sldIdLst>
        </p14:section>
        <p14:section name="External" id="{1B37DEDA-9F8A-A743-8B86-8DB3CAA79035}">
          <p14:sldIdLst/>
        </p14:section>
        <p14:section name="Basic Guideline" id="{D5CCC0FD-17B4-B44A-A158-72708675447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arlson" initials="MK" lastIdx="3" clrIdx="0">
    <p:extLst>
      <p:ext uri="{19B8F6BF-5375-455C-9EA6-DF929625EA0E}">
        <p15:presenceInfo xmlns:p15="http://schemas.microsoft.com/office/powerpoint/2012/main" userId="b822d01b62b97a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1"/>
    <a:srgbClr val="000000"/>
    <a:srgbClr val="5B346A"/>
    <a:srgbClr val="194160"/>
    <a:srgbClr val="EF4023"/>
    <a:srgbClr val="D9D9D9"/>
    <a:srgbClr val="375B9E"/>
    <a:srgbClr val="9E2916"/>
    <a:srgbClr val="9B54B6"/>
    <a:srgbClr val="EBF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98" autoAdjust="0"/>
    <p:restoredTop sz="96327" autoAdjust="0"/>
  </p:normalViewPr>
  <p:slideViewPr>
    <p:cSldViewPr snapToGrid="0">
      <p:cViewPr varScale="1">
        <p:scale>
          <a:sx n="165" d="100"/>
          <a:sy n="165" d="100"/>
        </p:scale>
        <p:origin x="232" y="1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2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12244-3C7F-4832-958D-131FD074F49F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A7DA0-C3A7-4740-989C-DF0A8827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8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.xml"/><Relationship Id="rId7" Type="http://schemas.openxmlformats.org/officeDocument/2006/relationships/image" Target="../media/image1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4.e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e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1.xml"/><Relationship Id="rId7" Type="http://schemas.openxmlformats.org/officeDocument/2006/relationships/image" Target="../media/image1.emf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.emf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4.emf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7.xml"/><Relationship Id="rId7" Type="http://schemas.openxmlformats.org/officeDocument/2006/relationships/oleObject" Target="../embeddings/oleObject2.bin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5AE32-546F-3B46-B099-B8C6340434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C394B5-7CA5-EF4C-84D1-1ADFCAA4D181}"/>
              </a:ext>
            </a:extLst>
          </p:cNvPr>
          <p:cNvSpPr/>
          <p:nvPr userDrawn="1"/>
        </p:nvSpPr>
        <p:spPr>
          <a:xfrm>
            <a:off x="1" y="0"/>
            <a:ext cx="7473695" cy="6858000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057" name="think-cell スライド" r:id="rId6" imgW="244" imgH="246" progId="TCLayout.ActiveDocument.1">
                  <p:embed/>
                </p:oleObj>
              </mc:Choice>
              <mc:Fallback>
                <p:oleObj name="think-cell スライド" r:id="rId6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05501"/>
            <a:ext cx="437071" cy="365125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5D4F71-17F6-6C4E-B91C-8E132759900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101" y="2311824"/>
            <a:ext cx="2182411" cy="38513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EAA2DED-CE9A-2C4C-BF00-679CAF88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96" y="2756427"/>
            <a:ext cx="7963226" cy="672327"/>
          </a:xfrm>
          <a:prstGeom prst="rect">
            <a:avLst/>
          </a:prstGeom>
        </p:spPr>
        <p:txBody>
          <a:bodyPr/>
          <a:lstStyle>
            <a:lvl1pPr>
              <a:defRPr sz="42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9F2A15-46E5-DA4D-9CE4-2D7F855910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8596" y="5836677"/>
            <a:ext cx="2397804" cy="5688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0AC2D58-19DF-DC4F-B0E5-D2EF81DF52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9275" y="3545255"/>
            <a:ext cx="4959703" cy="823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None/>
              <a:defRPr sz="24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2pPr>
            <a:lvl3pPr marL="914400" indent="0">
              <a:buNone/>
              <a:defRPr sz="24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3pPr>
            <a:lvl4pPr marL="1371600" indent="0">
              <a:buNone/>
              <a:defRPr sz="24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4pPr>
            <a:lvl5pPr marL="1828800" indent="0">
              <a:buNone/>
              <a:defRPr sz="2400" b="0" i="0">
                <a:solidFill>
                  <a:schemeClr val="accent5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 Text +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035" name="think-cell スライド" r:id="rId5" imgW="244" imgH="246" progId="TCLayout.ActiveDocument.1">
                  <p:embed/>
                </p:oleObj>
              </mc:Choice>
              <mc:Fallback>
                <p:oleObj name="think-cell スライド" r:id="rId5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5B346A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10166266" cy="164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38B011-7351-554F-BB7F-361B4F902F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6991" y="2849435"/>
            <a:ext cx="4954920" cy="2765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3AF0111-4648-B64B-910B-803E73DBAC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2849435"/>
            <a:ext cx="4954920" cy="2765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454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162" name="think-cell スライド" r:id="rId5" imgW="244" imgH="246" progId="TCLayout.ActiveDocument.1">
                  <p:embed/>
                </p:oleObj>
              </mc:Choice>
              <mc:Fallback>
                <p:oleObj name="think-cell スライド" r:id="rId5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5B346A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38B011-7351-554F-BB7F-361B4F902F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47988" y="1354667"/>
            <a:ext cx="8677035" cy="42600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364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ory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256" name="think-cell スライド" r:id="rId5" imgW="244" imgH="246" progId="TCLayout.ActiveDocument.1">
                  <p:embed/>
                </p:oleObj>
              </mc:Choice>
              <mc:Fallback>
                <p:oleObj name="think-cell スライド" r:id="rId5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166266" cy="417387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800" b="1" i="0" dirty="0">
                <a:solidFill>
                  <a:srgbClr val="5B346A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10166266" cy="5208738"/>
          </a:xfrm>
          <a:prstGeom prst="rect">
            <a:avLst/>
          </a:prstGeo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16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005FC-DD6A-3F43-87D2-468E71A061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DBA05C-C894-464C-B1B8-131EA079BDDD}"/>
              </a:ext>
            </a:extLst>
          </p:cNvPr>
          <p:cNvSpPr/>
          <p:nvPr userDrawn="1"/>
        </p:nvSpPr>
        <p:spPr>
          <a:xfrm>
            <a:off x="0" y="0"/>
            <a:ext cx="7473695" cy="6858000"/>
          </a:xfrm>
          <a:prstGeom prst="rect">
            <a:avLst/>
          </a:prstGeom>
          <a:solidFill>
            <a:schemeClr val="accent5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 dirty="0">
              <a:solidFill>
                <a:srgbClr val="FFFFFF"/>
              </a:solidFill>
            </a:endParaRPr>
          </a:p>
        </p:txBody>
      </p:sp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91" name="think-cell スライド" r:id="rId6" imgW="244" imgH="246" progId="TCLayout.ActiveDocument.1">
                  <p:embed/>
                </p:oleObj>
              </mc:Choice>
              <mc:Fallback>
                <p:oleObj name="think-cell スライド" r:id="rId6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070" y="2804242"/>
            <a:ext cx="6216719" cy="140332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ja-JP" altLang="en-US" sz="4200" b="0" i="0" dirty="0">
                <a:solidFill>
                  <a:srgbClr val="5B346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4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Story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390" name="think-cell スライド" r:id="rId5" imgW="244" imgH="246" progId="TCLayout.ActiveDocument.1">
                  <p:embed/>
                </p:oleObj>
              </mc:Choice>
              <mc:Fallback>
                <p:oleObj name="think-cell スライド" r:id="rId5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599364" cy="304059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000" b="0" i="0" dirty="0">
                <a:solidFill>
                  <a:schemeClr val="accent5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96D3A4-B7AE-274C-9084-EEC7125A2E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990" y="665606"/>
            <a:ext cx="10599365" cy="48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5B346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80FB98-FF30-F44C-B616-CFC6B92FC8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282756"/>
            <a:ext cx="5033942" cy="4903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D860D83E-C3FB-5648-9D59-C8E2EE36BC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1282756"/>
            <a:ext cx="5395186" cy="49037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3104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Bullet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0A8EAA7E-B597-1041-8219-B974BB6F20BA}"/>
              </a:ext>
            </a:extLst>
          </p:cNvPr>
          <p:cNvSpPr/>
          <p:nvPr userDrawn="1"/>
        </p:nvSpPr>
        <p:spPr>
          <a:xfrm>
            <a:off x="8958020" y="6334667"/>
            <a:ext cx="2534007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185" name="think-cell スライド" r:id="rId5" imgW="244" imgH="246" progId="TCLayout.ActiveDocument.1">
                  <p:embed/>
                </p:oleObj>
              </mc:Choice>
              <mc:Fallback>
                <p:oleObj name="think-cell スライド" r:id="rId5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FF4B07AA-A908-8441-AB66-0A2EE0B1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991" y="361547"/>
            <a:ext cx="10599364" cy="304059"/>
          </a:xfrm>
          <a:prstGeom prst="rect">
            <a:avLst/>
          </a:prstGeom>
        </p:spPr>
        <p:txBody>
          <a:bodyPr anchor="t"/>
          <a:lstStyle>
            <a:lvl1pPr>
              <a:defRPr lang="ja-JP" altLang="en-US" sz="2000" b="0" i="0" dirty="0">
                <a:solidFill>
                  <a:schemeClr val="accent5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0" lvl="0">
              <a:lnSpc>
                <a:spcPct val="80000"/>
              </a:lnSpc>
            </a:pPr>
            <a:r>
              <a:rPr kumimoji="1" lang="en-US" altLang="ja-JP" dirty="0"/>
              <a:t>This is main contents lorem ipsum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2268DCB-601B-7047-94C7-6DC7FB0501E6}"/>
              </a:ext>
            </a:extLst>
          </p:cNvPr>
          <p:cNvSpPr/>
          <p:nvPr userDrawn="1"/>
        </p:nvSpPr>
        <p:spPr>
          <a:xfrm>
            <a:off x="11516601" y="6334667"/>
            <a:ext cx="450913" cy="523333"/>
          </a:xfrm>
          <a:prstGeom prst="rect">
            <a:avLst/>
          </a:prstGeom>
          <a:solidFill>
            <a:srgbClr val="5B3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63B8F-5098-F841-A9EA-27E32A0328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383" y="6468446"/>
            <a:ext cx="1367874" cy="241389"/>
          </a:xfrm>
          <a:prstGeom prst="rect">
            <a:avLst/>
          </a:prstGeom>
        </p:spPr>
      </p:pic>
      <p:sp>
        <p:nvSpPr>
          <p:cNvPr id="8" name="スライド番号プレースホルダー 11">
            <a:extLst>
              <a:ext uri="{FF2B5EF4-FFF2-40B4-BE49-F238E27FC236}">
                <a16:creationId xmlns:a16="http://schemas.microsoft.com/office/drawing/2014/main" id="{4526A59A-D52E-514F-B97C-1F28D88408AA}"/>
              </a:ext>
            </a:extLst>
          </p:cNvPr>
          <p:cNvSpPr txBox="1">
            <a:spLocks/>
          </p:cNvSpPr>
          <p:nvPr userDrawn="1"/>
        </p:nvSpPr>
        <p:spPr>
          <a:xfrm>
            <a:off x="10519880" y="6410007"/>
            <a:ext cx="91507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 Labs</a:t>
            </a:r>
            <a:endParaRPr lang="ja-JP" altLang="en-US" sz="1200" b="1" i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F61E-DB01-DE47-836D-7EE5C146C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280578"/>
            <a:ext cx="5033942" cy="4911816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buClr>
                <a:srgbClr val="5B346A"/>
              </a:buClr>
              <a:buSzPct val="80000"/>
              <a:buFont typeface="Wingdings" pitchFamily="2" charset="2"/>
              <a:buChar char="§"/>
              <a:defRPr sz="2100" b="0" i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3AF0111-4648-B64B-910B-803E73DBAC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1170" y="1280576"/>
            <a:ext cx="5395186" cy="49059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96D3A4-B7AE-274C-9084-EEC7125A2E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6990" y="665606"/>
            <a:ext cx="10599365" cy="48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5B346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69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005FC-DD6A-3F43-87D2-468E71A061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オブジェクト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14" name="think-cell スライド" r:id="rId7" imgW="244" imgH="246" progId="TCLayout.ActiveDocument.1">
                  <p:embed/>
                </p:oleObj>
              </mc:Choice>
              <mc:Fallback>
                <p:oleObj name="think-cell スライド" r:id="rId7" imgW="244" imgH="246" progId="TCLayout.ActiveDocument.1">
                  <p:embed/>
                  <p:pic>
                    <p:nvPicPr>
                      <p:cNvPr id="4" name="オブジェクト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ja-JP" sz="3600" b="1" i="0" baseline="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スライド番号プレースホルダー 11">
            <a:extLst>
              <a:ext uri="{FF2B5EF4-FFF2-40B4-BE49-F238E27FC236}">
                <a16:creationId xmlns:a16="http://schemas.microsoft.com/office/drawing/2014/main" id="{F66920E9-C9D1-0140-9E22-F16D2E8698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16602" y="6410007"/>
            <a:ext cx="437071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noFill/>
              </a:defRPr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606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1">
            <a:extLst>
              <a:ext uri="{FF2B5EF4-FFF2-40B4-BE49-F238E27FC236}">
                <a16:creationId xmlns:a16="http://schemas.microsoft.com/office/drawing/2014/main" id="{8BD90354-B87A-0B40-8F11-277FBF3DF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641" y="6385623"/>
            <a:ext cx="598148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/>
            </a:lvl1pPr>
          </a:lstStyle>
          <a:p>
            <a:fld id="{442364CD-6D39-3D44-8674-5F0B1909D8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0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53" r:id="rId2"/>
    <p:sldLayoutId id="2147483862" r:id="rId3"/>
    <p:sldLayoutId id="2147483865" r:id="rId4"/>
    <p:sldLayoutId id="2147483861" r:id="rId5"/>
    <p:sldLayoutId id="2147483866" r:id="rId6"/>
    <p:sldLayoutId id="2147483863" r:id="rId7"/>
    <p:sldLayoutId id="214748387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49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openxmlformats.org/officeDocument/2006/relationships/image" Target="../media/image7.e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2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.png"/><Relationship Id="rId11" Type="http://schemas.openxmlformats.org/officeDocument/2006/relationships/image" Target="../media/image52.png"/><Relationship Id="rId5" Type="http://schemas.openxmlformats.org/officeDocument/2006/relationships/image" Target="../media/image7.emf"/><Relationship Id="rId10" Type="http://schemas.openxmlformats.org/officeDocument/2006/relationships/image" Target="../media/image43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2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7.emf"/><Relationship Id="rId10" Type="http://schemas.openxmlformats.org/officeDocument/2006/relationships/image" Target="../media/image45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58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png"/><Relationship Id="rId11" Type="http://schemas.openxmlformats.org/officeDocument/2006/relationships/image" Target="../media/image47.emf"/><Relationship Id="rId5" Type="http://schemas.openxmlformats.org/officeDocument/2006/relationships/image" Target="../media/image7.emf"/><Relationship Id="rId10" Type="http://schemas.openxmlformats.org/officeDocument/2006/relationships/image" Target="../media/image4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.png"/><Relationship Id="rId11" Type="http://schemas.openxmlformats.org/officeDocument/2006/relationships/image" Target="../media/image61.png"/><Relationship Id="rId5" Type="http://schemas.openxmlformats.org/officeDocument/2006/relationships/image" Target="../media/image7.emf"/><Relationship Id="rId10" Type="http://schemas.openxmlformats.org/officeDocument/2006/relationships/image" Target="../media/image49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.png"/><Relationship Id="rId11" Type="http://schemas.openxmlformats.org/officeDocument/2006/relationships/image" Target="../media/image64.png"/><Relationship Id="rId5" Type="http://schemas.openxmlformats.org/officeDocument/2006/relationships/image" Target="../media/image7.emf"/><Relationship Id="rId10" Type="http://schemas.openxmlformats.org/officeDocument/2006/relationships/image" Target="../media/image5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68.png"/><Relationship Id="rId2" Type="http://schemas.openxmlformats.org/officeDocument/2006/relationships/tags" Target="../tags/tag3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.png"/><Relationship Id="rId11" Type="http://schemas.openxmlformats.org/officeDocument/2006/relationships/image" Target="../media/image67.png"/><Relationship Id="rId5" Type="http://schemas.openxmlformats.org/officeDocument/2006/relationships/image" Target="../media/image7.emf"/><Relationship Id="rId10" Type="http://schemas.openxmlformats.org/officeDocument/2006/relationships/image" Target="../media/image5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76.png"/><Relationship Id="rId2" Type="http://schemas.openxmlformats.org/officeDocument/2006/relationships/tags" Target="../tags/tag3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.png"/><Relationship Id="rId11" Type="http://schemas.openxmlformats.org/officeDocument/2006/relationships/image" Target="../media/image75.png"/><Relationship Id="rId5" Type="http://schemas.openxmlformats.org/officeDocument/2006/relationships/image" Target="../media/image7.emf"/><Relationship Id="rId10" Type="http://schemas.openxmlformats.org/officeDocument/2006/relationships/image" Target="../media/image7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5.tiff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png"/><Relationship Id="rId11" Type="http://schemas.openxmlformats.org/officeDocument/2006/relationships/image" Target="../media/image14.tiff"/><Relationship Id="rId5" Type="http://schemas.openxmlformats.org/officeDocument/2006/relationships/image" Target="../media/image7.emf"/><Relationship Id="rId10" Type="http://schemas.openxmlformats.org/officeDocument/2006/relationships/image" Target="../media/image13.tif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10" Type="http://schemas.openxmlformats.org/officeDocument/2006/relationships/image" Target="../media/image7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8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.png"/><Relationship Id="rId11" Type="http://schemas.openxmlformats.org/officeDocument/2006/relationships/image" Target="../media/image62.png"/><Relationship Id="rId5" Type="http://schemas.openxmlformats.org/officeDocument/2006/relationships/image" Target="../media/image7.emf"/><Relationship Id="rId10" Type="http://schemas.openxmlformats.org/officeDocument/2006/relationships/image" Target="../media/image61.tif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3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.png"/><Relationship Id="rId11" Type="http://schemas.openxmlformats.org/officeDocument/2006/relationships/image" Target="../media/image64.tiff"/><Relationship Id="rId5" Type="http://schemas.openxmlformats.org/officeDocument/2006/relationships/image" Target="../media/image7.emf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11" Type="http://schemas.openxmlformats.org/officeDocument/2006/relationships/image" Target="../media/image19.tiff"/><Relationship Id="rId5" Type="http://schemas.openxmlformats.org/officeDocument/2006/relationships/image" Target="../media/image7.emf"/><Relationship Id="rId10" Type="http://schemas.openxmlformats.org/officeDocument/2006/relationships/image" Target="../media/image18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22.tiff"/><Relationship Id="rId2" Type="http://schemas.openxmlformats.org/officeDocument/2006/relationships/tags" Target="../tags/tag2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7.emf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png"/><Relationship Id="rId11" Type="http://schemas.openxmlformats.org/officeDocument/2006/relationships/image" Target="../media/image25.gif"/><Relationship Id="rId5" Type="http://schemas.openxmlformats.org/officeDocument/2006/relationships/image" Target="../media/image7.emf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tags" Target="../tags/tag2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2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10" Type="http://schemas.openxmlformats.org/officeDocument/2006/relationships/image" Target="../media/image19.tif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7.emf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2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7.emf"/><Relationship Id="rId10" Type="http://schemas.openxmlformats.org/officeDocument/2006/relationships/image" Target="../media/image4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13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3" y="467812"/>
            <a:ext cx="10751831" cy="932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b="0" dirty="0"/>
              <a:t>Enhancing Optical Nonlinearities via Gaussian Operations for Coherent Photonic Quantum Information Processing</a:t>
            </a:r>
            <a:endParaRPr kumimoji="1" lang="ja-JP" altLang="en-US" sz="32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B416BCA-7957-8C49-9D43-C8D4E250D6A6}"/>
              </a:ext>
            </a:extLst>
          </p:cNvPr>
          <p:cNvSpPr txBox="1">
            <a:spLocks/>
          </p:cNvSpPr>
          <p:nvPr/>
        </p:nvSpPr>
        <p:spPr>
          <a:xfrm>
            <a:off x="2815907" y="1682575"/>
            <a:ext cx="6947430" cy="135579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altLang="en-US" sz="4400" b="0" i="0" kern="1200" dirty="0">
                <a:solidFill>
                  <a:schemeClr val="accent5"/>
                </a:solidFill>
                <a:latin typeface="Helvetica Neue Medium" panose="02000503000000020004" pitchFamily="2" charset="0"/>
                <a:ea typeface="+mj-ea"/>
                <a:cs typeface="Helvetica Neue Medium" panose="02000503000000020004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Helvetica Neue Medium" panose="02000503000000020004" pitchFamily="2" charset="0"/>
              </a:rPr>
              <a:t>Virtual Photonics for Quantum 2</a:t>
            </a:r>
          </a:p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000000"/>
                </a:solidFill>
                <a:ea typeface="Helvetica Neue Medium" panose="02000503000000020004" pitchFamily="2" charset="0"/>
              </a:rPr>
              <a:t>Ryotatsu</a:t>
            </a:r>
            <a:r>
              <a:rPr lang="en-US" sz="2000" dirty="0">
                <a:solidFill>
                  <a:srgbClr val="000000"/>
                </a:solidFill>
                <a:ea typeface="Helvetica Neue Medium" panose="02000503000000020004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Helvetica Neue Medium" panose="02000503000000020004" pitchFamily="2" charset="0"/>
              </a:rPr>
              <a:t>Yanagimoto</a:t>
            </a:r>
            <a:r>
              <a:rPr lang="en-US" sz="2000" dirty="0">
                <a:solidFill>
                  <a:srgbClr val="000000"/>
                </a:solidFill>
                <a:ea typeface="Helvetica Neue Medium" panose="02000503000000020004" pitchFamily="2" charset="0"/>
              </a:rPr>
              <a:t>*, </a:t>
            </a:r>
            <a:r>
              <a:rPr lang="en-US" sz="2000" b="1" dirty="0" err="1">
                <a:solidFill>
                  <a:srgbClr val="000000"/>
                </a:solidFill>
                <a:ea typeface="Helvetica Neue Medium" panose="02000503000000020004" pitchFamily="2" charset="0"/>
              </a:rPr>
              <a:t>Tatsuhiro</a:t>
            </a:r>
            <a:r>
              <a:rPr lang="en-US" sz="2000" b="1" dirty="0">
                <a:solidFill>
                  <a:srgbClr val="000000"/>
                </a:solidFill>
                <a:ea typeface="Helvetica Neue Medium" panose="02000503000000020004" pitchFamily="2" charset="0"/>
              </a:rPr>
              <a:t> Onodera</a:t>
            </a:r>
            <a:r>
              <a:rPr lang="en-US" sz="2000" dirty="0">
                <a:solidFill>
                  <a:srgbClr val="000000"/>
                </a:solidFill>
                <a:ea typeface="Helvetica Neue Medium" panose="02000503000000020004" pitchFamily="2" charset="0"/>
              </a:rPr>
              <a:t>*, Edwin Ng, Logan G. Wright, Peter L. McMahon, and Hideo Mabuchi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Helvetica Neue Medium" panose="02000503000000020004" pitchFamily="2" charset="0"/>
              </a:rPr>
              <a:t>July 28</a:t>
            </a:r>
            <a:r>
              <a:rPr lang="en-US" sz="2000" baseline="30000" dirty="0">
                <a:solidFill>
                  <a:srgbClr val="000000"/>
                </a:solidFill>
                <a:ea typeface="Helvetica Neue Medium" panose="02000503000000020004" pitchFamily="2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ea typeface="Helvetica Neue Medium" panose="02000503000000020004" pitchFamily="2" charset="0"/>
              </a:rPr>
              <a:t> 2020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E8A5392-4E83-1244-802D-9D3076E05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39" y="4037616"/>
            <a:ext cx="1723421" cy="1735410"/>
          </a:xfrm>
          <a:prstGeom prst="rect">
            <a:avLst/>
          </a:prstGeom>
        </p:spPr>
      </p:pic>
      <p:pic>
        <p:nvPicPr>
          <p:cNvPr id="11" name="Picture 2" descr="Image result for ntt research">
            <a:extLst>
              <a:ext uri="{FF2B5EF4-FFF2-40B4-BE49-F238E27FC236}">
                <a16:creationId xmlns:a16="http://schemas.microsoft.com/office/drawing/2014/main" id="{578F060B-1065-FF40-8B52-A50EEE46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38940"/>
            <a:ext cx="4483681" cy="8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37737-4E2C-A042-B94E-8C14516E7193}"/>
              </a:ext>
            </a:extLst>
          </p:cNvPr>
          <p:cNvSpPr txBox="1"/>
          <p:nvPr/>
        </p:nvSpPr>
        <p:spPr>
          <a:xfrm>
            <a:off x="10440979" y="6488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06890-2B68-4C4E-B2D2-2E02ADE148E1}"/>
              </a:ext>
            </a:extLst>
          </p:cNvPr>
          <p:cNvSpPr txBox="1"/>
          <p:nvPr/>
        </p:nvSpPr>
        <p:spPr>
          <a:xfrm>
            <a:off x="2127239" y="5773026"/>
            <a:ext cx="324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</a:rPr>
              <a:t>McMahon Lab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541A1-CEF0-B743-864F-09B8593A7E14}"/>
              </a:ext>
            </a:extLst>
          </p:cNvPr>
          <p:cNvSpPr txBox="1"/>
          <p:nvPr/>
        </p:nvSpPr>
        <p:spPr>
          <a:xfrm>
            <a:off x="7823498" y="5245269"/>
            <a:ext cx="324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</a:rPr>
              <a:t>PHI Labs</a:t>
            </a:r>
          </a:p>
        </p:txBody>
      </p:sp>
    </p:spTree>
    <p:extLst>
      <p:ext uri="{BB962C8B-B14F-4D97-AF65-F5344CB8AC3E}">
        <p14:creationId xmlns:p14="http://schemas.microsoft.com/office/powerpoint/2010/main" val="266441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Details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10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91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Placeholder 31">
                <a:extLst>
                  <a:ext uri="{FF2B5EF4-FFF2-40B4-BE49-F238E27FC236}">
                    <a16:creationId xmlns:a16="http://schemas.microsoft.com/office/drawing/2014/main" id="{7F338BD9-42D8-F44B-BCC6-EBC5F438FB6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16991" y="1071278"/>
                <a:ext cx="5985424" cy="164817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More terms in Hamiltonian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2" name="Text Placeholder 31">
                <a:extLst>
                  <a:ext uri="{FF2B5EF4-FFF2-40B4-BE49-F238E27FC236}">
                    <a16:creationId xmlns:a16="http://schemas.microsoft.com/office/drawing/2014/main" id="{7F338BD9-42D8-F44B-BCC6-EBC5F438FB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16991" y="1071278"/>
                <a:ext cx="5985424" cy="1648178"/>
              </a:xfrm>
              <a:blipFill>
                <a:blip r:embed="rId9"/>
                <a:stretch>
                  <a:fillRect l="-1695"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ED67C6-5DA9-9F48-AFCC-3BDF42085FBC}"/>
                  </a:ext>
                </a:extLst>
              </p:cNvPr>
              <p:cNvSpPr txBox="1"/>
              <p:nvPr/>
            </p:nvSpPr>
            <p:spPr>
              <a:xfrm>
                <a:off x="4656800" y="2665616"/>
                <a:ext cx="1373902" cy="369332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70C0">
                    <a:alpha val="9000"/>
                  </a:srgb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ED67C6-5DA9-9F48-AFCC-3BDF42085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800" y="2665616"/>
                <a:ext cx="1373902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solidFill>
                  <a:srgbClr val="0070C0">
                    <a:alpha val="9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092F32-58F3-1642-BDA8-6721A1169DEE}"/>
                  </a:ext>
                </a:extLst>
              </p:cNvPr>
              <p:cNvSpPr txBox="1"/>
              <p:nvPr/>
            </p:nvSpPr>
            <p:spPr>
              <a:xfrm>
                <a:off x="2756808" y="2661288"/>
                <a:ext cx="1599412" cy="369332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FF0000">
                    <a:alpha val="8000"/>
                  </a:srgb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092F32-58F3-1642-BDA8-6721A1169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808" y="2661288"/>
                <a:ext cx="1599412" cy="369332"/>
              </a:xfrm>
              <a:prstGeom prst="rect">
                <a:avLst/>
              </a:prstGeom>
              <a:blipFill>
                <a:blip r:embed="rId11"/>
                <a:stretch>
                  <a:fillRect b="-3226"/>
                </a:stretch>
              </a:blipFill>
              <a:ln>
                <a:solidFill>
                  <a:srgbClr val="FF0000">
                    <a:alpha val="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C639908-A6F3-6B4E-99DC-CDF20CDD19C8}"/>
                  </a:ext>
                </a:extLst>
              </p:cNvPr>
              <p:cNvSpPr/>
              <p:nvPr/>
            </p:nvSpPr>
            <p:spPr>
              <a:xfrm>
                <a:off x="679409" y="3725838"/>
                <a:ext cx="6161430" cy="79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C639908-A6F3-6B4E-99DC-CDF20CDD1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09" y="3725838"/>
                <a:ext cx="6161430" cy="7900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Brace 21">
            <a:extLst>
              <a:ext uri="{FF2B5EF4-FFF2-40B4-BE49-F238E27FC236}">
                <a16:creationId xmlns:a16="http://schemas.microsoft.com/office/drawing/2014/main" id="{622D2E48-5FE7-5E42-9E08-B98DA01EE7A2}"/>
              </a:ext>
            </a:extLst>
          </p:cNvPr>
          <p:cNvSpPr/>
          <p:nvPr/>
        </p:nvSpPr>
        <p:spPr>
          <a:xfrm rot="5400000">
            <a:off x="4205222" y="2448569"/>
            <a:ext cx="567690" cy="1830385"/>
          </a:xfrm>
          <a:prstGeom prst="rightBrac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F0CFCA-BA79-464D-8756-A77E1F46AC45}"/>
              </a:ext>
            </a:extLst>
          </p:cNvPr>
          <p:cNvGrpSpPr/>
          <p:nvPr/>
        </p:nvGrpSpPr>
        <p:grpSpPr>
          <a:xfrm>
            <a:off x="7479937" y="2022392"/>
            <a:ext cx="4491099" cy="2434121"/>
            <a:chOff x="7462574" y="1686729"/>
            <a:chExt cx="4491099" cy="24341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C4372C-96D4-A945-8BD1-A108DCF19D2C}"/>
                </a:ext>
              </a:extLst>
            </p:cNvPr>
            <p:cNvGrpSpPr/>
            <p:nvPr/>
          </p:nvGrpSpPr>
          <p:grpSpPr>
            <a:xfrm>
              <a:off x="7462574" y="1686729"/>
              <a:ext cx="4491099" cy="2434121"/>
              <a:chOff x="6603357" y="2742704"/>
              <a:chExt cx="4913245" cy="26629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1810666-C909-1B4D-8A2B-38C3FDA9F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84526" y="2775625"/>
                <a:ext cx="4832076" cy="262999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F75C8C-C84B-C74A-9E0A-1E397353D547}"/>
                  </a:ext>
                </a:extLst>
              </p:cNvPr>
              <p:cNvSpPr txBox="1"/>
              <p:nvPr/>
            </p:nvSpPr>
            <p:spPr>
              <a:xfrm>
                <a:off x="6603357" y="2742704"/>
                <a:ext cx="558956" cy="4173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9D978D-D454-4642-97C7-78C00C380834}"/>
                </a:ext>
              </a:extLst>
            </p:cNvPr>
            <p:cNvSpPr/>
            <p:nvPr/>
          </p:nvSpPr>
          <p:spPr>
            <a:xfrm>
              <a:off x="9739434" y="2724636"/>
              <a:ext cx="364602" cy="355280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74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dirty="0"/>
              <a:t>Interpretation based on potential forms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11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18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FD60D8-4304-B94E-8073-3C73C5AC7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84" y="2066511"/>
            <a:ext cx="4727787" cy="39556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B8007F-82E7-B94F-B1B2-99403A3DE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5407" y="2843880"/>
            <a:ext cx="6488853" cy="2912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C3BBF5-6C61-BF49-810B-64DE52391FA2}"/>
                  </a:ext>
                </a:extLst>
              </p:cNvPr>
              <p:cNvSpPr txBox="1"/>
              <p:nvPr/>
            </p:nvSpPr>
            <p:spPr>
              <a:xfrm>
                <a:off x="4885755" y="1521130"/>
                <a:ext cx="2007665" cy="629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C3BBF5-6C61-BF49-810B-64DE5239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755" y="1521130"/>
                <a:ext cx="2007665" cy="629981"/>
              </a:xfrm>
              <a:prstGeom prst="rect">
                <a:avLst/>
              </a:prstGeom>
              <a:blipFill>
                <a:blip r:embed="rId11"/>
                <a:stretch>
                  <a:fillRect l="-2516" t="-2041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41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dirty="0"/>
              <a:t>Interpretation based on potential forms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12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40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2F874-9264-1642-A524-5CEB5B499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84" y="2066511"/>
            <a:ext cx="4727787" cy="3955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ABBAF2-2484-FD4B-92B5-A0491F33AE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0398" y="2843880"/>
            <a:ext cx="6570133" cy="2912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DC36FE-F888-814E-8CA3-A5C8510C243F}"/>
                  </a:ext>
                </a:extLst>
              </p:cNvPr>
              <p:cNvSpPr txBox="1"/>
              <p:nvPr/>
            </p:nvSpPr>
            <p:spPr>
              <a:xfrm>
                <a:off x="4877516" y="1463010"/>
                <a:ext cx="3104440" cy="699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DC36FE-F888-814E-8CA3-A5C8510C2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516" y="1463010"/>
                <a:ext cx="3104440" cy="699743"/>
              </a:xfrm>
              <a:prstGeom prst="rect">
                <a:avLst/>
              </a:prstGeom>
              <a:blipFill>
                <a:blip r:embed="rId11"/>
                <a:stretch>
                  <a:fillRect l="-163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9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dirty="0"/>
              <a:t>Interpretation based on potential forms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13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064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ECF91-AF78-864F-9B6A-CB1DD5B27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398" y="2843880"/>
            <a:ext cx="6570133" cy="2912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F5176A-652C-514E-895E-617A0BB47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7386" y="2843880"/>
            <a:ext cx="6570133" cy="2912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39CDA6-951E-5C4D-9C1F-DF58181486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184" y="2066508"/>
            <a:ext cx="4727787" cy="39556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33BE318-5814-D148-9CB0-3B8EACD9F255}"/>
              </a:ext>
            </a:extLst>
          </p:cNvPr>
          <p:cNvSpPr/>
          <p:nvPr/>
        </p:nvSpPr>
        <p:spPr>
          <a:xfrm>
            <a:off x="7080739" y="3429001"/>
            <a:ext cx="844061" cy="822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0E53DC-91AC-9B49-B496-DFF567D2EAD3}"/>
              </a:ext>
            </a:extLst>
          </p:cNvPr>
          <p:cNvSpPr/>
          <p:nvPr/>
        </p:nvSpPr>
        <p:spPr>
          <a:xfrm>
            <a:off x="2955008" y="3192177"/>
            <a:ext cx="844061" cy="822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452988-C70E-8347-B780-11CDFF61C5BD}"/>
                  </a:ext>
                </a:extLst>
              </p:cNvPr>
              <p:cNvSpPr txBox="1"/>
              <p:nvPr/>
            </p:nvSpPr>
            <p:spPr>
              <a:xfrm>
                <a:off x="4205397" y="1463010"/>
                <a:ext cx="4810548" cy="699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452988-C70E-8347-B780-11CDFF61C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397" y="1463010"/>
                <a:ext cx="4810548" cy="699743"/>
              </a:xfrm>
              <a:prstGeom prst="rect">
                <a:avLst/>
              </a:prstGeom>
              <a:blipFill>
                <a:blip r:embed="rId12"/>
                <a:stretch>
                  <a:fillRect l="-78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25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dirty="0"/>
              <a:t>Interpretation based on potential forms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14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088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D4EDD-844B-7543-88B2-D698F068B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3018" y="2775623"/>
            <a:ext cx="6448213" cy="2912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8096A6-0ADF-7E41-AF32-28FABE31D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59" y="2113400"/>
            <a:ext cx="4727787" cy="39556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2BC39-2A20-7241-BAB1-B01B9A92A999}"/>
              </a:ext>
            </a:extLst>
          </p:cNvPr>
          <p:cNvCxnSpPr/>
          <p:nvPr/>
        </p:nvCxnSpPr>
        <p:spPr>
          <a:xfrm>
            <a:off x="9159631" y="4048369"/>
            <a:ext cx="2672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981731-89C0-3E46-8A4F-C76D8996729D}"/>
                  </a:ext>
                </a:extLst>
              </p:cNvPr>
              <p:cNvSpPr txBox="1"/>
              <p:nvPr/>
            </p:nvSpPr>
            <p:spPr>
              <a:xfrm>
                <a:off x="2110889" y="1463010"/>
                <a:ext cx="8855629" cy="699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981731-89C0-3E46-8A4F-C76D89967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889" y="1463010"/>
                <a:ext cx="8855629" cy="699743"/>
              </a:xfrm>
              <a:prstGeom prst="rect">
                <a:avLst/>
              </a:prstGeom>
              <a:blipFill>
                <a:blip r:embed="rId11"/>
                <a:stretch>
                  <a:fillRect l="-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587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dirty="0"/>
              <a:t>Interpretation based on potential forms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15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112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1C5A4-9083-7448-9E7F-765B2116E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022" y="2775623"/>
            <a:ext cx="6448213" cy="2912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BCD69-57F2-AA4E-9735-A54EEDE27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209" y="2113400"/>
            <a:ext cx="4727787" cy="3955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2476F1-614C-004F-BA9B-6D0DFCE8EEF9}"/>
                  </a:ext>
                </a:extLst>
              </p:cNvPr>
              <p:cNvSpPr txBox="1"/>
              <p:nvPr/>
            </p:nvSpPr>
            <p:spPr>
              <a:xfrm>
                <a:off x="3017467" y="1463010"/>
                <a:ext cx="6857518" cy="845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2476F1-614C-004F-BA9B-6D0DFCE8E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467" y="1463010"/>
                <a:ext cx="6857518" cy="845103"/>
              </a:xfrm>
              <a:prstGeom prst="rect">
                <a:avLst/>
              </a:prstGeom>
              <a:blipFill>
                <a:blip r:embed="rId11"/>
                <a:stretch>
                  <a:fillRect l="-370" t="-1471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331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Performance the cubic phase gate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16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123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ED62D7D3-725C-EC4C-B513-D903F4CA67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071278"/>
            <a:ext cx="5985424" cy="673692"/>
          </a:xfrm>
        </p:spPr>
        <p:txBody>
          <a:bodyPr>
            <a:normAutofit/>
          </a:bodyPr>
          <a:lstStyle/>
          <a:p>
            <a:r>
              <a:rPr lang="en-US" dirty="0"/>
              <a:t>Evaluate with GKP state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C4D3AA-1B70-1646-8F64-5EAA3A4570EE}"/>
              </a:ext>
            </a:extLst>
          </p:cNvPr>
          <p:cNvGrpSpPr/>
          <p:nvPr/>
        </p:nvGrpSpPr>
        <p:grpSpPr>
          <a:xfrm>
            <a:off x="6169091" y="1716944"/>
            <a:ext cx="5518973" cy="3249675"/>
            <a:chOff x="6302415" y="2803106"/>
            <a:chExt cx="5004772" cy="29469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AA80F6-2021-5942-954D-AE7EE06A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6521" y="2868973"/>
              <a:ext cx="4870666" cy="28810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33833B-8AC8-4C4F-A22E-0E8B074AA3E8}"/>
                </a:ext>
              </a:extLst>
            </p:cNvPr>
            <p:cNvSpPr txBox="1"/>
            <p:nvPr/>
          </p:nvSpPr>
          <p:spPr>
            <a:xfrm>
              <a:off x="6302415" y="2803106"/>
              <a:ext cx="558956" cy="4173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AE846-3701-3841-A934-C6FDB24F9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89" y="1833906"/>
            <a:ext cx="4203312" cy="2802208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8AC9FC3D-D3D8-544D-BB2E-AEC8445FA993}"/>
              </a:ext>
            </a:extLst>
          </p:cNvPr>
          <p:cNvSpPr/>
          <p:nvPr/>
        </p:nvSpPr>
        <p:spPr>
          <a:xfrm>
            <a:off x="4083358" y="3064783"/>
            <a:ext cx="2111098" cy="276999"/>
          </a:xfrm>
          <a:prstGeom prst="rightArrow">
            <a:avLst/>
          </a:prstGeom>
          <a:gradFill>
            <a:gsLst>
              <a:gs pos="0">
                <a:schemeClr val="accent1">
                  <a:satMod val="103000"/>
                  <a:tint val="94000"/>
                  <a:lumMod val="86000"/>
                  <a:lumOff val="14000"/>
                  <a:alpha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5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50000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4B6543-EC62-884A-B39E-EC6CE14D276E}"/>
                  </a:ext>
                </a:extLst>
              </p:cNvPr>
              <p:cNvSpPr txBox="1"/>
              <p:nvPr/>
            </p:nvSpPr>
            <p:spPr>
              <a:xfrm>
                <a:off x="4176186" y="2381956"/>
                <a:ext cx="1919814" cy="68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with </a:t>
                </a:r>
                <a:br>
                  <a:rPr lang="en-US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4B6543-EC62-884A-B39E-EC6CE14D2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186" y="2381956"/>
                <a:ext cx="1919814" cy="684162"/>
              </a:xfrm>
              <a:prstGeom prst="rect">
                <a:avLst/>
              </a:prstGeom>
              <a:blipFill>
                <a:blip r:embed="rId11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74E9B7-02E9-D444-8E4A-E8FBC4B351D3}"/>
                  </a:ext>
                </a:extLst>
              </p:cNvPr>
              <p:cNvSpPr txBox="1"/>
              <p:nvPr/>
            </p:nvSpPr>
            <p:spPr>
              <a:xfrm>
                <a:off x="4883179" y="5039253"/>
                <a:ext cx="404768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dirty="0">
                    <a:solidFill>
                      <a:srgbClr val="000000"/>
                    </a:solidFill>
                  </a:rPr>
                  <a:t>Linear Loss Lindblad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</m:rad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endParaRPr kumimoji="1"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74E9B7-02E9-D444-8E4A-E8FBC4B35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179" y="5039253"/>
                <a:ext cx="4047689" cy="376770"/>
              </a:xfrm>
              <a:prstGeom prst="rect">
                <a:avLst/>
              </a:prstGeom>
              <a:blipFill>
                <a:blip r:embed="rId12"/>
                <a:stretch>
                  <a:fillRect l="-125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C1CDDB-D11C-7543-A74E-65D1D4143DA7}"/>
              </a:ext>
            </a:extLst>
          </p:cNvPr>
          <p:cNvCxnSpPr/>
          <p:nvPr/>
        </p:nvCxnSpPr>
        <p:spPr>
          <a:xfrm>
            <a:off x="7783394" y="4372922"/>
            <a:ext cx="0" cy="7084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465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Performance the cubic phase gate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17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36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ED62D7D3-725C-EC4C-B513-D903F4CA67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071278"/>
            <a:ext cx="5985424" cy="673692"/>
          </a:xfrm>
        </p:spPr>
        <p:txBody>
          <a:bodyPr>
            <a:normAutofit/>
          </a:bodyPr>
          <a:lstStyle/>
          <a:p>
            <a:r>
              <a:rPr lang="en-US" dirty="0"/>
              <a:t>Generate cubic phase state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30A119-0BE6-B846-98AF-543D8E5EC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66" y="1952458"/>
            <a:ext cx="7184268" cy="3303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03DA50-6E04-F142-9DAA-F5890E2A21B5}"/>
                  </a:ext>
                </a:extLst>
              </p:cNvPr>
              <p:cNvSpPr txBox="1"/>
              <p:nvPr/>
            </p:nvSpPr>
            <p:spPr>
              <a:xfrm>
                <a:off x="9700719" y="3429000"/>
                <a:ext cx="2181046" cy="6463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satMod val="105000"/>
                      <a:tint val="67000"/>
                      <a:lumMod val="0"/>
                      <a:lumOff val="100000"/>
                      <a:alpha val="72000"/>
                    </a:schemeClr>
                  </a:gs>
                  <a:gs pos="90000">
                    <a:schemeClr val="accent1">
                      <a:lumMod val="105000"/>
                      <a:satMod val="103000"/>
                      <a:tint val="73000"/>
                      <a:alpha val="38000"/>
                    </a:schemeClr>
                  </a:gs>
                  <a:gs pos="57000">
                    <a:schemeClr val="accent1">
                      <a:satMod val="109000"/>
                      <a:tint val="81000"/>
                      <a:lumMod val="57000"/>
                      <a:lumOff val="43000"/>
                      <a:alpha val="25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: Kerr nonlinearity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: Linear loss rate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03DA50-6E04-F142-9DAA-F5890E2A2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719" y="3429000"/>
                <a:ext cx="2181046" cy="646331"/>
              </a:xfrm>
              <a:prstGeom prst="rect">
                <a:avLst/>
              </a:prstGeom>
              <a:blipFill>
                <a:blip r:embed="rId10"/>
                <a:stretch>
                  <a:fillRect t="-5769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D4567BA-4D78-DD44-864A-58D163064F40}"/>
              </a:ext>
            </a:extLst>
          </p:cNvPr>
          <p:cNvSpPr/>
          <p:nvPr/>
        </p:nvSpPr>
        <p:spPr>
          <a:xfrm>
            <a:off x="5881816" y="2454875"/>
            <a:ext cx="593125" cy="329514"/>
          </a:xfrm>
          <a:prstGeom prst="roundRect">
            <a:avLst/>
          </a:prstGeom>
          <a:solidFill>
            <a:srgbClr val="FF000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6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Experimental feasibility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18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43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solidFill>
                <a:srgbClr val="FF0000">
                  <a:alpha val="6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 b="-20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4435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10.1103/PhysRevLett.124.240503, 10.1364/OPTICA.3.000823</a:t>
            </a:r>
            <a:endParaRPr lang="en-US" sz="1200" dirty="0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ED62D7D3-725C-EC4C-B513-D903F4CA67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071277"/>
            <a:ext cx="5985424" cy="633955"/>
          </a:xfrm>
        </p:spPr>
        <p:txBody>
          <a:bodyPr>
            <a:normAutofit/>
          </a:bodyPr>
          <a:lstStyle/>
          <a:p>
            <a:r>
              <a:rPr lang="en-US" dirty="0"/>
              <a:t>Spatial confinement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3D457-4417-BB4A-A7AC-0BB4790E0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417" y="2475437"/>
            <a:ext cx="6805549" cy="2706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1F3576-BD34-864B-9DC7-D1555B6A7E5D}"/>
              </a:ext>
            </a:extLst>
          </p:cNvPr>
          <p:cNvSpPr txBox="1"/>
          <p:nvPr/>
        </p:nvSpPr>
        <p:spPr>
          <a:xfrm>
            <a:off x="3326648" y="2395673"/>
            <a:ext cx="248574" cy="4602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9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Experimental feasibility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19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61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solidFill>
                <a:srgbClr val="FF0000">
                  <a:alpha val="6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 b="-20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0B3537-B9AC-AE4C-BD5D-E9561D707961}"/>
              </a:ext>
            </a:extLst>
          </p:cNvPr>
          <p:cNvGrpSpPr/>
          <p:nvPr/>
        </p:nvGrpSpPr>
        <p:grpSpPr>
          <a:xfrm>
            <a:off x="0" y="1610678"/>
            <a:ext cx="8560516" cy="1938549"/>
            <a:chOff x="409798" y="1720575"/>
            <a:chExt cx="8560516" cy="19385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F3A99-4C66-C344-B7EA-2AE545570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798" y="1720575"/>
              <a:ext cx="8560516" cy="18494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EF5E7A-4F99-E74B-B535-F78468869FC1}"/>
                </a:ext>
              </a:extLst>
            </p:cNvPr>
            <p:cNvSpPr txBox="1"/>
            <p:nvPr/>
          </p:nvSpPr>
          <p:spPr>
            <a:xfrm>
              <a:off x="591686" y="1767439"/>
              <a:ext cx="322714" cy="18494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2FEC01-3443-374B-9FCB-05BC2B48C5BA}"/>
                </a:ext>
              </a:extLst>
            </p:cNvPr>
            <p:cNvSpPr txBox="1"/>
            <p:nvPr/>
          </p:nvSpPr>
          <p:spPr>
            <a:xfrm>
              <a:off x="3717945" y="1809629"/>
              <a:ext cx="322714" cy="18494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029042-E4C0-6F42-898E-861F4C528E78}"/>
                </a:ext>
              </a:extLst>
            </p:cNvPr>
            <p:cNvSpPr txBox="1"/>
            <p:nvPr/>
          </p:nvSpPr>
          <p:spPr>
            <a:xfrm>
              <a:off x="5468485" y="1785974"/>
              <a:ext cx="322714" cy="18494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2DE0D9-1F95-894D-B6E3-E998FB84A0A9}"/>
                </a:ext>
              </a:extLst>
            </p:cNvPr>
            <p:cNvSpPr txBox="1"/>
            <p:nvPr/>
          </p:nvSpPr>
          <p:spPr>
            <a:xfrm>
              <a:off x="8545316" y="1809629"/>
              <a:ext cx="322714" cy="184949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7E51B126-4D1E-4345-AA73-F8795BE2315E}"/>
                </a:ext>
              </a:extLst>
            </p:cNvPr>
            <p:cNvSpPr/>
            <p:nvPr/>
          </p:nvSpPr>
          <p:spPr>
            <a:xfrm>
              <a:off x="3984902" y="2506822"/>
              <a:ext cx="2809874" cy="276999"/>
            </a:xfrm>
            <a:prstGeom prst="rightArrow">
              <a:avLst/>
            </a:prstGeom>
            <a:gradFill>
              <a:gsLst>
                <a:gs pos="0">
                  <a:schemeClr val="accent1">
                    <a:satMod val="103000"/>
                    <a:tint val="94000"/>
                    <a:lumMod val="86000"/>
                    <a:lumOff val="14000"/>
                    <a:alpha val="5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5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5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ED62D7D3-725C-EC4C-B513-D903F4CA67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071277"/>
            <a:ext cx="5985424" cy="633955"/>
          </a:xfrm>
        </p:spPr>
        <p:txBody>
          <a:bodyPr>
            <a:normAutofit/>
          </a:bodyPr>
          <a:lstStyle/>
          <a:p>
            <a:r>
              <a:rPr lang="en-US" dirty="0"/>
              <a:t>Temporal confinement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46BB8A-42D1-EA4A-97D1-6D17908C7EE7}"/>
              </a:ext>
            </a:extLst>
          </p:cNvPr>
          <p:cNvSpPr/>
          <p:nvPr/>
        </p:nvSpPr>
        <p:spPr>
          <a:xfrm>
            <a:off x="693052" y="4606265"/>
            <a:ext cx="6386840" cy="6135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D5065-E011-B540-9F58-A5FA8C0ECE25}"/>
              </a:ext>
            </a:extLst>
          </p:cNvPr>
          <p:cNvSpPr/>
          <p:nvPr/>
        </p:nvSpPr>
        <p:spPr>
          <a:xfrm>
            <a:off x="706743" y="4619744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DB98B-944D-DE49-8DA6-B6049AD8E2FB}"/>
              </a:ext>
            </a:extLst>
          </p:cNvPr>
          <p:cNvSpPr/>
          <p:nvPr/>
        </p:nvSpPr>
        <p:spPr>
          <a:xfrm>
            <a:off x="1618791" y="4619741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6DDFD6-31E1-CD47-93DD-D546E8D3AC35}"/>
              </a:ext>
            </a:extLst>
          </p:cNvPr>
          <p:cNvSpPr/>
          <p:nvPr/>
        </p:nvSpPr>
        <p:spPr>
          <a:xfrm>
            <a:off x="2543320" y="4617282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FCD6C6-E202-3F40-9681-B93AA18A779F}"/>
              </a:ext>
            </a:extLst>
          </p:cNvPr>
          <p:cNvSpPr/>
          <p:nvPr/>
        </p:nvSpPr>
        <p:spPr>
          <a:xfrm>
            <a:off x="3450663" y="4613949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706496-095A-214C-92A2-38DC18E95B21}"/>
              </a:ext>
            </a:extLst>
          </p:cNvPr>
          <p:cNvSpPr/>
          <p:nvPr/>
        </p:nvSpPr>
        <p:spPr>
          <a:xfrm>
            <a:off x="4365943" y="4617282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CDF887-39EF-7B4E-84C3-6A81BAA04599}"/>
              </a:ext>
            </a:extLst>
          </p:cNvPr>
          <p:cNvSpPr/>
          <p:nvPr/>
        </p:nvSpPr>
        <p:spPr>
          <a:xfrm>
            <a:off x="5287240" y="4617282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C80C0-11BF-B24B-83E6-BBC99C32650E}"/>
              </a:ext>
            </a:extLst>
          </p:cNvPr>
          <p:cNvSpPr/>
          <p:nvPr/>
        </p:nvSpPr>
        <p:spPr>
          <a:xfrm>
            <a:off x="6194583" y="4613949"/>
            <a:ext cx="874292" cy="59480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620667-CB35-7C4E-B1FB-408B90A80269}"/>
                  </a:ext>
                </a:extLst>
              </p:cNvPr>
              <p:cNvSpPr txBox="1"/>
              <p:nvPr/>
            </p:nvSpPr>
            <p:spPr>
              <a:xfrm>
                <a:off x="2893683" y="4816139"/>
                <a:ext cx="2493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620667-CB35-7C4E-B1FB-408B90A80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683" y="4816139"/>
                <a:ext cx="249363" cy="276999"/>
              </a:xfrm>
              <a:prstGeom prst="rect">
                <a:avLst/>
              </a:prstGeom>
              <a:blipFill>
                <a:blip r:embed="rId10"/>
                <a:stretch>
                  <a:fillRect l="-15789" t="-8696" r="-1052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F2F85C-93BF-D344-B659-0C494698CEC3}"/>
                  </a:ext>
                </a:extLst>
              </p:cNvPr>
              <p:cNvSpPr txBox="1"/>
              <p:nvPr/>
            </p:nvSpPr>
            <p:spPr>
              <a:xfrm>
                <a:off x="3672639" y="4809940"/>
                <a:ext cx="4689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F2F85C-93BF-D344-B659-0C494698C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639" y="4809940"/>
                <a:ext cx="468975" cy="276999"/>
              </a:xfrm>
              <a:prstGeom prst="rect">
                <a:avLst/>
              </a:prstGeom>
              <a:blipFill>
                <a:blip r:embed="rId11"/>
                <a:stretch>
                  <a:fillRect l="-5263" t="-8696" r="-263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7B5013-1A6D-BF44-ADE2-C549E607D956}"/>
                  </a:ext>
                </a:extLst>
              </p:cNvPr>
              <p:cNvSpPr txBox="1"/>
              <p:nvPr/>
            </p:nvSpPr>
            <p:spPr>
              <a:xfrm>
                <a:off x="4581570" y="4812057"/>
                <a:ext cx="4689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7B5013-1A6D-BF44-ADE2-C549E607D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70" y="4812057"/>
                <a:ext cx="468975" cy="276999"/>
              </a:xfrm>
              <a:prstGeom prst="rect">
                <a:avLst/>
              </a:prstGeom>
              <a:blipFill>
                <a:blip r:embed="rId12"/>
                <a:stretch>
                  <a:fillRect l="-5263" t="-8696" r="-263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5351CD-E6D6-8349-BED4-F67B979D9AD0}"/>
                  </a:ext>
                </a:extLst>
              </p:cNvPr>
              <p:cNvSpPr txBox="1"/>
              <p:nvPr/>
            </p:nvSpPr>
            <p:spPr>
              <a:xfrm>
                <a:off x="1827397" y="4801659"/>
                <a:ext cx="4689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5351CD-E6D6-8349-BED4-F67B979D9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397" y="4801659"/>
                <a:ext cx="468975" cy="276999"/>
              </a:xfrm>
              <a:prstGeom prst="rect">
                <a:avLst/>
              </a:prstGeom>
              <a:blipFill>
                <a:blip r:embed="rId13"/>
                <a:stretch>
                  <a:fillRect l="-8108" t="-8696" r="-270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8FA920B1-D887-D542-B965-FFCA8B4F1C77}"/>
              </a:ext>
            </a:extLst>
          </p:cNvPr>
          <p:cNvSpPr/>
          <p:nvPr/>
        </p:nvSpPr>
        <p:spPr>
          <a:xfrm>
            <a:off x="962802" y="4926743"/>
            <a:ext cx="53735" cy="499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4B934B-2E03-3C42-9EC0-EF49A2E9A084}"/>
              </a:ext>
            </a:extLst>
          </p:cNvPr>
          <p:cNvSpPr/>
          <p:nvPr/>
        </p:nvSpPr>
        <p:spPr>
          <a:xfrm>
            <a:off x="1115202" y="4929419"/>
            <a:ext cx="53735" cy="499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6197E3-6621-0346-BD33-F0D39F21F2A3}"/>
              </a:ext>
            </a:extLst>
          </p:cNvPr>
          <p:cNvSpPr/>
          <p:nvPr/>
        </p:nvSpPr>
        <p:spPr>
          <a:xfrm>
            <a:off x="1251561" y="4932095"/>
            <a:ext cx="53735" cy="499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4CB3CFD-5FC3-5F41-8EF2-5B813A7473CA}"/>
              </a:ext>
            </a:extLst>
          </p:cNvPr>
          <p:cNvSpPr/>
          <p:nvPr/>
        </p:nvSpPr>
        <p:spPr>
          <a:xfrm>
            <a:off x="5546162" y="4926743"/>
            <a:ext cx="53735" cy="499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5734D2-412F-E64D-9EC1-697EDC1686F8}"/>
              </a:ext>
            </a:extLst>
          </p:cNvPr>
          <p:cNvSpPr/>
          <p:nvPr/>
        </p:nvSpPr>
        <p:spPr>
          <a:xfrm>
            <a:off x="5698562" y="4929419"/>
            <a:ext cx="53735" cy="499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C6DD39-AB4F-9B46-97EA-1E85D22DB84B}"/>
              </a:ext>
            </a:extLst>
          </p:cNvPr>
          <p:cNvSpPr/>
          <p:nvPr/>
        </p:nvSpPr>
        <p:spPr>
          <a:xfrm>
            <a:off x="5834921" y="4932095"/>
            <a:ext cx="53735" cy="4996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E160E44D-0AB9-2845-B20D-DBA5B42E297A}"/>
              </a:ext>
            </a:extLst>
          </p:cNvPr>
          <p:cNvSpPr/>
          <p:nvPr/>
        </p:nvSpPr>
        <p:spPr>
          <a:xfrm>
            <a:off x="1201988" y="4086127"/>
            <a:ext cx="5303520" cy="1124018"/>
          </a:xfrm>
          <a:custGeom>
            <a:avLst/>
            <a:gdLst>
              <a:gd name="connsiteX0" fmla="*/ 0 w 5303520"/>
              <a:gd name="connsiteY0" fmla="*/ 1500000 h 1538501"/>
              <a:gd name="connsiteX1" fmla="*/ 1511166 w 5303520"/>
              <a:gd name="connsiteY1" fmla="*/ 1336370 h 1538501"/>
              <a:gd name="connsiteX2" fmla="*/ 2338939 w 5303520"/>
              <a:gd name="connsiteY2" fmla="*/ 354593 h 1538501"/>
              <a:gd name="connsiteX3" fmla="*/ 2897204 w 5303520"/>
              <a:gd name="connsiteY3" fmla="*/ 8084 h 1538501"/>
              <a:gd name="connsiteX4" fmla="*/ 3522846 w 5303520"/>
              <a:gd name="connsiteY4" fmla="*/ 643351 h 1538501"/>
              <a:gd name="connsiteX5" fmla="*/ 4013735 w 5303520"/>
              <a:gd name="connsiteY5" fmla="*/ 1345995 h 1538501"/>
              <a:gd name="connsiteX6" fmla="*/ 5303520 w 5303520"/>
              <a:gd name="connsiteY6" fmla="*/ 1538501 h 1538501"/>
              <a:gd name="connsiteX7" fmla="*/ 5303520 w 5303520"/>
              <a:gd name="connsiteY7" fmla="*/ 1538501 h 1538501"/>
              <a:gd name="connsiteX8" fmla="*/ 5303520 w 5303520"/>
              <a:gd name="connsiteY8" fmla="*/ 1538501 h 153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3520" h="1538501">
                <a:moveTo>
                  <a:pt x="0" y="1500000"/>
                </a:moveTo>
                <a:cubicBezTo>
                  <a:pt x="560671" y="1513635"/>
                  <a:pt x="1121343" y="1527271"/>
                  <a:pt x="1511166" y="1336370"/>
                </a:cubicBezTo>
                <a:cubicBezTo>
                  <a:pt x="1900989" y="1145469"/>
                  <a:pt x="2107933" y="575974"/>
                  <a:pt x="2338939" y="354593"/>
                </a:cubicBezTo>
                <a:cubicBezTo>
                  <a:pt x="2569945" y="133212"/>
                  <a:pt x="2699886" y="-40042"/>
                  <a:pt x="2897204" y="8084"/>
                </a:cubicBezTo>
                <a:cubicBezTo>
                  <a:pt x="3094522" y="56210"/>
                  <a:pt x="3336758" y="420366"/>
                  <a:pt x="3522846" y="643351"/>
                </a:cubicBezTo>
                <a:cubicBezTo>
                  <a:pt x="3708934" y="866336"/>
                  <a:pt x="3716956" y="1196803"/>
                  <a:pt x="4013735" y="1345995"/>
                </a:cubicBezTo>
                <a:cubicBezTo>
                  <a:pt x="4310514" y="1495187"/>
                  <a:pt x="5303520" y="1538501"/>
                  <a:pt x="5303520" y="1538501"/>
                </a:cubicBezTo>
                <a:lnTo>
                  <a:pt x="5303520" y="1538501"/>
                </a:lnTo>
                <a:lnTo>
                  <a:pt x="5303520" y="1538501"/>
                </a:lnTo>
              </a:path>
            </a:pathLst>
          </a:custGeom>
          <a:solidFill>
            <a:srgbClr val="FF6500">
              <a:alpha val="40392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A04D7333-786C-E64D-805F-0716AAA7BD3F}"/>
              </a:ext>
            </a:extLst>
          </p:cNvPr>
          <p:cNvSpPr txBox="1">
            <a:spLocks/>
          </p:cNvSpPr>
          <p:nvPr/>
        </p:nvSpPr>
        <p:spPr>
          <a:xfrm>
            <a:off x="8180789" y="4502454"/>
            <a:ext cx="3105047" cy="92628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600" b="0" i="0" kern="120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Pulses are multimode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Use quantum solitons!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8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2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11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1731E8-7C56-6D44-8C58-52D3375397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95" r="7501"/>
          <a:stretch/>
        </p:blipFill>
        <p:spPr>
          <a:xfrm>
            <a:off x="2487478" y="3679739"/>
            <a:ext cx="1841627" cy="18495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0B3CC7-7E6A-2F40-90B3-F7B700F9B2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34630" b="34630"/>
          <a:stretch/>
        </p:blipFill>
        <p:spPr>
          <a:xfrm>
            <a:off x="4435937" y="0"/>
            <a:ext cx="1921469" cy="29015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B7A373-058C-3F4A-8950-CFCAA2B6C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71" y="3642041"/>
            <a:ext cx="1873388" cy="18733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A9D6D1-5AFB-D64E-A1AB-ACF0014668D2}"/>
              </a:ext>
            </a:extLst>
          </p:cNvPr>
          <p:cNvSpPr txBox="1"/>
          <p:nvPr/>
        </p:nvSpPr>
        <p:spPr>
          <a:xfrm>
            <a:off x="4423167" y="2901550"/>
            <a:ext cx="1661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Edwin Ng</a:t>
            </a:r>
          </a:p>
          <a:p>
            <a:pPr algn="ctr"/>
            <a:r>
              <a:rPr lang="en-US" sz="2400" dirty="0"/>
              <a:t>@Stanford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A07260-55F3-7A4B-B3A5-15A03F14B607}"/>
              </a:ext>
            </a:extLst>
          </p:cNvPr>
          <p:cNvSpPr txBox="1"/>
          <p:nvPr/>
        </p:nvSpPr>
        <p:spPr>
          <a:xfrm>
            <a:off x="0" y="2757185"/>
            <a:ext cx="310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Ryotatsu</a:t>
            </a:r>
            <a:r>
              <a:rPr lang="en-US" sz="2400" dirty="0"/>
              <a:t> </a:t>
            </a:r>
            <a:r>
              <a:rPr lang="en-US" sz="2400" dirty="0" err="1"/>
              <a:t>Yanagimoto</a:t>
            </a:r>
            <a:endParaRPr lang="en-US" sz="2400" dirty="0"/>
          </a:p>
          <a:p>
            <a:pPr algn="ctr"/>
            <a:r>
              <a:rPr lang="en-US" sz="2400" dirty="0"/>
              <a:t>@Stanford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B6234D-B4CE-B14D-BBCE-18C05E59514E}"/>
              </a:ext>
            </a:extLst>
          </p:cNvPr>
          <p:cNvSpPr txBox="1"/>
          <p:nvPr/>
        </p:nvSpPr>
        <p:spPr>
          <a:xfrm>
            <a:off x="2058405" y="5600522"/>
            <a:ext cx="2699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Peter L. McMahon</a:t>
            </a:r>
          </a:p>
          <a:p>
            <a:pPr algn="ctr"/>
            <a:r>
              <a:rPr lang="en-US" sz="2400" dirty="0"/>
              <a:t>@Cornell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2D75B7-4945-5446-B9FD-4BB653694AE0}"/>
              </a:ext>
            </a:extLst>
          </p:cNvPr>
          <p:cNvSpPr txBox="1"/>
          <p:nvPr/>
        </p:nvSpPr>
        <p:spPr>
          <a:xfrm>
            <a:off x="6143138" y="5544366"/>
            <a:ext cx="224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Hideo Mabuchi</a:t>
            </a:r>
          </a:p>
          <a:p>
            <a:pPr algn="ctr"/>
            <a:r>
              <a:rPr lang="en-US" sz="2400" dirty="0"/>
              <a:t>@Stanford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880F8F-6553-1B47-B3BF-1D6909EEC2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4259" y="1031115"/>
            <a:ext cx="1841497" cy="18414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165EAC-24B8-204C-BA43-B929408E7977}"/>
              </a:ext>
            </a:extLst>
          </p:cNvPr>
          <p:cNvSpPr txBox="1"/>
          <p:nvPr/>
        </p:nvSpPr>
        <p:spPr>
          <a:xfrm>
            <a:off x="8059299" y="2901549"/>
            <a:ext cx="2420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Logan G. Wright</a:t>
            </a:r>
          </a:p>
          <a:p>
            <a:pPr algn="ctr"/>
            <a:r>
              <a:rPr lang="en-US" sz="2400" dirty="0"/>
              <a:t>@Cornell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72A0C9-EE28-E64F-B702-264957461FA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5941" t="17117" r="16233" b="56231"/>
          <a:stretch/>
        </p:blipFill>
        <p:spPr>
          <a:xfrm>
            <a:off x="621291" y="984112"/>
            <a:ext cx="1729409" cy="18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7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Experimental feasibility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20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70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solidFill>
                <a:srgbClr val="FF0000">
                  <a:alpha val="6000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 b="-20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151FBE7D-8186-5944-BDC7-C8B51A4A4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9651679"/>
                  </p:ext>
                </p:extLst>
              </p:nvPr>
            </p:nvGraphicFramePr>
            <p:xfrm>
              <a:off x="662426" y="3295583"/>
              <a:ext cx="10867147" cy="1963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8982">
                      <a:extLst>
                        <a:ext uri="{9D8B030D-6E8A-4147-A177-3AD203B41FA5}">
                          <a16:colId xmlns:a16="http://schemas.microsoft.com/office/drawing/2014/main" val="3338835229"/>
                        </a:ext>
                      </a:extLst>
                    </a:gridCol>
                    <a:gridCol w="1701112">
                      <a:extLst>
                        <a:ext uri="{9D8B030D-6E8A-4147-A177-3AD203B41FA5}">
                          <a16:colId xmlns:a16="http://schemas.microsoft.com/office/drawing/2014/main" val="1536569209"/>
                        </a:ext>
                      </a:extLst>
                    </a:gridCol>
                    <a:gridCol w="1625505">
                      <a:extLst>
                        <a:ext uri="{9D8B030D-6E8A-4147-A177-3AD203B41FA5}">
                          <a16:colId xmlns:a16="http://schemas.microsoft.com/office/drawing/2014/main" val="3660043284"/>
                        </a:ext>
                      </a:extLst>
                    </a:gridCol>
                    <a:gridCol w="1260082">
                      <a:extLst>
                        <a:ext uri="{9D8B030D-6E8A-4147-A177-3AD203B41FA5}">
                          <a16:colId xmlns:a16="http://schemas.microsoft.com/office/drawing/2014/main" val="2774533698"/>
                        </a:ext>
                      </a:extLst>
                    </a:gridCol>
                    <a:gridCol w="2346021">
                      <a:extLst>
                        <a:ext uri="{9D8B030D-6E8A-4147-A177-3AD203B41FA5}">
                          <a16:colId xmlns:a16="http://schemas.microsoft.com/office/drawing/2014/main" val="1561894722"/>
                        </a:ext>
                      </a:extLst>
                    </a:gridCol>
                    <a:gridCol w="2445445">
                      <a:extLst>
                        <a:ext uri="{9D8B030D-6E8A-4147-A177-3AD203B41FA5}">
                          <a16:colId xmlns:a16="http://schemas.microsoft.com/office/drawing/2014/main" val="1438818786"/>
                        </a:ext>
                      </a:extLst>
                    </a:gridCol>
                  </a:tblGrid>
                  <a:tr h="4593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accent5"/>
                              </a:solidFill>
                            </a:rPr>
                            <a:t>Material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1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𝜸</m:t>
                                    </m:r>
                                  </m:e>
                                  <m:sub>
                                    <m:r>
                                      <a:rPr lang="en-US" sz="1700" b="1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𝒏𝒍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700" b="1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700" b="1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1" i="0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𝐖</m:t>
                                        </m:r>
                                      </m:e>
                                      <m:sup>
                                        <m:r>
                                          <a:rPr lang="en-US" sz="1700" b="1" i="0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700" b="1" i="0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700" b="1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00" b="1" i="0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𝐦</m:t>
                                        </m:r>
                                      </m:e>
                                      <m:sup>
                                        <m:r>
                                          <a:rPr lang="en-US" sz="1700" b="1" i="0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700" b="1" i="0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700" i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17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7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kumimoji="0" lang="en-US" sz="17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𝒂𝒕𝒕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7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7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𝐝𝐁</m:t>
                                    </m:r>
                                    <m:sSup>
                                      <m:sSupPr>
                                        <m:ctrlP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 </m:t>
                                        </m:r>
                                        <m:r>
                                          <a:rPr kumimoji="0" lang="en-US" sz="1700" b="1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𝐦</m:t>
                                        </m:r>
                                      </m:e>
                                      <m:sup>
                                        <m:r>
                                          <a:rPr kumimoji="0" lang="en-US" sz="1700" b="1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sz="1700" b="1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1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7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𝝀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7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7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𝛍</m:t>
                                    </m:r>
                                    <m:r>
                                      <a:rPr kumimoji="0" lang="en-US" sz="17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1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70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a:rPr lang="en-US" sz="17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7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𝜿</m:t>
                              </m:r>
                            </m:oMath>
                          </a14:m>
                          <a:r>
                            <a:rPr lang="en-US" sz="1700" dirty="0">
                              <a:solidFill>
                                <a:schemeClr val="accent5"/>
                              </a:solidFill>
                            </a:rPr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sz="17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en-US" sz="17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7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en-US" sz="17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700" b="1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𝐟𝐬</m:t>
                              </m:r>
                            </m:oMath>
                          </a14:m>
                          <a:endParaRPr lang="en-US" sz="1700" i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accent5"/>
                              </a:solidFill>
                            </a:rPr>
                            <a:t>Reference</a:t>
                          </a:r>
                        </a:p>
                      </a:txBody>
                      <a:tcPr marL="107991" marR="107991" marT="53996" marB="53996"/>
                    </a:tc>
                    <a:extLst>
                      <a:ext uri="{0D108BD9-81ED-4DB2-BD59-A6C34878D82A}">
                        <a16:rowId xmlns:a16="http://schemas.microsoft.com/office/drawing/2014/main" val="1671708876"/>
                      </a:ext>
                    </a:extLst>
                  </a:tr>
                  <a:tr h="459309"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SOI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280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400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1.54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3.4</m:t>
                                </m:r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10.1364/</a:t>
                          </a:r>
                          <a:br>
                            <a:rPr lang="en-US" sz="2100" dirty="0"/>
                          </a:br>
                          <a:r>
                            <a:rPr lang="en-US" sz="2100" dirty="0"/>
                            <a:t>OE.17.016558</a:t>
                          </a:r>
                        </a:p>
                      </a:txBody>
                      <a:tcPr marL="107991" marR="107991" marT="53996" marB="53996"/>
                    </a:tc>
                    <a:extLst>
                      <a:ext uri="{0D108BD9-81ED-4DB2-BD59-A6C34878D82A}">
                        <a16:rowId xmlns:a16="http://schemas.microsoft.com/office/drawing/2014/main" val="1297214111"/>
                      </a:ext>
                    </a:extLst>
                  </a:tr>
                  <a:tr h="755939">
                    <a:tc>
                      <a:txBody>
                        <a:bodyPr/>
                        <a:lstStyle/>
                        <a:p>
                          <a:r>
                            <a:rPr lang="en-US" sz="2100" dirty="0" err="1"/>
                            <a:t>AlGaAsOI</a:t>
                          </a:r>
                          <a:endParaRPr lang="en-US" sz="2100" dirty="0"/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660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140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1.59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2.2</m:t>
                                </m:r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100" dirty="0"/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10.1364/</a:t>
                          </a:r>
                          <a:br>
                            <a:rPr lang="en-US" sz="2100" dirty="0"/>
                          </a:br>
                          <a:r>
                            <a:rPr lang="en-US" sz="2100" dirty="0"/>
                            <a:t>OPTICA.3.000823</a:t>
                          </a:r>
                        </a:p>
                      </a:txBody>
                      <a:tcPr marL="107991" marR="107991" marT="53996" marB="53996"/>
                    </a:tc>
                    <a:extLst>
                      <a:ext uri="{0D108BD9-81ED-4DB2-BD59-A6C34878D82A}">
                        <a16:rowId xmlns:a16="http://schemas.microsoft.com/office/drawing/2014/main" val="29542849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151FBE7D-8186-5944-BDC7-C8B51A4A43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9651679"/>
                  </p:ext>
                </p:extLst>
              </p:nvPr>
            </p:nvGraphicFramePr>
            <p:xfrm>
              <a:off x="662426" y="3295583"/>
              <a:ext cx="10867147" cy="1963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8982">
                      <a:extLst>
                        <a:ext uri="{9D8B030D-6E8A-4147-A177-3AD203B41FA5}">
                          <a16:colId xmlns:a16="http://schemas.microsoft.com/office/drawing/2014/main" val="3338835229"/>
                        </a:ext>
                      </a:extLst>
                    </a:gridCol>
                    <a:gridCol w="1701112">
                      <a:extLst>
                        <a:ext uri="{9D8B030D-6E8A-4147-A177-3AD203B41FA5}">
                          <a16:colId xmlns:a16="http://schemas.microsoft.com/office/drawing/2014/main" val="1536569209"/>
                        </a:ext>
                      </a:extLst>
                    </a:gridCol>
                    <a:gridCol w="1625505">
                      <a:extLst>
                        <a:ext uri="{9D8B030D-6E8A-4147-A177-3AD203B41FA5}">
                          <a16:colId xmlns:a16="http://schemas.microsoft.com/office/drawing/2014/main" val="3660043284"/>
                        </a:ext>
                      </a:extLst>
                    </a:gridCol>
                    <a:gridCol w="1260082">
                      <a:extLst>
                        <a:ext uri="{9D8B030D-6E8A-4147-A177-3AD203B41FA5}">
                          <a16:colId xmlns:a16="http://schemas.microsoft.com/office/drawing/2014/main" val="2774533698"/>
                        </a:ext>
                      </a:extLst>
                    </a:gridCol>
                    <a:gridCol w="2346021">
                      <a:extLst>
                        <a:ext uri="{9D8B030D-6E8A-4147-A177-3AD203B41FA5}">
                          <a16:colId xmlns:a16="http://schemas.microsoft.com/office/drawing/2014/main" val="1561894722"/>
                        </a:ext>
                      </a:extLst>
                    </a:gridCol>
                    <a:gridCol w="2445445">
                      <a:extLst>
                        <a:ext uri="{9D8B030D-6E8A-4147-A177-3AD203B41FA5}">
                          <a16:colId xmlns:a16="http://schemas.microsoft.com/office/drawing/2014/main" val="1438818786"/>
                        </a:ext>
                      </a:extLst>
                    </a:gridCol>
                  </a:tblGrid>
                  <a:tr h="4593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accent5"/>
                              </a:solidFill>
                            </a:rPr>
                            <a:t>Material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7991" marR="107991" marT="53996" marB="53996">
                        <a:blipFill>
                          <a:blip r:embed="rId9"/>
                          <a:stretch>
                            <a:fillRect l="-88060" t="-2778" r="-452985" b="-3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7991" marR="107991" marT="53996" marB="53996">
                        <a:blipFill>
                          <a:blip r:embed="rId9"/>
                          <a:stretch>
                            <a:fillRect l="-196875" t="-2778" r="-374219" b="-3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7991" marR="107991" marT="53996" marB="53996">
                        <a:blipFill>
                          <a:blip r:embed="rId9"/>
                          <a:stretch>
                            <a:fillRect l="-380000" t="-2778" r="-379000" b="-3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7991" marR="107991" marT="53996" marB="53996">
                        <a:blipFill>
                          <a:blip r:embed="rId9"/>
                          <a:stretch>
                            <a:fillRect l="-260870" t="-2778" r="-105978" b="-3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>
                              <a:solidFill>
                                <a:schemeClr val="accent5"/>
                              </a:solidFill>
                            </a:rPr>
                            <a:t>Reference</a:t>
                          </a:r>
                        </a:p>
                      </a:txBody>
                      <a:tcPr marL="107991" marR="107991" marT="53996" marB="53996"/>
                    </a:tc>
                    <a:extLst>
                      <a:ext uri="{0D108BD9-81ED-4DB2-BD59-A6C34878D82A}">
                        <a16:rowId xmlns:a16="http://schemas.microsoft.com/office/drawing/2014/main" val="1671708876"/>
                      </a:ext>
                    </a:extLst>
                  </a:tr>
                  <a:tr h="748072"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SOI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280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400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1.54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7991" marR="107991" marT="53996" marB="53996">
                        <a:blipFill>
                          <a:blip r:embed="rId9"/>
                          <a:stretch>
                            <a:fillRect l="-260870" t="-61667" r="-105978" b="-11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10.1364/</a:t>
                          </a:r>
                          <a:br>
                            <a:rPr lang="en-US" sz="2100" dirty="0"/>
                          </a:br>
                          <a:r>
                            <a:rPr lang="en-US" sz="2100" dirty="0"/>
                            <a:t>OE.17.016558</a:t>
                          </a:r>
                        </a:p>
                      </a:txBody>
                      <a:tcPr marL="107991" marR="107991" marT="53996" marB="53996"/>
                    </a:tc>
                    <a:extLst>
                      <a:ext uri="{0D108BD9-81ED-4DB2-BD59-A6C34878D82A}">
                        <a16:rowId xmlns:a16="http://schemas.microsoft.com/office/drawing/2014/main" val="1297214111"/>
                      </a:ext>
                    </a:extLst>
                  </a:tr>
                  <a:tr h="755939">
                    <a:tc>
                      <a:txBody>
                        <a:bodyPr/>
                        <a:lstStyle/>
                        <a:p>
                          <a:r>
                            <a:rPr lang="en-US" sz="2100" dirty="0" err="1"/>
                            <a:t>AlGaAsOI</a:t>
                          </a:r>
                          <a:endParaRPr lang="en-US" sz="2100" dirty="0"/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660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140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1.59</a:t>
                          </a:r>
                        </a:p>
                      </a:txBody>
                      <a:tcPr marL="107991" marR="107991" marT="53996" marB="53996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7991" marR="107991" marT="53996" marB="53996">
                        <a:blipFill>
                          <a:blip r:embed="rId9"/>
                          <a:stretch>
                            <a:fillRect l="-260870" t="-161667" r="-105978" b="-1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100" dirty="0"/>
                            <a:t>10.1364/</a:t>
                          </a:r>
                          <a:br>
                            <a:rPr lang="en-US" sz="2100" dirty="0"/>
                          </a:br>
                          <a:r>
                            <a:rPr lang="en-US" sz="2100" dirty="0"/>
                            <a:t>OPTICA.3.000823</a:t>
                          </a:r>
                        </a:p>
                      </a:txBody>
                      <a:tcPr marL="107991" marR="107991" marT="53996" marB="53996"/>
                    </a:tc>
                    <a:extLst>
                      <a:ext uri="{0D108BD9-81ED-4DB2-BD59-A6C34878D82A}">
                        <a16:rowId xmlns:a16="http://schemas.microsoft.com/office/drawing/2014/main" val="29542849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6CAD991E-5BEB-5247-937F-2EEBDD2E04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0" y="1071277"/>
            <a:ext cx="8225647" cy="2068322"/>
          </a:xfrm>
        </p:spPr>
        <p:txBody>
          <a:bodyPr>
            <a:normAutofit/>
          </a:bodyPr>
          <a:lstStyle/>
          <a:p>
            <a:r>
              <a:rPr lang="en-US" dirty="0"/>
              <a:t>With quantum solitons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30B27A-B33B-A347-A0FF-09BB8E4E84D9}"/>
                  </a:ext>
                </a:extLst>
              </p:cNvPr>
              <p:cNvSpPr txBox="1"/>
              <p:nvPr/>
            </p:nvSpPr>
            <p:spPr>
              <a:xfrm>
                <a:off x="491912" y="1716477"/>
                <a:ext cx="3028034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FWHM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att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30B27A-B33B-A347-A0FF-09BB8E4E8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12" y="1716477"/>
                <a:ext cx="3028034" cy="856004"/>
              </a:xfrm>
              <a:prstGeom prst="rect">
                <a:avLst/>
              </a:prstGeom>
              <a:blipFill>
                <a:blip r:embed="rId10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42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" y="361547"/>
            <a:ext cx="8975290" cy="4173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Outlook for ultrafast nonlinear quantum optics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21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84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4790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https://</a:t>
            </a:r>
            <a:r>
              <a:rPr lang="en-US" sz="1200" dirty="0" err="1">
                <a:solidFill>
                  <a:srgbClr val="222222"/>
                </a:solidFill>
                <a:latin typeface="Helvetica Neue" panose="02000503000000020004" pitchFamily="2" charset="0"/>
              </a:rPr>
              <a:t>arxiv.org</a:t>
            </a:r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/abs/1811.10583, https://</a:t>
            </a:r>
            <a:r>
              <a:rPr lang="en-US" sz="1200" dirty="0" err="1">
                <a:solidFill>
                  <a:srgbClr val="222222"/>
                </a:solidFill>
                <a:latin typeface="Helvetica Neue" panose="02000503000000020004" pitchFamily="2" charset="0"/>
              </a:rPr>
              <a:t>arxiv.org</a:t>
            </a:r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/abs/2006.12725 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Placeholder 31">
                <a:extLst>
                  <a:ext uri="{FF2B5EF4-FFF2-40B4-BE49-F238E27FC236}">
                    <a16:creationId xmlns:a16="http://schemas.microsoft.com/office/drawing/2014/main" id="{6CAD991E-5BEB-5247-937F-2EEBDD2E04EF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16990" y="1071277"/>
                <a:ext cx="8225647" cy="20683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Similar promise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media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2" name="Text Placeholder 31">
                <a:extLst>
                  <a:ext uri="{FF2B5EF4-FFF2-40B4-BE49-F238E27FC236}">
                    <a16:creationId xmlns:a16="http://schemas.microsoft.com/office/drawing/2014/main" id="{6CAD991E-5BEB-5247-937F-2EEBDD2E0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16990" y="1071277"/>
                <a:ext cx="8225647" cy="2068322"/>
              </a:xfrm>
              <a:blipFill>
                <a:blip r:embed="rId8"/>
                <a:stretch>
                  <a:fillRect l="-1233" t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C9FF440-377B-FB46-BC32-D2C627207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01" y="2322740"/>
            <a:ext cx="5390686" cy="2413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43D72-1F00-D94C-991B-82875926A8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01" y="2204974"/>
            <a:ext cx="514678" cy="184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ED367-DA82-7145-90EA-916E488B8D87}"/>
              </a:ext>
            </a:extLst>
          </p:cNvPr>
          <p:cNvGrpSpPr/>
          <p:nvPr/>
        </p:nvGrpSpPr>
        <p:grpSpPr>
          <a:xfrm>
            <a:off x="7100107" y="749146"/>
            <a:ext cx="3215281" cy="5359708"/>
            <a:chOff x="7306962" y="691977"/>
            <a:chExt cx="3215281" cy="53597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43D7E6-CBF3-C544-8A27-C06211F59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06962" y="1007100"/>
              <a:ext cx="3215281" cy="50445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2E93957-4CBB-8942-9B18-AAAFB434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7031" y="691977"/>
              <a:ext cx="465250" cy="500085"/>
            </a:xfrm>
            <a:prstGeom prst="rect">
              <a:avLst/>
            </a:prstGeom>
          </p:spPr>
        </p:pic>
      </p:grp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3184CC8C-41A0-2B4F-9912-525C9CC4DC6A}"/>
              </a:ext>
            </a:extLst>
          </p:cNvPr>
          <p:cNvSpPr txBox="1">
            <a:spLocks/>
          </p:cNvSpPr>
          <p:nvPr/>
        </p:nvSpPr>
        <p:spPr>
          <a:xfrm>
            <a:off x="10423591" y="1741833"/>
            <a:ext cx="1367356" cy="926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600" b="0" i="0" kern="120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No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squeezing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CA60C94A-232D-4046-B56C-0BFC959F933E}"/>
              </a:ext>
            </a:extLst>
          </p:cNvPr>
          <p:cNvSpPr txBox="1">
            <a:spLocks/>
          </p:cNvSpPr>
          <p:nvPr/>
        </p:nvSpPr>
        <p:spPr>
          <a:xfrm>
            <a:off x="10370511" y="4435265"/>
            <a:ext cx="1473517" cy="926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600" b="0" i="0" kern="120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With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squeezing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14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" y="361547"/>
            <a:ext cx="8975290" cy="4173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Summary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22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93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4790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https://</a:t>
            </a:r>
            <a:r>
              <a:rPr lang="en-US" sz="1200" dirty="0" err="1">
                <a:solidFill>
                  <a:srgbClr val="222222"/>
                </a:solidFill>
                <a:latin typeface="Helvetica Neue" panose="02000503000000020004" pitchFamily="2" charset="0"/>
              </a:rPr>
              <a:t>arxiv.org</a:t>
            </a:r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/abs/1811.10583, https://</a:t>
            </a:r>
            <a:r>
              <a:rPr lang="en-US" sz="1200" dirty="0" err="1">
                <a:solidFill>
                  <a:srgbClr val="222222"/>
                </a:solidFill>
                <a:latin typeface="Helvetica Neue" panose="02000503000000020004" pitchFamily="2" charset="0"/>
              </a:rPr>
              <a:t>arxiv.org</a:t>
            </a:r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/abs/2006.12725 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Placeholder 31">
                <a:extLst>
                  <a:ext uri="{FF2B5EF4-FFF2-40B4-BE49-F238E27FC236}">
                    <a16:creationId xmlns:a16="http://schemas.microsoft.com/office/drawing/2014/main" id="{6CAD991E-5BEB-5247-937F-2EEBDD2E04EF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16990" y="1071276"/>
                <a:ext cx="11413691" cy="2357723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dirty="0"/>
                  <a:t>We propose a measurement-free cubic phase gate based on Kerr nonlinearity and Gaussian operations</a:t>
                </a: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dirty="0"/>
                  <a:t>Nonlinear interactions are enhanced by the Gaussian operations, leading to less stringent requirement for linear loss</a:t>
                </a: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dirty="0"/>
                  <a:t>For pulsed nanophotonic platforms, current state of the art waveguide leads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 while our scheme requires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42" name="Text Placeholder 31">
                <a:extLst>
                  <a:ext uri="{FF2B5EF4-FFF2-40B4-BE49-F238E27FC236}">
                    <a16:creationId xmlns:a16="http://schemas.microsoft.com/office/drawing/2014/main" id="{6CAD991E-5BEB-5247-937F-2EEBDD2E0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16990" y="1071276"/>
                <a:ext cx="11413691" cy="2357723"/>
              </a:xfrm>
              <a:blipFill>
                <a:blip r:embed="rId8"/>
                <a:stretch>
                  <a:fillRect l="-556" t="-4839" r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34A1B38-CF9E-5748-98B1-1F67A3200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039" y="3794596"/>
            <a:ext cx="5606961" cy="20006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79883F-FFB8-5041-8ED3-03D426175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4708" y="3451827"/>
            <a:ext cx="5842194" cy="2686205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6B1F34-D92B-B742-AA4F-7C3EF6040E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410" y="3602598"/>
            <a:ext cx="386116" cy="4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The case for optical information processing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3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35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7CF1686-B12D-914E-9E28-97E9765C1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7292845" cy="4955676"/>
          </a:xfrm>
        </p:spPr>
        <p:txBody>
          <a:bodyPr/>
          <a:lstStyle/>
          <a:p>
            <a:r>
              <a:rPr lang="en-US" dirty="0"/>
              <a:t>    High information capacity</a:t>
            </a:r>
          </a:p>
          <a:p>
            <a:pPr lvl="1"/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    Room temperature</a:t>
            </a:r>
            <a:br>
              <a:rPr lang="en-US" dirty="0"/>
            </a:br>
            <a:endParaRPr lang="en-US" dirty="0"/>
          </a:p>
          <a:p>
            <a:pPr lvl="2"/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    Low intrinsic nonlinearity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B75AD-889D-2741-A489-5D9CC9855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5719" y="977764"/>
            <a:ext cx="3717097" cy="2478785"/>
          </a:xfrm>
          <a:prstGeom prst="rect">
            <a:avLst/>
          </a:prstGeom>
        </p:spPr>
      </p:pic>
      <p:pic>
        <p:nvPicPr>
          <p:cNvPr id="10" name="Graphic 9" descr="Thumbs up sign">
            <a:extLst>
              <a:ext uri="{FF2B5EF4-FFF2-40B4-BE49-F238E27FC236}">
                <a16:creationId xmlns:a16="http://schemas.microsoft.com/office/drawing/2014/main" id="{DC34BE4C-3774-5942-A10D-F4FDC49E3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469" y="977764"/>
            <a:ext cx="481890" cy="481890"/>
          </a:xfrm>
          <a:prstGeom prst="rect">
            <a:avLst/>
          </a:prstGeom>
        </p:spPr>
      </p:pic>
      <p:pic>
        <p:nvPicPr>
          <p:cNvPr id="18" name="Graphic 17" descr="Thumbs up sign">
            <a:extLst>
              <a:ext uri="{FF2B5EF4-FFF2-40B4-BE49-F238E27FC236}">
                <a16:creationId xmlns:a16="http://schemas.microsoft.com/office/drawing/2014/main" id="{2958BF48-CE3C-B749-AC52-F79339276E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226469" y="4734626"/>
            <a:ext cx="481890" cy="4818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837FB1-797A-4348-9733-CE2C8B15E907}"/>
              </a:ext>
            </a:extLst>
          </p:cNvPr>
          <p:cNvGrpSpPr/>
          <p:nvPr/>
        </p:nvGrpSpPr>
        <p:grpSpPr>
          <a:xfrm>
            <a:off x="6715254" y="4333031"/>
            <a:ext cx="4801348" cy="1547205"/>
            <a:chOff x="6715254" y="4333031"/>
            <a:chExt cx="4801348" cy="15472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48186A-272A-FF41-B7FB-141903E2A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4451" b="24889"/>
            <a:stretch/>
          </p:blipFill>
          <p:spPr>
            <a:xfrm rot="12409017">
              <a:off x="6765827" y="4333031"/>
              <a:ext cx="1312404" cy="6648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E3CCE58-6F53-5043-A951-2108C3EDC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4451" b="24889"/>
            <a:stretch/>
          </p:blipFill>
          <p:spPr>
            <a:xfrm rot="10470166">
              <a:off x="6715254" y="5215368"/>
              <a:ext cx="1312404" cy="664868"/>
            </a:xfrm>
            <a:prstGeom prst="rect">
              <a:avLst/>
            </a:prstGeom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430F82E5-4388-6346-B24D-C74579DC3676}"/>
                </a:ext>
              </a:extLst>
            </p:cNvPr>
            <p:cNvSpPr/>
            <p:nvPr/>
          </p:nvSpPr>
          <p:spPr>
            <a:xfrm rot="17044887">
              <a:off x="9374442" y="3434838"/>
              <a:ext cx="609688" cy="3672162"/>
            </a:xfrm>
            <a:prstGeom prst="trapezoid">
              <a:avLst/>
            </a:prstGeom>
            <a:solidFill>
              <a:srgbClr val="FFFF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0E1F8782-2320-C04C-B45C-6E109F3C585E}"/>
                </a:ext>
              </a:extLst>
            </p:cNvPr>
            <p:cNvSpPr/>
            <p:nvPr/>
          </p:nvSpPr>
          <p:spPr>
            <a:xfrm rot="15384820">
              <a:off x="9375677" y="3139490"/>
              <a:ext cx="609688" cy="3672162"/>
            </a:xfrm>
            <a:prstGeom prst="trapezoid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7F3845-290E-8B4C-AD24-DDE47FF03252}"/>
                </a:ext>
              </a:extLst>
            </p:cNvPr>
            <p:cNvSpPr/>
            <p:nvPr/>
          </p:nvSpPr>
          <p:spPr>
            <a:xfrm>
              <a:off x="8620010" y="4517755"/>
              <a:ext cx="1148517" cy="118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1600" dirty="0">
                  <a:solidFill>
                    <a:srgbClr val="FFFFFF"/>
                  </a:solidFill>
                </a:rPr>
                <a:t>Nonlinear material</a:t>
              </a:r>
            </a:p>
          </p:txBody>
        </p:sp>
      </p:grpSp>
      <p:pic>
        <p:nvPicPr>
          <p:cNvPr id="17" name="Graphic 16" descr="Thumbs up sign">
            <a:extLst>
              <a:ext uri="{FF2B5EF4-FFF2-40B4-BE49-F238E27FC236}">
                <a16:creationId xmlns:a16="http://schemas.microsoft.com/office/drawing/2014/main" id="{F747C98D-E7A6-104D-853A-B481840742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469" y="2877031"/>
            <a:ext cx="481890" cy="4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Photonic quantum information processing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4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34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7CF1686-B12D-914E-9E28-97E9765C1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10258243" cy="2986529"/>
          </a:xfrm>
        </p:spPr>
        <p:txBody>
          <a:bodyPr>
            <a:normAutofit/>
          </a:bodyPr>
          <a:lstStyle/>
          <a:p>
            <a:r>
              <a:rPr lang="en-US" dirty="0"/>
              <a:t>Discrete variable</a:t>
            </a:r>
          </a:p>
          <a:p>
            <a:pPr lvl="1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Continuous variable (this talk)</a:t>
            </a:r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540761-B517-FF4F-8DCA-9EBC3FA185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241" y="1476688"/>
            <a:ext cx="2823046" cy="12895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2408CA-40DE-F347-95F2-E724B601F5E6}"/>
              </a:ext>
            </a:extLst>
          </p:cNvPr>
          <p:cNvGrpSpPr/>
          <p:nvPr/>
        </p:nvGrpSpPr>
        <p:grpSpPr>
          <a:xfrm>
            <a:off x="756056" y="3687293"/>
            <a:ext cx="1721420" cy="1932019"/>
            <a:chOff x="920073" y="3877925"/>
            <a:chExt cx="1585062" cy="1778979"/>
          </a:xfrm>
        </p:grpSpPr>
        <p:pic>
          <p:nvPicPr>
            <p:cNvPr id="435523" name="Picture 323" descr="squeezing">
              <a:extLst>
                <a:ext uri="{FF2B5EF4-FFF2-40B4-BE49-F238E27FC236}">
                  <a16:creationId xmlns:a16="http://schemas.microsoft.com/office/drawing/2014/main" id="{1B437312-B607-3746-9CE5-92F45EFDA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073" y="3877925"/>
              <a:ext cx="1585062" cy="1585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3F95381-49A7-9047-911E-A72B55632541}"/>
                </a:ext>
              </a:extLst>
            </p:cNvPr>
            <p:cNvCxnSpPr/>
            <p:nvPr/>
          </p:nvCxnSpPr>
          <p:spPr>
            <a:xfrm flipV="1">
              <a:off x="2038942" y="5071796"/>
              <a:ext cx="466193" cy="4657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47AC17-C44F-9942-8EBE-69E3BB8833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092" y="5309444"/>
              <a:ext cx="831968" cy="29018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3A876-F86D-A845-9083-693527D194EB}"/>
                    </a:ext>
                  </a:extLst>
                </p:cNvPr>
                <p:cNvSpPr txBox="1"/>
                <p:nvPr/>
              </p:nvSpPr>
              <p:spPr>
                <a:xfrm>
                  <a:off x="2272038" y="5235199"/>
                  <a:ext cx="1945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3A876-F86D-A845-9083-693527D19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2038" y="5235199"/>
                  <a:ext cx="19454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F4FBB8D-E75C-5D43-ADFF-61B937E6602A}"/>
                    </a:ext>
                  </a:extLst>
                </p:cNvPr>
                <p:cNvSpPr txBox="1"/>
                <p:nvPr/>
              </p:nvSpPr>
              <p:spPr>
                <a:xfrm>
                  <a:off x="1186011" y="5379905"/>
                  <a:ext cx="1945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F4FBB8D-E75C-5D43-ADFF-61B937E660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6011" y="5379905"/>
                  <a:ext cx="194540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16667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A604DA-8773-2149-A092-F9B57939E056}"/>
              </a:ext>
            </a:extLst>
          </p:cNvPr>
          <p:cNvSpPr txBox="1"/>
          <p:nvPr/>
        </p:nvSpPr>
        <p:spPr>
          <a:xfrm>
            <a:off x="2348887" y="6334780"/>
            <a:ext cx="585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200" dirty="0">
                <a:solidFill>
                  <a:srgbClr val="000000"/>
                </a:solidFill>
              </a:rPr>
              <a:t>10.1126/science.1142892, 10.1038/nphoton.2013.287 https://</a:t>
            </a:r>
            <a:r>
              <a:rPr kumimoji="1" lang="en-US" sz="1200" dirty="0" err="1">
                <a:solidFill>
                  <a:srgbClr val="000000"/>
                </a:solidFill>
              </a:rPr>
              <a:t>strawberryfields.ai</a:t>
            </a:r>
            <a:r>
              <a:rPr kumimoji="1" lang="en-US" sz="1200" dirty="0">
                <a:solidFill>
                  <a:srgbClr val="000000"/>
                </a:solidFill>
              </a:rPr>
              <a:t>/photonics/demos/</a:t>
            </a:r>
            <a:r>
              <a:rPr kumimoji="1" lang="en-US" sz="1200" dirty="0" err="1">
                <a:solidFill>
                  <a:srgbClr val="000000"/>
                </a:solidFill>
              </a:rPr>
              <a:t>run_gate_visualization.html</a:t>
            </a:r>
            <a:endParaRPr kumimoji="1" lang="en-US" sz="1200" dirty="0">
              <a:solidFill>
                <a:srgbClr val="0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4A7698-85EA-C847-BDE8-B90CB7040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953" y="1808191"/>
            <a:ext cx="412636" cy="412636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C683034-4D13-E146-8361-9946E1912DC0}"/>
              </a:ext>
            </a:extLst>
          </p:cNvPr>
          <p:cNvSpPr/>
          <p:nvPr/>
        </p:nvSpPr>
        <p:spPr>
          <a:xfrm>
            <a:off x="1386443" y="1808191"/>
            <a:ext cx="1323324" cy="38767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6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243D25-E9AE-0C48-8E4F-10EF5B005252}"/>
              </a:ext>
            </a:extLst>
          </p:cNvPr>
          <p:cNvSpPr txBox="1"/>
          <p:nvPr/>
        </p:nvSpPr>
        <p:spPr>
          <a:xfrm>
            <a:off x="817924" y="1476688"/>
            <a:ext cx="2584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200" dirty="0">
                <a:solidFill>
                  <a:srgbClr val="000000"/>
                </a:solidFill>
              </a:rPr>
              <a:t>Single photons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4168C6-C6FD-4041-AF4A-60A0CBDC3E38}"/>
              </a:ext>
            </a:extLst>
          </p:cNvPr>
          <p:cNvSpPr txBox="1"/>
          <p:nvPr/>
        </p:nvSpPr>
        <p:spPr>
          <a:xfrm>
            <a:off x="817924" y="3668434"/>
            <a:ext cx="2584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200" dirty="0">
                <a:solidFill>
                  <a:srgbClr val="000000"/>
                </a:solidFill>
              </a:rPr>
              <a:t>States in phase space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3C36C8-331C-1449-8905-6F1A250B027F}"/>
              </a:ext>
            </a:extLst>
          </p:cNvPr>
          <p:cNvGrpSpPr/>
          <p:nvPr/>
        </p:nvGrpSpPr>
        <p:grpSpPr>
          <a:xfrm>
            <a:off x="4638919" y="4267583"/>
            <a:ext cx="5936315" cy="1194574"/>
            <a:chOff x="4242735" y="4362534"/>
            <a:chExt cx="5936315" cy="119457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BB0308-03DA-B645-93EA-B8DE81375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42735" y="4362534"/>
              <a:ext cx="5724939" cy="1194574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5F7F68A-9173-6646-9143-8843D1ECE26F}"/>
                </a:ext>
              </a:extLst>
            </p:cNvPr>
            <p:cNvCxnSpPr/>
            <p:nvPr/>
          </p:nvCxnSpPr>
          <p:spPr>
            <a:xfrm>
              <a:off x="9934831" y="4836689"/>
              <a:ext cx="244219" cy="0"/>
            </a:xfrm>
            <a:prstGeom prst="straightConnector1">
              <a:avLst/>
            </a:prstGeom>
            <a:ln w="22225">
              <a:solidFill>
                <a:srgbClr val="FF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279E08B-FD4E-E64B-8AB1-89CBED4CDB7F}"/>
                </a:ext>
              </a:extLst>
            </p:cNvPr>
            <p:cNvCxnSpPr/>
            <p:nvPr/>
          </p:nvCxnSpPr>
          <p:spPr>
            <a:xfrm>
              <a:off x="9934830" y="5354214"/>
              <a:ext cx="244219" cy="0"/>
            </a:xfrm>
            <a:prstGeom prst="straightConnector1">
              <a:avLst/>
            </a:prstGeom>
            <a:ln w="22225">
              <a:solidFill>
                <a:srgbClr val="FF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71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Continuous variable optical QC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5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60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7CF1686-B12D-914E-9E28-97E9765C1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977764"/>
            <a:ext cx="10258243" cy="2386797"/>
          </a:xfrm>
        </p:spPr>
        <p:txBody>
          <a:bodyPr>
            <a:normAutofit/>
          </a:bodyPr>
          <a:lstStyle/>
          <a:p>
            <a:r>
              <a:rPr lang="en-US" dirty="0"/>
              <a:t>Gottesman–</a:t>
            </a:r>
            <a:r>
              <a:rPr lang="en-US" dirty="0" err="1"/>
              <a:t>Knill</a:t>
            </a:r>
            <a:r>
              <a:rPr lang="en-US" dirty="0"/>
              <a:t> theorem says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408CA-40DE-F347-95F2-E724B601F5E6}"/>
              </a:ext>
            </a:extLst>
          </p:cNvPr>
          <p:cNvGrpSpPr/>
          <p:nvPr/>
        </p:nvGrpSpPr>
        <p:grpSpPr>
          <a:xfrm>
            <a:off x="1068854" y="2895176"/>
            <a:ext cx="1721420" cy="1932019"/>
            <a:chOff x="920073" y="3877925"/>
            <a:chExt cx="1585062" cy="1778979"/>
          </a:xfrm>
        </p:grpSpPr>
        <p:pic>
          <p:nvPicPr>
            <p:cNvPr id="435523" name="Picture 323" descr="squeezing">
              <a:extLst>
                <a:ext uri="{FF2B5EF4-FFF2-40B4-BE49-F238E27FC236}">
                  <a16:creationId xmlns:a16="http://schemas.microsoft.com/office/drawing/2014/main" id="{1B437312-B607-3746-9CE5-92F45EFDA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073" y="3877925"/>
              <a:ext cx="1585062" cy="1585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3F95381-49A7-9047-911E-A72B55632541}"/>
                </a:ext>
              </a:extLst>
            </p:cNvPr>
            <p:cNvCxnSpPr/>
            <p:nvPr/>
          </p:nvCxnSpPr>
          <p:spPr>
            <a:xfrm flipV="1">
              <a:off x="2038942" y="5071796"/>
              <a:ext cx="466193" cy="4657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47AC17-C44F-9942-8EBE-69E3BB8833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092" y="5309444"/>
              <a:ext cx="831968" cy="29018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3A876-F86D-A845-9083-693527D194EB}"/>
                    </a:ext>
                  </a:extLst>
                </p:cNvPr>
                <p:cNvSpPr txBox="1"/>
                <p:nvPr/>
              </p:nvSpPr>
              <p:spPr>
                <a:xfrm>
                  <a:off x="2272038" y="5235199"/>
                  <a:ext cx="1945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3A876-F86D-A845-9083-693527D19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2038" y="5235199"/>
                  <a:ext cx="19454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882" r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F4FBB8D-E75C-5D43-ADFF-61B937E6602A}"/>
                    </a:ext>
                  </a:extLst>
                </p:cNvPr>
                <p:cNvSpPr txBox="1"/>
                <p:nvPr/>
              </p:nvSpPr>
              <p:spPr>
                <a:xfrm>
                  <a:off x="1186011" y="5379905"/>
                  <a:ext cx="1945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F4FBB8D-E75C-5D43-ADFF-61B937E660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6011" y="5379905"/>
                  <a:ext cx="19454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11111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A604DA-8773-2149-A092-F9B57939E056}"/>
              </a:ext>
            </a:extLst>
          </p:cNvPr>
          <p:cNvSpPr txBox="1"/>
          <p:nvPr/>
        </p:nvSpPr>
        <p:spPr>
          <a:xfrm>
            <a:off x="2283976" y="6350634"/>
            <a:ext cx="806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200" dirty="0">
                <a:solidFill>
                  <a:srgbClr val="000000"/>
                </a:solidFill>
              </a:rPr>
              <a:t>quant-</a:t>
            </a:r>
            <a:r>
              <a:rPr kumimoji="1" lang="en-US" sz="1200" dirty="0" err="1">
                <a:solidFill>
                  <a:srgbClr val="000000"/>
                </a:solidFill>
              </a:rPr>
              <a:t>ph</a:t>
            </a:r>
            <a:r>
              <a:rPr kumimoji="1" lang="en-US" sz="1200" dirty="0">
                <a:solidFill>
                  <a:srgbClr val="000000"/>
                </a:solidFill>
              </a:rPr>
              <a:t>/9807006, 10.1103/PhysRevLett.88.097904, 10.1088/1367-2630/14/11/115007</a:t>
            </a:r>
          </a:p>
          <a:p>
            <a:r>
              <a:rPr kumimoji="1" lang="en-US" sz="1200" dirty="0">
                <a:solidFill>
                  <a:srgbClr val="000000"/>
                </a:solidFill>
              </a:rPr>
              <a:t>https://</a:t>
            </a:r>
            <a:r>
              <a:rPr kumimoji="1" lang="en-US" sz="1200" dirty="0" err="1">
                <a:solidFill>
                  <a:srgbClr val="000000"/>
                </a:solidFill>
              </a:rPr>
              <a:t>strawberryfields.ai</a:t>
            </a:r>
            <a:r>
              <a:rPr kumimoji="1" lang="en-US" sz="1200" dirty="0">
                <a:solidFill>
                  <a:srgbClr val="000000"/>
                </a:solidFill>
              </a:rPr>
              <a:t>/photonics/demos/</a:t>
            </a:r>
            <a:r>
              <a:rPr kumimoji="1" lang="en-US" sz="1200" dirty="0" err="1">
                <a:solidFill>
                  <a:srgbClr val="000000"/>
                </a:solidFill>
              </a:rPr>
              <a:t>run_gate_visualization.html</a:t>
            </a:r>
            <a:br>
              <a:rPr kumimoji="1" lang="en-US" sz="1200" dirty="0">
                <a:solidFill>
                  <a:srgbClr val="000000"/>
                </a:solidFill>
              </a:rPr>
            </a:br>
            <a:r>
              <a:rPr kumimoji="1" lang="en-US" sz="1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61F23-0A37-E34D-A102-2548C32D16EB}"/>
              </a:ext>
            </a:extLst>
          </p:cNvPr>
          <p:cNvSpPr txBox="1"/>
          <p:nvPr/>
        </p:nvSpPr>
        <p:spPr>
          <a:xfrm>
            <a:off x="902627" y="1648753"/>
            <a:ext cx="22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</a:rPr>
              <a:t>Gaussian operations are insufficient</a:t>
            </a:r>
          </a:p>
        </p:txBody>
      </p:sp>
      <p:pic>
        <p:nvPicPr>
          <p:cNvPr id="455697" name="Picture 17" descr="cubic">
            <a:extLst>
              <a:ext uri="{FF2B5EF4-FFF2-40B4-BE49-F238E27FC236}">
                <a16:creationId xmlns:a16="http://schemas.microsoft.com/office/drawing/2014/main" id="{A2726C52-C2CC-8845-A0AE-6842FC72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49" y="2225770"/>
            <a:ext cx="1729398" cy="17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BCCB32-7F88-8442-8BB6-03ED540E5CBF}"/>
              </a:ext>
            </a:extLst>
          </p:cNvPr>
          <p:cNvSpPr txBox="1"/>
          <p:nvPr/>
        </p:nvSpPr>
        <p:spPr>
          <a:xfrm>
            <a:off x="5708575" y="1657379"/>
            <a:ext cx="293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</a:rPr>
              <a:t>Non-gaussian operations are required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E98B837-90BF-054B-840A-703FD6A8B53B}"/>
                  </a:ext>
                </a:extLst>
              </p:cNvPr>
              <p:cNvSpPr/>
              <p:nvPr/>
            </p:nvSpPr>
            <p:spPr>
              <a:xfrm>
                <a:off x="8028162" y="2853621"/>
                <a:ext cx="2185416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E98B837-90BF-054B-840A-703FD6A8B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162" y="2853621"/>
                <a:ext cx="2185416" cy="61912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B9BB005-1B24-7049-A9E0-B0FD72B2DB2D}"/>
              </a:ext>
            </a:extLst>
          </p:cNvPr>
          <p:cNvSpPr txBox="1"/>
          <p:nvPr/>
        </p:nvSpPr>
        <p:spPr>
          <a:xfrm>
            <a:off x="7339632" y="391700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</a:rPr>
              <a:t>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ED13E2-FCEF-2C42-B705-D6920BD39421}"/>
              </a:ext>
            </a:extLst>
          </p:cNvPr>
          <p:cNvGrpSpPr/>
          <p:nvPr/>
        </p:nvGrpSpPr>
        <p:grpSpPr>
          <a:xfrm>
            <a:off x="5276333" y="4279032"/>
            <a:ext cx="1823830" cy="1652443"/>
            <a:chOff x="5299594" y="4040280"/>
            <a:chExt cx="1823830" cy="16524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A571D9-F92B-AE4C-B169-47591BE8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99594" y="4097411"/>
              <a:ext cx="1823830" cy="15953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F7A1C5-70EF-734D-917F-BCCE887416E1}"/>
                </a:ext>
              </a:extLst>
            </p:cNvPr>
            <p:cNvSpPr txBox="1"/>
            <p:nvPr/>
          </p:nvSpPr>
          <p:spPr>
            <a:xfrm>
              <a:off x="5708575" y="4040280"/>
              <a:ext cx="3530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3C6CDB4-AE42-614D-82EE-DD3BF147D53C}"/>
              </a:ext>
            </a:extLst>
          </p:cNvPr>
          <p:cNvSpPr/>
          <p:nvPr/>
        </p:nvSpPr>
        <p:spPr>
          <a:xfrm>
            <a:off x="7305593" y="4824256"/>
            <a:ext cx="3630554" cy="6191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Photon resolving detection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F400632-A295-B749-B32D-247B5CF54FA6}"/>
              </a:ext>
            </a:extLst>
          </p:cNvPr>
          <p:cNvCxnSpPr/>
          <p:nvPr/>
        </p:nvCxnSpPr>
        <p:spPr>
          <a:xfrm flipV="1">
            <a:off x="6534306" y="3402305"/>
            <a:ext cx="506298" cy="5057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1B284B1-D7D7-204A-A609-157E7B11FBEB}"/>
              </a:ext>
            </a:extLst>
          </p:cNvPr>
          <p:cNvCxnSpPr>
            <a:cxnSpLocks/>
          </p:cNvCxnSpPr>
          <p:nvPr/>
        </p:nvCxnSpPr>
        <p:spPr>
          <a:xfrm flipH="1" flipV="1">
            <a:off x="5323549" y="3660397"/>
            <a:ext cx="903540" cy="3151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40A7F4-1538-8640-A2D4-5EDC5585FA81}"/>
                  </a:ext>
                </a:extLst>
              </p:cNvPr>
              <p:cNvSpPr txBox="1"/>
              <p:nvPr/>
            </p:nvSpPr>
            <p:spPr>
              <a:xfrm>
                <a:off x="6787454" y="3579765"/>
                <a:ext cx="211276" cy="300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40A7F4-1538-8640-A2D4-5EDC5585F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454" y="3579765"/>
                <a:ext cx="211276" cy="300828"/>
              </a:xfrm>
              <a:prstGeom prst="rect">
                <a:avLst/>
              </a:prstGeom>
              <a:blipFill>
                <a:blip r:embed="rId14"/>
                <a:stretch>
                  <a:fillRect l="-5556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B4B5EEB-9219-D245-8DBF-64A5FA9C69D1}"/>
                  </a:ext>
                </a:extLst>
              </p:cNvPr>
              <p:cNvSpPr txBox="1"/>
              <p:nvPr/>
            </p:nvSpPr>
            <p:spPr>
              <a:xfrm>
                <a:off x="5608000" y="3736920"/>
                <a:ext cx="211276" cy="300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B4B5EEB-9219-D245-8DBF-64A5FA9C6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000" y="3736920"/>
                <a:ext cx="211276" cy="300828"/>
              </a:xfrm>
              <a:prstGeom prst="rect">
                <a:avLst/>
              </a:prstGeom>
              <a:blipFill>
                <a:blip r:embed="rId15"/>
                <a:stretch>
                  <a:fillRect l="-17647" r="-1764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10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Continuous variable optical QC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6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40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7CF1686-B12D-914E-9E28-97E9765C1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325" y="1648729"/>
            <a:ext cx="4457565" cy="590606"/>
          </a:xfrm>
        </p:spPr>
        <p:txBody>
          <a:bodyPr>
            <a:normAutofit/>
          </a:bodyPr>
          <a:lstStyle/>
          <a:p>
            <a:r>
              <a:rPr lang="en-US" dirty="0"/>
              <a:t>Measurement-based QC</a:t>
            </a:r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604DA-8773-2149-A092-F9B57939E056}"/>
              </a:ext>
            </a:extLst>
          </p:cNvPr>
          <p:cNvSpPr txBox="1"/>
          <p:nvPr/>
        </p:nvSpPr>
        <p:spPr>
          <a:xfrm>
            <a:off x="2283976" y="6350634"/>
            <a:ext cx="642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200" dirty="0">
                <a:solidFill>
                  <a:srgbClr val="000000"/>
                </a:solidFill>
              </a:rPr>
              <a:t>https://</a:t>
            </a:r>
            <a:r>
              <a:rPr kumimoji="1" lang="en-US" sz="1200" dirty="0" err="1">
                <a:solidFill>
                  <a:srgbClr val="000000"/>
                </a:solidFill>
              </a:rPr>
              <a:t>arxiv.org</a:t>
            </a:r>
            <a:r>
              <a:rPr kumimoji="1" lang="en-US" sz="1200" dirty="0">
                <a:solidFill>
                  <a:srgbClr val="000000"/>
                </a:solidFill>
              </a:rPr>
              <a:t>/abs/2006.11537</a:t>
            </a:r>
            <a:br>
              <a:rPr kumimoji="1" lang="en-US" sz="1200" dirty="0">
                <a:solidFill>
                  <a:srgbClr val="000000"/>
                </a:solidFill>
              </a:rPr>
            </a:br>
            <a:r>
              <a:rPr kumimoji="1" lang="en-US" sz="1200" dirty="0">
                <a:solidFill>
                  <a:srgbClr val="000000"/>
                </a:solidFill>
              </a:rPr>
              <a:t>https://</a:t>
            </a:r>
            <a:r>
              <a:rPr kumimoji="1" lang="en-US" sz="1200" dirty="0" err="1">
                <a:solidFill>
                  <a:srgbClr val="000000"/>
                </a:solidFill>
              </a:rPr>
              <a:t>medium.com</a:t>
            </a:r>
            <a:r>
              <a:rPr kumimoji="1" lang="en-US" sz="1200" dirty="0">
                <a:solidFill>
                  <a:srgbClr val="000000"/>
                </a:solidFill>
              </a:rPr>
              <a:t>/</a:t>
            </a:r>
            <a:r>
              <a:rPr kumimoji="1" lang="en-US" sz="1200" dirty="0" err="1">
                <a:solidFill>
                  <a:srgbClr val="000000"/>
                </a:solidFill>
              </a:rPr>
              <a:t>xanaduai</a:t>
            </a:r>
            <a:r>
              <a:rPr kumimoji="1" lang="en-US" sz="1200" dirty="0">
                <a:solidFill>
                  <a:srgbClr val="000000"/>
                </a:solidFill>
              </a:rPr>
              <a:t>/photonic-quantum-neural-networks-ee0cbaefe4ac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B360BD9-898A-B245-94E6-2AFD208E4115}"/>
              </a:ext>
            </a:extLst>
          </p:cNvPr>
          <p:cNvSpPr txBox="1">
            <a:spLocks/>
          </p:cNvSpPr>
          <p:nvPr/>
        </p:nvSpPr>
        <p:spPr>
          <a:xfrm>
            <a:off x="3786898" y="4109656"/>
            <a:ext cx="3080178" cy="23867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600" b="0" i="0" kern="120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  <a:p>
            <a:pPr marL="914400" lvl="1" indent="-45720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F42D5F0-0032-6542-92BA-67E036816052}"/>
              </a:ext>
            </a:extLst>
          </p:cNvPr>
          <p:cNvSpPr/>
          <p:nvPr/>
        </p:nvSpPr>
        <p:spPr>
          <a:xfrm>
            <a:off x="540698" y="2524428"/>
            <a:ext cx="1156304" cy="17751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600" dirty="0">
                <a:solidFill>
                  <a:srgbClr val="FFFFFF"/>
                </a:solidFill>
              </a:rPr>
              <a:t>Generate Cluster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Placeholder 6">
                <a:extLst>
                  <a:ext uri="{FF2B5EF4-FFF2-40B4-BE49-F238E27FC236}">
                    <a16:creationId xmlns:a16="http://schemas.microsoft.com/office/drawing/2014/main" id="{00C5FF55-E7A0-8849-BADA-C449AB7486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22254" y="1616333"/>
                <a:ext cx="4347605" cy="238679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2600" b="0" i="0" kern="1200">
                    <a:solidFill>
                      <a:srgbClr val="000000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cubic</m:t>
                        </m:r>
                      </m:sub>
                    </m:sSub>
                  </m:oMath>
                </a14:m>
                <a:r>
                  <a:rPr lang="en-US" dirty="0"/>
                  <a:t> can be realized…</a:t>
                </a:r>
              </a:p>
              <a:p>
                <a:pPr marL="914400" lvl="1" indent="-457200">
                  <a:buFont typeface="Wingdings" pitchFamily="2" charset="2"/>
                  <a:buChar char="§"/>
                </a:pPr>
                <a:endParaRPr lang="en-US" dirty="0"/>
              </a:p>
              <a:p>
                <a:pPr marL="914400" lvl="1" indent="-457200">
                  <a:buFont typeface="Wingdings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27" name="Text Placeholder 6">
                <a:extLst>
                  <a:ext uri="{FF2B5EF4-FFF2-40B4-BE49-F238E27FC236}">
                    <a16:creationId xmlns:a16="http://schemas.microsoft.com/office/drawing/2014/main" id="{00C5FF55-E7A0-8849-BADA-C449AB748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54" y="1616333"/>
                <a:ext cx="4347605" cy="2386797"/>
              </a:xfrm>
              <a:prstGeom prst="rect">
                <a:avLst/>
              </a:prstGeom>
              <a:blipFill>
                <a:blip r:embed="rId8"/>
                <a:stretch>
                  <a:fillRect l="-2326" t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F3C419-DFA1-9348-912C-A90E52DC1585}"/>
              </a:ext>
            </a:extLst>
          </p:cNvPr>
          <p:cNvSpPr/>
          <p:nvPr/>
        </p:nvSpPr>
        <p:spPr>
          <a:xfrm>
            <a:off x="2498747" y="2445441"/>
            <a:ext cx="1611575" cy="66981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600" dirty="0">
                <a:solidFill>
                  <a:srgbClr val="FFFFFF"/>
                </a:solidFill>
              </a:rPr>
              <a:t>Non-gaussian measurement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984571A-CCA8-3947-8E92-5688363E567E}"/>
              </a:ext>
            </a:extLst>
          </p:cNvPr>
          <p:cNvSpPr/>
          <p:nvPr/>
        </p:nvSpPr>
        <p:spPr>
          <a:xfrm>
            <a:off x="2498747" y="3608440"/>
            <a:ext cx="1611575" cy="66981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600" dirty="0">
                <a:solidFill>
                  <a:srgbClr val="FFFFFF"/>
                </a:solidFill>
              </a:rPr>
              <a:t>Feedforward operation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F7890A-2DA4-A241-80B1-B7C5A39222A2}"/>
              </a:ext>
            </a:extLst>
          </p:cNvPr>
          <p:cNvCxnSpPr>
            <a:endCxn id="30" idx="1"/>
          </p:cNvCxnSpPr>
          <p:nvPr/>
        </p:nvCxnSpPr>
        <p:spPr>
          <a:xfrm>
            <a:off x="1697002" y="2780349"/>
            <a:ext cx="801745" cy="1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D788CA-ACCC-724C-8816-B5B99E8FDC5A}"/>
              </a:ext>
            </a:extLst>
          </p:cNvPr>
          <p:cNvCxnSpPr/>
          <p:nvPr/>
        </p:nvCxnSpPr>
        <p:spPr>
          <a:xfrm>
            <a:off x="1696286" y="3943347"/>
            <a:ext cx="801745" cy="1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B5C56EC-C7B5-C149-95E9-EBDFA58D2F0E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>
            <a:off x="3304535" y="3115258"/>
            <a:ext cx="0" cy="493182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E2E00A-DE92-3E46-9A99-71F84C15C380}"/>
              </a:ext>
            </a:extLst>
          </p:cNvPr>
          <p:cNvCxnSpPr/>
          <p:nvPr/>
        </p:nvCxnSpPr>
        <p:spPr>
          <a:xfrm>
            <a:off x="4108890" y="3945464"/>
            <a:ext cx="801745" cy="1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2799A54-E1B1-104A-AA7B-34400CBEA75A}"/>
              </a:ext>
            </a:extLst>
          </p:cNvPr>
          <p:cNvSpPr/>
          <p:nvPr/>
        </p:nvSpPr>
        <p:spPr>
          <a:xfrm>
            <a:off x="6144132" y="2553428"/>
            <a:ext cx="1287483" cy="17751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600" dirty="0">
                <a:solidFill>
                  <a:srgbClr val="FFFFFF"/>
                </a:solidFill>
              </a:rPr>
              <a:t>Multimode squeezed state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6744A44-1C9B-8C45-BA66-63FFCB0F8425}"/>
              </a:ext>
            </a:extLst>
          </p:cNvPr>
          <p:cNvCxnSpPr>
            <a:cxnSpLocks/>
          </p:cNvCxnSpPr>
          <p:nvPr/>
        </p:nvCxnSpPr>
        <p:spPr>
          <a:xfrm>
            <a:off x="7431615" y="4081214"/>
            <a:ext cx="530741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9CA7164A-3CD2-584E-B46C-728617C054DE}"/>
                  </a:ext>
                </a:extLst>
              </p:cNvPr>
              <p:cNvSpPr/>
              <p:nvPr/>
            </p:nvSpPr>
            <p:spPr>
              <a:xfrm>
                <a:off x="7962356" y="2670171"/>
                <a:ext cx="1086491" cy="451577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cubic</m:t>
                          </m:r>
                        </m:sub>
                      </m:sSub>
                    </m:oMath>
                  </m:oMathPara>
                </a14:m>
                <a:endParaRPr kumimoji="1" lang="en-US" sz="16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9CA7164A-3CD2-584E-B46C-728617C054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356" y="2670171"/>
                <a:ext cx="1086491" cy="45157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C59F5B35-D3AF-EB4C-8B30-73BF7C344C78}"/>
                  </a:ext>
                </a:extLst>
              </p:cNvPr>
              <p:cNvSpPr/>
              <p:nvPr/>
            </p:nvSpPr>
            <p:spPr>
              <a:xfrm>
                <a:off x="7967562" y="3859437"/>
                <a:ext cx="1086491" cy="451577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cubic</m:t>
                          </m:r>
                        </m:sub>
                      </m:sSub>
                    </m:oMath>
                  </m:oMathPara>
                </a14:m>
                <a:endParaRPr kumimoji="1" lang="en-US" sz="16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C59F5B35-D3AF-EB4C-8B30-73BF7C344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562" y="3859437"/>
                <a:ext cx="1086491" cy="4515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A9D5E38-8F15-CB4B-98CA-1BAD84C105C1}"/>
              </a:ext>
            </a:extLst>
          </p:cNvPr>
          <p:cNvCxnSpPr>
            <a:cxnSpLocks/>
          </p:cNvCxnSpPr>
          <p:nvPr/>
        </p:nvCxnSpPr>
        <p:spPr>
          <a:xfrm>
            <a:off x="7431615" y="2913320"/>
            <a:ext cx="530741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796F6A3-E2B5-174A-9F4A-7DDFBFD9C781}"/>
              </a:ext>
            </a:extLst>
          </p:cNvPr>
          <p:cNvCxnSpPr>
            <a:cxnSpLocks/>
          </p:cNvCxnSpPr>
          <p:nvPr/>
        </p:nvCxnSpPr>
        <p:spPr>
          <a:xfrm>
            <a:off x="7431614" y="3522920"/>
            <a:ext cx="2147974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4EF1639-2250-6440-B92B-E1406FBA1B9D}"/>
              </a:ext>
            </a:extLst>
          </p:cNvPr>
          <p:cNvCxnSpPr>
            <a:cxnSpLocks/>
          </p:cNvCxnSpPr>
          <p:nvPr/>
        </p:nvCxnSpPr>
        <p:spPr>
          <a:xfrm>
            <a:off x="9048847" y="2895959"/>
            <a:ext cx="0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9B52886-DB54-8A4A-83BF-403FC58846AB}"/>
              </a:ext>
            </a:extLst>
          </p:cNvPr>
          <p:cNvSpPr/>
          <p:nvPr/>
        </p:nvSpPr>
        <p:spPr>
          <a:xfrm>
            <a:off x="9584794" y="2560550"/>
            <a:ext cx="1076079" cy="17751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600" dirty="0" err="1">
                <a:solidFill>
                  <a:srgbClr val="FFFFFF"/>
                </a:solidFill>
              </a:rPr>
              <a:t>Interfero</a:t>
            </a:r>
            <a:r>
              <a:rPr kumimoji="1" lang="en-US" sz="1600" dirty="0">
                <a:solidFill>
                  <a:srgbClr val="FFFFFF"/>
                </a:solidFill>
              </a:rPr>
              <a:t>-meter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411313A-06BA-E842-80C8-CBF5480914CC}"/>
              </a:ext>
            </a:extLst>
          </p:cNvPr>
          <p:cNvCxnSpPr>
            <a:cxnSpLocks/>
          </p:cNvCxnSpPr>
          <p:nvPr/>
        </p:nvCxnSpPr>
        <p:spPr>
          <a:xfrm>
            <a:off x="9048847" y="2889350"/>
            <a:ext cx="530741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F97B021-CB4C-C043-AFC0-A0CD573638A9}"/>
              </a:ext>
            </a:extLst>
          </p:cNvPr>
          <p:cNvCxnSpPr>
            <a:cxnSpLocks/>
          </p:cNvCxnSpPr>
          <p:nvPr/>
        </p:nvCxnSpPr>
        <p:spPr>
          <a:xfrm>
            <a:off x="9059840" y="4085226"/>
            <a:ext cx="525535" cy="5592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E7801F8-9F71-A84D-926D-DF875BB9BB13}"/>
              </a:ext>
            </a:extLst>
          </p:cNvPr>
          <p:cNvCxnSpPr>
            <a:cxnSpLocks/>
          </p:cNvCxnSpPr>
          <p:nvPr/>
        </p:nvCxnSpPr>
        <p:spPr>
          <a:xfrm>
            <a:off x="10660873" y="2889350"/>
            <a:ext cx="530741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DBC3BE0-E839-ED46-8799-0AF783399046}"/>
              </a:ext>
            </a:extLst>
          </p:cNvPr>
          <p:cNvCxnSpPr>
            <a:cxnSpLocks/>
          </p:cNvCxnSpPr>
          <p:nvPr/>
        </p:nvCxnSpPr>
        <p:spPr>
          <a:xfrm>
            <a:off x="10660873" y="3478487"/>
            <a:ext cx="530741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15C3902-23A3-024C-AE5E-37022DF994A4}"/>
              </a:ext>
            </a:extLst>
          </p:cNvPr>
          <p:cNvCxnSpPr>
            <a:cxnSpLocks/>
          </p:cNvCxnSpPr>
          <p:nvPr/>
        </p:nvCxnSpPr>
        <p:spPr>
          <a:xfrm>
            <a:off x="10660873" y="4102613"/>
            <a:ext cx="530741" cy="0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A9C166D-5A36-0D44-8411-1D393C2FB9AD}"/>
              </a:ext>
            </a:extLst>
          </p:cNvPr>
          <p:cNvCxnSpPr>
            <a:cxnSpLocks/>
          </p:cNvCxnSpPr>
          <p:nvPr/>
        </p:nvCxnSpPr>
        <p:spPr>
          <a:xfrm>
            <a:off x="5422225" y="1033050"/>
            <a:ext cx="0" cy="499413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8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Enhancing nonlinearity via gaussian operations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7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024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7CF1686-B12D-914E-9E28-97E9765C19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2835795"/>
            <a:ext cx="4735357" cy="313168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Coherent photon conversion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74540" y="6450260"/>
            <a:ext cx="4884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10.1103/PhysRevLett.122.153906, 10.1103/PhysRevLett.120.093602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52D81-8002-4B4A-AF4B-2FDD7CD29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5490" y="3696148"/>
            <a:ext cx="2878429" cy="1641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7AC9EC-F014-3746-BF95-C235DDFDB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841" y="3302014"/>
            <a:ext cx="3383585" cy="2429381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65B088-640E-C542-8E93-8B88AF424970}"/>
              </a:ext>
            </a:extLst>
          </p:cNvPr>
          <p:cNvSpPr txBox="1">
            <a:spLocks/>
          </p:cNvSpPr>
          <p:nvPr/>
        </p:nvSpPr>
        <p:spPr>
          <a:xfrm>
            <a:off x="5634405" y="2830009"/>
            <a:ext cx="6703910" cy="31316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600" b="0" i="0" kern="120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Squeezing enhancement in cavity QED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87BD3D-A9F3-094A-8DC0-5A72E82C52D8}"/>
              </a:ext>
            </a:extLst>
          </p:cNvPr>
          <p:cNvGrpSpPr/>
          <p:nvPr/>
        </p:nvGrpSpPr>
        <p:grpSpPr>
          <a:xfrm>
            <a:off x="6919995" y="1319875"/>
            <a:ext cx="3773656" cy="969193"/>
            <a:chOff x="6715254" y="4333031"/>
            <a:chExt cx="4801348" cy="15472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D370B03-28C6-9A4A-AB89-1EE5124E0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4451" b="24889"/>
            <a:stretch/>
          </p:blipFill>
          <p:spPr>
            <a:xfrm rot="12409017">
              <a:off x="6765827" y="4333031"/>
              <a:ext cx="1312404" cy="6648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561E1DC-0FC9-154C-AD9C-045F7DB9F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4451" b="24889"/>
            <a:stretch/>
          </p:blipFill>
          <p:spPr>
            <a:xfrm rot="10470166">
              <a:off x="6715254" y="5215368"/>
              <a:ext cx="1312404" cy="664868"/>
            </a:xfrm>
            <a:prstGeom prst="rect">
              <a:avLst/>
            </a:prstGeom>
          </p:spPr>
        </p:pic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A4285BCB-C81A-7A4B-B906-BBC926691114}"/>
                </a:ext>
              </a:extLst>
            </p:cNvPr>
            <p:cNvSpPr/>
            <p:nvPr/>
          </p:nvSpPr>
          <p:spPr>
            <a:xfrm rot="17044887">
              <a:off x="9374442" y="3434838"/>
              <a:ext cx="609688" cy="3672162"/>
            </a:xfrm>
            <a:prstGeom prst="trapezoid">
              <a:avLst/>
            </a:prstGeom>
            <a:solidFill>
              <a:srgbClr val="FFFF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11589C68-F684-9446-8EC2-0CAA53DFFC70}"/>
                </a:ext>
              </a:extLst>
            </p:cNvPr>
            <p:cNvSpPr/>
            <p:nvPr/>
          </p:nvSpPr>
          <p:spPr>
            <a:xfrm rot="15384820">
              <a:off x="9375677" y="3139490"/>
              <a:ext cx="609688" cy="3672162"/>
            </a:xfrm>
            <a:prstGeom prst="trapezoid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A87F59-458F-C043-8AF6-2213AB7C97D9}"/>
                </a:ext>
              </a:extLst>
            </p:cNvPr>
            <p:cNvSpPr/>
            <p:nvPr/>
          </p:nvSpPr>
          <p:spPr>
            <a:xfrm>
              <a:off x="8620010" y="4517755"/>
              <a:ext cx="1148517" cy="118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1200" dirty="0">
                  <a:solidFill>
                    <a:srgbClr val="FFFFFF"/>
                  </a:solidFill>
                </a:rPr>
                <a:t>Nonlinear material</a:t>
              </a:r>
            </a:p>
          </p:txBody>
        </p:sp>
      </p:grp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508F9D8-C148-E047-A000-06B4C24B7DCF}"/>
              </a:ext>
            </a:extLst>
          </p:cNvPr>
          <p:cNvSpPr txBox="1">
            <a:spLocks/>
          </p:cNvSpPr>
          <p:nvPr/>
        </p:nvSpPr>
        <p:spPr>
          <a:xfrm>
            <a:off x="296853" y="1041834"/>
            <a:ext cx="5248369" cy="6584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600" b="0" i="0" kern="120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Intrinsic nonlinearity is low</a:t>
            </a:r>
          </a:p>
        </p:txBody>
      </p:sp>
    </p:spTree>
    <p:extLst>
      <p:ext uri="{BB962C8B-B14F-4D97-AF65-F5344CB8AC3E}">
        <p14:creationId xmlns:p14="http://schemas.microsoft.com/office/powerpoint/2010/main" val="3721664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Cubic phase gate with nonlinearity enhancement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8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865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1798295" y="145906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295" y="145906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6E6A52-7927-DA4C-AA29-193DDC245E6D}"/>
              </a:ext>
            </a:extLst>
          </p:cNvPr>
          <p:cNvGrpSpPr/>
          <p:nvPr/>
        </p:nvGrpSpPr>
        <p:grpSpPr>
          <a:xfrm>
            <a:off x="6359483" y="754700"/>
            <a:ext cx="1729398" cy="1848020"/>
            <a:chOff x="6388420" y="1085258"/>
            <a:chExt cx="1729398" cy="1848020"/>
          </a:xfrm>
        </p:grpSpPr>
        <p:pic>
          <p:nvPicPr>
            <p:cNvPr id="21" name="Picture 17" descr="cubic">
              <a:extLst>
                <a:ext uri="{FF2B5EF4-FFF2-40B4-BE49-F238E27FC236}">
                  <a16:creationId xmlns:a16="http://schemas.microsoft.com/office/drawing/2014/main" id="{CC9A7243-1761-E140-AACF-320530A6C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420" y="1085258"/>
              <a:ext cx="1729398" cy="1729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ED9D9C4-BF06-CE4A-BB71-BF51CF0AC32E}"/>
                </a:ext>
              </a:extLst>
            </p:cNvPr>
            <p:cNvCxnSpPr/>
            <p:nvPr/>
          </p:nvCxnSpPr>
          <p:spPr>
            <a:xfrm flipV="1">
              <a:off x="7611520" y="2297835"/>
              <a:ext cx="506298" cy="5057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AFD1513-98C3-F349-981C-E7838C8C22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00763" y="2555927"/>
              <a:ext cx="903540" cy="3151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1A8684C-501E-214A-AD7E-3FEBA10D51ED}"/>
                    </a:ext>
                  </a:extLst>
                </p:cNvPr>
                <p:cNvSpPr txBox="1"/>
                <p:nvPr/>
              </p:nvSpPr>
              <p:spPr>
                <a:xfrm>
                  <a:off x="7864668" y="2475295"/>
                  <a:ext cx="211276" cy="3008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1A8684C-501E-214A-AD7E-3FEBA10D5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668" y="2475295"/>
                  <a:ext cx="211276" cy="300828"/>
                </a:xfrm>
                <a:prstGeom prst="rect">
                  <a:avLst/>
                </a:prstGeom>
                <a:blipFill>
                  <a:blip r:embed="rId10"/>
                  <a:stretch>
                    <a:fillRect l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334FC5-0DCD-3940-917C-BB11CE7B578B}"/>
                    </a:ext>
                  </a:extLst>
                </p:cNvPr>
                <p:cNvSpPr txBox="1"/>
                <p:nvPr/>
              </p:nvSpPr>
              <p:spPr>
                <a:xfrm>
                  <a:off x="6685214" y="2632450"/>
                  <a:ext cx="211276" cy="3008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334FC5-0DCD-3940-917C-BB11CE7B57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5214" y="2632450"/>
                  <a:ext cx="211276" cy="300828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11111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8194C4-65BA-064C-A970-10D5DAFCAE40}"/>
              </a:ext>
            </a:extLst>
          </p:cNvPr>
          <p:cNvGrpSpPr/>
          <p:nvPr/>
        </p:nvGrpSpPr>
        <p:grpSpPr>
          <a:xfrm>
            <a:off x="3143006" y="3580703"/>
            <a:ext cx="5634371" cy="2101783"/>
            <a:chOff x="6051932" y="3220562"/>
            <a:chExt cx="5412584" cy="201905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DB37A6-477B-6A4A-825E-0356D2302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40069" y="3366937"/>
              <a:ext cx="5324447" cy="18726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45E749-C9B0-554E-AEDD-1599F1ED7F2B}"/>
                </a:ext>
              </a:extLst>
            </p:cNvPr>
            <p:cNvSpPr txBox="1"/>
            <p:nvPr/>
          </p:nvSpPr>
          <p:spPr>
            <a:xfrm>
              <a:off x="6051932" y="3220562"/>
              <a:ext cx="3530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F338BD9-42D8-F44B-BCC6-EBC5F438FB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819" y="3266535"/>
            <a:ext cx="7935804" cy="1648178"/>
          </a:xfrm>
        </p:spPr>
        <p:txBody>
          <a:bodyPr/>
          <a:lstStyle/>
          <a:p>
            <a:r>
              <a:rPr lang="en-US" dirty="0"/>
              <a:t>Schematic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1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8F05F8-3436-ED4E-B06E-12D3196B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sz="2800" dirty="0"/>
              <a:t>Why conjugate?</a:t>
            </a:r>
            <a:endParaRPr kumimoji="1" lang="ja-JP" altLang="en-US" sz="28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58209-0D79-A847-8040-CB175886B2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2364CD-6D39-3D44-8674-5F0B1909D855}" type="slidenum">
              <a:rPr lang="ja-JP" altLang="en-US" smtClean="0"/>
              <a:pPr/>
              <a:t>9</a:t>
            </a:fld>
            <a:endParaRPr lang="ja-JP" altLang="en-US"/>
          </a:p>
        </p:txBody>
      </p:sp>
      <p:graphicFrame>
        <p:nvGraphicFramePr>
          <p:cNvPr id="6" name="オブジェクト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72" name="think-cell スライド" r:id="rId4" imgW="361" imgH="373" progId="TCLayout.ActiveDocument.1">
                  <p:embed/>
                </p:oleObj>
              </mc:Choice>
              <mc:Fallback>
                <p:oleObj name="think-cell スライド" r:id="rId4" imgW="361" imgH="373" progId="TCLayout.ActiveDocument.1">
                  <p:embed/>
                  <p:pic>
                    <p:nvPicPr>
                      <p:cNvPr id="6" name="オブジェクト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59E460A0-621A-5347-8BCC-00BFA4122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583"/>
          <a:stretch/>
        </p:blipFill>
        <p:spPr>
          <a:xfrm>
            <a:off x="0" y="6319520"/>
            <a:ext cx="2168821" cy="538480"/>
          </a:xfrm>
          <a:prstGeom prst="rect">
            <a:avLst/>
          </a:prstGeom>
          <a:noFill/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/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cubic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9EEBA04-3FAB-9846-9DDF-20F179B88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228" y="260677"/>
                <a:ext cx="2166812" cy="61912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CC459A7-C18B-BA45-87AD-FE9BF450D8AE}"/>
              </a:ext>
            </a:extLst>
          </p:cNvPr>
          <p:cNvSpPr/>
          <p:nvPr/>
        </p:nvSpPr>
        <p:spPr>
          <a:xfrm>
            <a:off x="2265436" y="6450260"/>
            <a:ext cx="2509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</a:rPr>
              <a:t>10.1103/PhysRevLett.124.240503</a:t>
            </a:r>
            <a:endParaRPr lang="en-US" sz="1200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F338BD9-42D8-F44B-BCC6-EBC5F438FB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991" y="1071278"/>
            <a:ext cx="7935804" cy="1648178"/>
          </a:xfrm>
        </p:spPr>
        <p:txBody>
          <a:bodyPr/>
          <a:lstStyle/>
          <a:p>
            <a:r>
              <a:rPr lang="en-US" dirty="0"/>
              <a:t>Algebraic argument: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DC706A-381F-2940-876B-39D8AD103290}"/>
              </a:ext>
            </a:extLst>
          </p:cNvPr>
          <p:cNvGrpSpPr/>
          <p:nvPr/>
        </p:nvGrpSpPr>
        <p:grpSpPr>
          <a:xfrm>
            <a:off x="6498015" y="2017559"/>
            <a:ext cx="4913245" cy="2662919"/>
            <a:chOff x="6603357" y="2742704"/>
            <a:chExt cx="4913245" cy="26629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D782FD-5893-9249-9117-F991A40AA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84526" y="2775625"/>
              <a:ext cx="4832076" cy="26299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5A82E9-7443-A948-9C03-25960BD589F7}"/>
                </a:ext>
              </a:extLst>
            </p:cNvPr>
            <p:cNvSpPr txBox="1"/>
            <p:nvPr/>
          </p:nvSpPr>
          <p:spPr>
            <a:xfrm>
              <a:off x="6603357" y="2742704"/>
              <a:ext cx="558956" cy="4173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46BF2E-2AFE-914A-AE40-642A9E2B40AF}"/>
              </a:ext>
            </a:extLst>
          </p:cNvPr>
          <p:cNvGrpSpPr/>
          <p:nvPr/>
        </p:nvGrpSpPr>
        <p:grpSpPr>
          <a:xfrm>
            <a:off x="659438" y="3284103"/>
            <a:ext cx="4329262" cy="1863090"/>
            <a:chOff x="549478" y="2740093"/>
            <a:chExt cx="4329262" cy="18630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0C486A6-A586-254E-967B-6BA73041E940}"/>
                    </a:ext>
                  </a:extLst>
                </p:cNvPr>
                <p:cNvSpPr/>
                <p:nvPr/>
              </p:nvSpPr>
              <p:spPr>
                <a:xfrm>
                  <a:off x="549478" y="2740093"/>
                  <a:ext cx="4329262" cy="6889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0C486A6-A586-254E-967B-6BA73041E9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478" y="2740093"/>
                  <a:ext cx="4329262" cy="688907"/>
                </a:xfrm>
                <a:prstGeom prst="rect">
                  <a:avLst/>
                </a:prstGeom>
                <a:blipFill>
                  <a:blip r:embed="rId10"/>
                  <a:stretch>
                    <a:fillRect l="-292" r="-877" b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769350-2DCB-6341-B13E-5B62038F9B7A}"/>
                </a:ext>
              </a:extLst>
            </p:cNvPr>
            <p:cNvSpPr/>
            <p:nvPr/>
          </p:nvSpPr>
          <p:spPr>
            <a:xfrm>
              <a:off x="3339297" y="2745880"/>
              <a:ext cx="462988" cy="719291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5D6B22-4B98-6F41-ADAA-FF42222D130D}"/>
                </a:ext>
              </a:extLst>
            </p:cNvPr>
            <p:cNvSpPr txBox="1"/>
            <p:nvPr/>
          </p:nvSpPr>
          <p:spPr>
            <a:xfrm>
              <a:off x="2911044" y="3956852"/>
              <a:ext cx="1967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dirty="0">
                  <a:solidFill>
                    <a:srgbClr val="000000"/>
                  </a:solidFill>
                </a:rPr>
                <a:t>Gaussian enhancement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7F4DC2B0-0050-3B42-A6D2-2B2C30632C8E}"/>
                </a:ext>
              </a:extLst>
            </p:cNvPr>
            <p:cNvSpPr/>
            <p:nvPr/>
          </p:nvSpPr>
          <p:spPr>
            <a:xfrm>
              <a:off x="3455044" y="3417675"/>
              <a:ext cx="231494" cy="5466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0B46CBC-0A04-704B-A84E-5F4E145381D2}"/>
                  </a:ext>
                </a:extLst>
              </p:cNvPr>
              <p:cNvSpPr/>
              <p:nvPr/>
            </p:nvSpPr>
            <p:spPr>
              <a:xfrm>
                <a:off x="659438" y="1586159"/>
                <a:ext cx="2259529" cy="8628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0B46CBC-0A04-704B-A84E-5F4E14538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38" y="1586159"/>
                <a:ext cx="2259529" cy="862800"/>
              </a:xfrm>
              <a:prstGeom prst="rect">
                <a:avLst/>
              </a:prstGeom>
              <a:blipFill>
                <a:blip r:embed="rId11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1033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j9Skt1RESoKCQg2X7RSQ"/>
</p:tagLst>
</file>

<file path=ppt/theme/theme1.xml><?xml version="1.0" encoding="utf-8"?>
<a:theme xmlns:a="http://schemas.openxmlformats.org/drawingml/2006/main" name="Internal">
  <a:themeElements>
    <a:clrScheme name="NTT PHI Labs">
      <a:dk1>
        <a:srgbClr val="5B3469"/>
      </a:dk1>
      <a:lt1>
        <a:srgbClr val="A5A5A5"/>
      </a:lt1>
      <a:dk2>
        <a:srgbClr val="5A346A"/>
      </a:dk2>
      <a:lt2>
        <a:srgbClr val="D9D9D9"/>
      </a:lt2>
      <a:accent1>
        <a:srgbClr val="565095"/>
      </a:accent1>
      <a:accent2>
        <a:srgbClr val="DFE0DF"/>
      </a:accent2>
      <a:accent3>
        <a:srgbClr val="65748D"/>
      </a:accent3>
      <a:accent4>
        <a:srgbClr val="7F1920"/>
      </a:accent4>
      <a:accent5>
        <a:srgbClr val="FFFFFF"/>
      </a:accent5>
      <a:accent6>
        <a:srgbClr val="565095"/>
      </a:accent6>
      <a:hlink>
        <a:srgbClr val="B2B2B2"/>
      </a:hlink>
      <a:folHlink>
        <a:srgbClr val="8D8D8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 sz="16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dirty="0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TT_Res_PHI_Temp" id="{8F6D2188-AF20-934F-99FA-0C6570CBFE7D}" vid="{24260FFC-D538-1D4F-AF84-A9D343E20E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Internal</Template>
  <TotalTime>3863</TotalTime>
  <Words>769</Words>
  <Application>Microsoft Macintosh PowerPoint</Application>
  <PresentationFormat>Widescreen</PresentationFormat>
  <Paragraphs>187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Courier New</vt:lpstr>
      <vt:lpstr>Helvetica Neue</vt:lpstr>
      <vt:lpstr>Helvetica Neue Light</vt:lpstr>
      <vt:lpstr>Helvetica Neue Medium</vt:lpstr>
      <vt:lpstr>Wingdings</vt:lpstr>
      <vt:lpstr>Internal</vt:lpstr>
      <vt:lpstr>think-cell スライド</vt:lpstr>
      <vt:lpstr>Enhancing Optical Nonlinearities via Gaussian Operations for Coherent Photonic Quantum Information Processing</vt:lpstr>
      <vt:lpstr>PowerPoint Presentation</vt:lpstr>
      <vt:lpstr>The case for optical information processing</vt:lpstr>
      <vt:lpstr>Photonic quantum information processing</vt:lpstr>
      <vt:lpstr>Continuous variable optical QC</vt:lpstr>
      <vt:lpstr>Continuous variable optical QC</vt:lpstr>
      <vt:lpstr>Enhancing nonlinearity via gaussian operations</vt:lpstr>
      <vt:lpstr>Cubic phase gate with nonlinearity enhancement</vt:lpstr>
      <vt:lpstr>Why conjugate?</vt:lpstr>
      <vt:lpstr>Details</vt:lpstr>
      <vt:lpstr>Interpretation based on potential forms</vt:lpstr>
      <vt:lpstr>Interpretation based on potential forms</vt:lpstr>
      <vt:lpstr>Interpretation based on potential forms</vt:lpstr>
      <vt:lpstr>Interpretation based on potential forms</vt:lpstr>
      <vt:lpstr>Interpretation based on potential forms</vt:lpstr>
      <vt:lpstr>Performance the cubic phase gate</vt:lpstr>
      <vt:lpstr>Performance the cubic phase gate</vt:lpstr>
      <vt:lpstr>Experimental feasibility</vt:lpstr>
      <vt:lpstr>Experimental feasibility</vt:lpstr>
      <vt:lpstr>Experimental feasibility</vt:lpstr>
      <vt:lpstr>Outlook for ultrafast nonlinear quantum optics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太津博 小野寺</dc:creator>
  <cp:lastModifiedBy>太津博 小野寺</cp:lastModifiedBy>
  <cp:revision>579</cp:revision>
  <dcterms:created xsi:type="dcterms:W3CDTF">2020-07-22T03:58:24Z</dcterms:created>
  <dcterms:modified xsi:type="dcterms:W3CDTF">2020-07-28T02:13:56Z</dcterms:modified>
</cp:coreProperties>
</file>